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0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E219AA-B0F1-4CA8-B84A-B15665F9F7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079DCF8-8393-41A4-8FC5-6B428FCE1B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FB716C0-CDFF-4F14-8081-7AB595465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1557E-3B70-42B6-B001-5420BC27605C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786BECB-BA07-4883-8F43-1F2B54B3D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392B775-CED2-48EE-951E-D9DD42FEC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DBB63-AF08-4263-87C3-D2C1C99B11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5008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F64466-4676-4C77-9025-3383E1CC1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9218AD5-B54C-4C37-854D-F95625AB55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7B0DA1A-04C9-429F-A9A3-A7D321427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1557E-3B70-42B6-B001-5420BC27605C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93E157D-FAFC-408B-B1EF-555EABE79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B863E53-70D7-497D-8561-4AB30A4B8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DBB63-AF08-4263-87C3-D2C1C99B11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5490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444F0B9-17C0-4D56-92D5-2120A89098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AD3DCDC-2164-4703-A892-7476144B60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661D17E-4707-4EA8-B654-ECED0EB02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1557E-3B70-42B6-B001-5420BC27605C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9EC675E-9E4D-44E5-8F10-E80598411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A1D6DB8-7FB5-44C6-B8D0-A2C873E8B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DBB63-AF08-4263-87C3-D2C1C99B11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2789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A8F552-D973-4972-AA63-92D74369C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BBC39E7-DA4E-4C1A-9D20-A2F46B8CAB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050C4A3-E8B0-41EA-AC0D-CED6AF6C7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1557E-3B70-42B6-B001-5420BC27605C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7D05C0D-CFDF-49B7-B136-DB3C488CC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9DE2F4D-3A91-470A-B219-3E56B4848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DBB63-AF08-4263-87C3-D2C1C99B11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6908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4B60EC-BA0F-4958-9125-D870B6812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DCA8155-4870-452F-9FE8-DC09A4B9E8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46AD5B5-37BD-415E-A18E-19DF93F6B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1557E-3B70-42B6-B001-5420BC27605C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C5AAC14-60B8-4001-A068-AAC0BCED2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9096B0F-8B07-43D9-A52E-07123CB81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DBB63-AF08-4263-87C3-D2C1C99B11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9125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B03531-F126-473D-AFD1-05E243FB2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C830163-AA70-4DC3-8588-18C9669E2E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13A88D1-D252-477A-9F58-70EF203141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195C49B-05F5-4973-9D52-63E2B1E6A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1557E-3B70-42B6-B001-5420BC27605C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56597A1-C156-4BF1-9589-C41F63A19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FE81C0E-B361-4774-90C6-C09790EED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DBB63-AF08-4263-87C3-D2C1C99B11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8385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C4324B-27F4-44F7-B4D4-F9B15B9ED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34BA1EF-6BAE-45B6-A2A3-42EA7DD4A6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2B91206-6373-4664-8F31-4862278B26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526ADFB6-4617-49CD-94C2-1F1901DCD7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2127C44C-55D8-40FA-B950-0C706F2D7A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6059FCC-55A7-4B56-B429-1A5E50B0F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1557E-3B70-42B6-B001-5420BC27605C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9A35FEFD-3C15-4BAB-A09B-03B6077CA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FA21885-C621-4869-BBCF-3A2AE7DEC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DBB63-AF08-4263-87C3-D2C1C99B11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5576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9906D3-DE1A-4AC0-A100-AFEC25F84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99EAF51-1079-4867-AD55-5D28801D8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1557E-3B70-42B6-B001-5420BC27605C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F273436-3799-42FA-8456-CECBF165E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B784E5C-D7DB-4C3F-B0A8-F7136BECA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DBB63-AF08-4263-87C3-D2C1C99B11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6727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7B0C6F6-1BD5-4072-A07A-F373CCE05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1557E-3B70-42B6-B001-5420BC27605C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A45B13E-C802-4D89-9B2D-B1C84CB9E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F5B5A13-99F5-4FAA-9BD8-9CA91F496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DBB63-AF08-4263-87C3-D2C1C99B11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357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F185D3-459D-49BE-B487-1D7014EB2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AA8E026-799E-40DA-8109-6CECDB8A8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02490A7-4641-49F4-A893-D83898EA9A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CC361BF-3828-4CDB-818C-336350ABA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1557E-3B70-42B6-B001-5420BC27605C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5C58E86-A71E-47F2-84FB-4A857EB9B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12B55C0-F08F-4A2E-907B-C4E34A2A6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DBB63-AF08-4263-87C3-D2C1C99B11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9956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20C80D-71D1-45E6-BE4B-4AB88794E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C1B9444-78CD-41CF-8C47-3D8269C6F3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FCCB038-48B5-4754-93E8-8142B6558A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73F50BC-C4A8-4F6C-9B6F-421FB05D6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1557E-3B70-42B6-B001-5420BC27605C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5ED1CA6-FBA1-4BFC-912A-1A3FC53B6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7075E9D-F1DC-4E52-AD53-66CAF47C2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DBB63-AF08-4263-87C3-D2C1C99B11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548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0C7FA623-009A-4C02-BC12-830D98941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3B88030-2EE6-48A6-B295-60BE34A3D1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FE7323C-F503-42E3-B361-0899C276C5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1557E-3B70-42B6-B001-5420BC27605C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8C79631-3B66-4ADA-9338-B420E2C951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1466A8B-1D54-4656-8A86-C532B2892D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DBB63-AF08-4263-87C3-D2C1C99B11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6683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7" Type="http://schemas.openxmlformats.org/officeDocument/2006/relationships/image" Target="../media/image1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17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19.emf"/><Relationship Id="rId7" Type="http://schemas.openxmlformats.org/officeDocument/2006/relationships/image" Target="../media/image23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emf"/><Relationship Id="rId5" Type="http://schemas.openxmlformats.org/officeDocument/2006/relationships/image" Target="../media/image21.emf"/><Relationship Id="rId4" Type="http://schemas.openxmlformats.org/officeDocument/2006/relationships/image" Target="../media/image20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E731570A-6E92-473D-9595-30B9676E3019}"/>
              </a:ext>
            </a:extLst>
          </p:cNvPr>
          <p:cNvSpPr/>
          <p:nvPr/>
        </p:nvSpPr>
        <p:spPr>
          <a:xfrm>
            <a:off x="897988" y="1917291"/>
            <a:ext cx="10396024" cy="988142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0A671D0B-1BC8-41CB-AFC6-B8A28E1B73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4800" dirty="0">
                <a:latin typeface="Roboto"/>
              </a:rPr>
              <a:t>Matemática</a:t>
            </a:r>
            <a:br>
              <a:rPr lang="pt-BR" sz="4800" dirty="0">
                <a:latin typeface="Roboto"/>
              </a:rPr>
            </a:br>
            <a:endParaRPr lang="pt-BR" sz="4800" dirty="0">
              <a:latin typeface="Roboto"/>
            </a:endParaRP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E8663A3A-C3EF-4E64-957E-A717760750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sz="2800" dirty="0">
                <a:latin typeface="Roboto"/>
              </a:rPr>
              <a:t>VOLUME 9</a:t>
            </a:r>
          </a:p>
          <a:p>
            <a:endParaRPr lang="pt-BR" sz="2800" dirty="0">
              <a:latin typeface="Roboto"/>
            </a:endParaRPr>
          </a:p>
          <a:p>
            <a:r>
              <a:rPr lang="pt-BR" sz="2800" dirty="0">
                <a:latin typeface="Roboto"/>
              </a:rPr>
              <a:t>Unidade 2</a:t>
            </a:r>
          </a:p>
          <a:p>
            <a:r>
              <a:rPr lang="pt-BR" sz="2800" dirty="0">
                <a:latin typeface="Roboto"/>
              </a:rPr>
              <a:t>Circunferência, plano cartesiano e vistas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42075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ubtítulo 4">
            <a:extLst>
              <a:ext uri="{FF2B5EF4-FFF2-40B4-BE49-F238E27FC236}">
                <a16:creationId xmlns:a16="http://schemas.microsoft.com/office/drawing/2014/main" id="{684C038A-6B22-4033-82A3-B586D8E58519}"/>
              </a:ext>
            </a:extLst>
          </p:cNvPr>
          <p:cNvSpPr txBox="1">
            <a:spLocks/>
          </p:cNvSpPr>
          <p:nvPr/>
        </p:nvSpPr>
        <p:spPr>
          <a:xfrm>
            <a:off x="265467" y="585802"/>
            <a:ext cx="11926529" cy="5353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latin typeface="Roboto"/>
              </a:rPr>
              <a:t>Comprimento da circunferência</a:t>
            </a:r>
          </a:p>
          <a:p>
            <a:pPr marL="0" indent="0" algn="ctr">
              <a:buNone/>
            </a:pPr>
            <a:endParaRPr lang="pt-BR" dirty="0">
              <a:latin typeface="Roboto"/>
            </a:endParaRPr>
          </a:p>
          <a:p>
            <a:pPr marL="0" indent="0" algn="ctr">
              <a:buNone/>
            </a:pPr>
            <a:endParaRPr lang="pt-BR" dirty="0">
              <a:latin typeface="Roboto"/>
            </a:endParaRPr>
          </a:p>
          <a:p>
            <a:pPr marL="0" indent="0" algn="ctr">
              <a:buNone/>
            </a:pPr>
            <a:endParaRPr lang="pt-BR" dirty="0">
              <a:latin typeface="Roboto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48AA60E9-1598-4422-8F33-50E294A68C68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DFDE4B7F-A756-4A1C-8961-29602D822FD3}"/>
              </a:ext>
            </a:extLst>
          </p:cNvPr>
          <p:cNvSpPr/>
          <p:nvPr/>
        </p:nvSpPr>
        <p:spPr>
          <a:xfrm>
            <a:off x="0" y="604684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DA4300B7-4F31-452C-938C-1D11A010D7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1890" y="2016101"/>
            <a:ext cx="2947046" cy="2705766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B6550322-F8B9-4E73-8D00-AB4F2B3CE8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9610" y="2210495"/>
            <a:ext cx="1371901" cy="698672"/>
          </a:xfrm>
          <a:prstGeom prst="rect">
            <a:avLst/>
          </a:prstGeom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A85E0E08-7054-4449-B53F-8C4FEDA0B4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88866" y="2223198"/>
            <a:ext cx="1880012" cy="685969"/>
          </a:xfrm>
          <a:prstGeom prst="rect">
            <a:avLst/>
          </a:prstGeom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id="{873E3456-2335-41FE-B742-A6F9324E050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14967" y="3076812"/>
            <a:ext cx="1321089" cy="292172"/>
          </a:xfrm>
          <a:prstGeom prst="rect">
            <a:avLst/>
          </a:prstGeom>
        </p:spPr>
      </p:pic>
      <p:pic>
        <p:nvPicPr>
          <p:cNvPr id="14" name="Imagem 13">
            <a:extLst>
              <a:ext uri="{FF2B5EF4-FFF2-40B4-BE49-F238E27FC236}">
                <a16:creationId xmlns:a16="http://schemas.microsoft.com/office/drawing/2014/main" id="{852FDCE8-B605-45C3-BDEF-F4FB2F3A4F3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63963" y="3696761"/>
            <a:ext cx="1524334" cy="431906"/>
          </a:xfrm>
          <a:prstGeom prst="rect">
            <a:avLst/>
          </a:prstGeom>
        </p:spPr>
      </p:pic>
      <p:pic>
        <p:nvPicPr>
          <p:cNvPr id="16" name="Imagem 15">
            <a:extLst>
              <a:ext uri="{FF2B5EF4-FFF2-40B4-BE49-F238E27FC236}">
                <a16:creationId xmlns:a16="http://schemas.microsoft.com/office/drawing/2014/main" id="{DEA0C1BC-5996-4E37-8E7C-5EF15E35B72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14828" y="3739232"/>
            <a:ext cx="1422712" cy="419203"/>
          </a:xfrm>
          <a:prstGeom prst="rect">
            <a:avLst/>
          </a:prstGeom>
        </p:spPr>
      </p:pic>
      <p:sp>
        <p:nvSpPr>
          <p:cNvPr id="17" name="Seta: para a Direita 16">
            <a:extLst>
              <a:ext uri="{FF2B5EF4-FFF2-40B4-BE49-F238E27FC236}">
                <a16:creationId xmlns:a16="http://schemas.microsoft.com/office/drawing/2014/main" id="{33289305-1009-49AC-B4FA-E70B4A17DE11}"/>
              </a:ext>
            </a:extLst>
          </p:cNvPr>
          <p:cNvSpPr/>
          <p:nvPr/>
        </p:nvSpPr>
        <p:spPr>
          <a:xfrm>
            <a:off x="6337540" y="2460772"/>
            <a:ext cx="594641" cy="198117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9" name="Seta: para a Direita 18">
            <a:extLst>
              <a:ext uri="{FF2B5EF4-FFF2-40B4-BE49-F238E27FC236}">
                <a16:creationId xmlns:a16="http://schemas.microsoft.com/office/drawing/2014/main" id="{CA8A6110-BF74-4224-9C7D-7F6E3868CD25}"/>
              </a:ext>
            </a:extLst>
          </p:cNvPr>
          <p:cNvSpPr/>
          <p:nvPr/>
        </p:nvSpPr>
        <p:spPr>
          <a:xfrm rot="10800000">
            <a:off x="6426469" y="3836553"/>
            <a:ext cx="594641" cy="198117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0" name="Seta: Dobrada 19">
            <a:extLst>
              <a:ext uri="{FF2B5EF4-FFF2-40B4-BE49-F238E27FC236}">
                <a16:creationId xmlns:a16="http://schemas.microsoft.com/office/drawing/2014/main" id="{8956F396-807D-44C1-A47D-99B8AE31B6F2}"/>
              </a:ext>
            </a:extLst>
          </p:cNvPr>
          <p:cNvSpPr/>
          <p:nvPr/>
        </p:nvSpPr>
        <p:spPr>
          <a:xfrm rot="5400000">
            <a:off x="9549453" y="2040316"/>
            <a:ext cx="368709" cy="1209621"/>
          </a:xfrm>
          <a:prstGeom prst="bentArrow">
            <a:avLst>
              <a:gd name="adj1" fmla="val 29000"/>
              <a:gd name="adj2" fmla="val 25000"/>
              <a:gd name="adj3" fmla="val 25000"/>
              <a:gd name="adj4" fmla="val 43750"/>
            </a:avLst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1" name="Seta: Dobrada 20">
            <a:extLst>
              <a:ext uri="{FF2B5EF4-FFF2-40B4-BE49-F238E27FC236}">
                <a16:creationId xmlns:a16="http://schemas.microsoft.com/office/drawing/2014/main" id="{B29473C3-5E6B-49EB-9375-13F40F8C1590}"/>
              </a:ext>
            </a:extLst>
          </p:cNvPr>
          <p:cNvSpPr/>
          <p:nvPr/>
        </p:nvSpPr>
        <p:spPr>
          <a:xfrm rot="10800000">
            <a:off x="9092040" y="3696761"/>
            <a:ext cx="1209622" cy="411180"/>
          </a:xfrm>
          <a:prstGeom prst="bentArrow">
            <a:avLst>
              <a:gd name="adj1" fmla="val 29000"/>
              <a:gd name="adj2" fmla="val 25000"/>
              <a:gd name="adj3" fmla="val 25000"/>
              <a:gd name="adj4" fmla="val 43750"/>
            </a:avLst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2</a:t>
            </a:fld>
            <a:endParaRPr lang="pt-BR" dirty="0"/>
          </a:p>
        </p:txBody>
      </p:sp>
      <p:pic>
        <p:nvPicPr>
          <p:cNvPr id="22" name="Google Shape;67;p1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45621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ubtítulo 4">
            <a:extLst>
              <a:ext uri="{FF2B5EF4-FFF2-40B4-BE49-F238E27FC236}">
                <a16:creationId xmlns:a16="http://schemas.microsoft.com/office/drawing/2014/main" id="{684C038A-6B22-4033-82A3-B586D8E58519}"/>
              </a:ext>
            </a:extLst>
          </p:cNvPr>
          <p:cNvSpPr txBox="1">
            <a:spLocks/>
          </p:cNvSpPr>
          <p:nvPr/>
        </p:nvSpPr>
        <p:spPr>
          <a:xfrm>
            <a:off x="265467" y="712801"/>
            <a:ext cx="11926529" cy="5353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latin typeface="Roboto"/>
              </a:rPr>
              <a:t>Ângulo inscrito em uma circunferência</a:t>
            </a:r>
          </a:p>
          <a:p>
            <a:pPr marL="0" indent="0" algn="ctr">
              <a:buNone/>
            </a:pPr>
            <a:endParaRPr lang="pt-BR" dirty="0">
              <a:latin typeface="Roboto"/>
            </a:endParaRPr>
          </a:p>
          <a:p>
            <a:pPr marL="0" indent="0" algn="ctr">
              <a:buNone/>
            </a:pPr>
            <a:endParaRPr lang="pt-BR" dirty="0">
              <a:latin typeface="Roboto"/>
            </a:endParaRPr>
          </a:p>
          <a:p>
            <a:pPr marL="0" indent="0" algn="ctr">
              <a:buNone/>
            </a:pPr>
            <a:endParaRPr lang="pt-BR" dirty="0">
              <a:latin typeface="Roboto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48AA60E9-1598-4422-8F33-50E294A68C68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DFDE4B7F-A756-4A1C-8961-29602D822FD3}"/>
              </a:ext>
            </a:extLst>
          </p:cNvPr>
          <p:cNvSpPr/>
          <p:nvPr/>
        </p:nvSpPr>
        <p:spPr>
          <a:xfrm>
            <a:off x="0" y="604684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A351A93F-6D04-46E7-8A17-42F3C9C1A9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9514" y="3296056"/>
            <a:ext cx="3018434" cy="2762480"/>
          </a:xfrm>
          <a:prstGeom prst="rect">
            <a:avLst/>
          </a:prstGeom>
        </p:spPr>
      </p:pic>
      <p:sp>
        <p:nvSpPr>
          <p:cNvPr id="22" name="Retângulo 21">
            <a:extLst>
              <a:ext uri="{FF2B5EF4-FFF2-40B4-BE49-F238E27FC236}">
                <a16:creationId xmlns:a16="http://schemas.microsoft.com/office/drawing/2014/main" id="{DC435FFC-B676-424E-93E3-A6AAD557FD48}"/>
              </a:ext>
            </a:extLst>
          </p:cNvPr>
          <p:cNvSpPr/>
          <p:nvPr/>
        </p:nvSpPr>
        <p:spPr>
          <a:xfrm flipV="1">
            <a:off x="873261" y="2867942"/>
            <a:ext cx="2755773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id="{AAAEF171-F399-4C49-99D4-246B6E47719D}"/>
              </a:ext>
            </a:extLst>
          </p:cNvPr>
          <p:cNvSpPr/>
          <p:nvPr/>
        </p:nvSpPr>
        <p:spPr>
          <a:xfrm>
            <a:off x="863305" y="1811673"/>
            <a:ext cx="595045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Chamamos de </a:t>
            </a:r>
            <a:r>
              <a:rPr lang="pt-BR" b="1" dirty="0">
                <a:latin typeface="Roboto"/>
              </a:rPr>
              <a:t>ângulo inscrito </a:t>
            </a:r>
            <a:r>
              <a:rPr lang="pt-BR" dirty="0">
                <a:latin typeface="Roboto"/>
              </a:rPr>
              <a:t>todo ângulo cujo vértice está sobre a circunferência e os lados passam por outros pontos distintos dessa circunferência. </a:t>
            </a:r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841C0F1A-19A3-46FA-9C2E-E328776D54A1}"/>
              </a:ext>
            </a:extLst>
          </p:cNvPr>
          <p:cNvSpPr/>
          <p:nvPr/>
        </p:nvSpPr>
        <p:spPr>
          <a:xfrm flipV="1">
            <a:off x="873261" y="1694821"/>
            <a:ext cx="5222740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3</a:t>
            </a:fld>
            <a:endParaRPr lang="pt-BR" dirty="0"/>
          </a:p>
        </p:txBody>
      </p:sp>
      <p:pic>
        <p:nvPicPr>
          <p:cNvPr id="10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68459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ubtítulo 4">
            <a:extLst>
              <a:ext uri="{FF2B5EF4-FFF2-40B4-BE49-F238E27FC236}">
                <a16:creationId xmlns:a16="http://schemas.microsoft.com/office/drawing/2014/main" id="{684C038A-6B22-4033-82A3-B586D8E58519}"/>
              </a:ext>
            </a:extLst>
          </p:cNvPr>
          <p:cNvSpPr txBox="1">
            <a:spLocks/>
          </p:cNvSpPr>
          <p:nvPr/>
        </p:nvSpPr>
        <p:spPr>
          <a:xfrm>
            <a:off x="265467" y="529358"/>
            <a:ext cx="11926529" cy="5353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latin typeface="Roboto"/>
              </a:rPr>
              <a:t>Plano cartesiano</a:t>
            </a:r>
          </a:p>
          <a:p>
            <a:pPr marL="0" indent="0" algn="ctr">
              <a:buNone/>
            </a:pPr>
            <a:endParaRPr lang="pt-BR" dirty="0">
              <a:latin typeface="Roboto"/>
            </a:endParaRPr>
          </a:p>
          <a:p>
            <a:pPr marL="0" indent="0" algn="ctr">
              <a:buNone/>
            </a:pPr>
            <a:endParaRPr lang="pt-BR" dirty="0">
              <a:latin typeface="Roboto"/>
            </a:endParaRPr>
          </a:p>
          <a:p>
            <a:pPr marL="0" indent="0" algn="ctr">
              <a:buNone/>
            </a:pPr>
            <a:endParaRPr lang="pt-BR" dirty="0">
              <a:latin typeface="Roboto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48AA60E9-1598-4422-8F33-50E294A68C68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DFDE4B7F-A756-4A1C-8961-29602D822FD3}"/>
              </a:ext>
            </a:extLst>
          </p:cNvPr>
          <p:cNvSpPr/>
          <p:nvPr/>
        </p:nvSpPr>
        <p:spPr>
          <a:xfrm>
            <a:off x="0" y="604684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85C415F-417E-4A87-A4BF-611147FF1E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509" y="1110284"/>
            <a:ext cx="4662155" cy="5603371"/>
          </a:xfrm>
          <a:prstGeom prst="rect">
            <a:avLst/>
          </a:prstGeom>
        </p:spPr>
      </p:pic>
      <p:sp>
        <p:nvSpPr>
          <p:cNvPr id="19" name="Retângulo 18">
            <a:extLst>
              <a:ext uri="{FF2B5EF4-FFF2-40B4-BE49-F238E27FC236}">
                <a16:creationId xmlns:a16="http://schemas.microsoft.com/office/drawing/2014/main" id="{EBDA3658-4639-431F-992A-FC2E60E1492B}"/>
              </a:ext>
            </a:extLst>
          </p:cNvPr>
          <p:cNvSpPr/>
          <p:nvPr/>
        </p:nvSpPr>
        <p:spPr>
          <a:xfrm>
            <a:off x="6277751" y="1281542"/>
            <a:ext cx="52227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Roboto"/>
              </a:rPr>
              <a:t>A localização de cada ponto do plano cartesiano é indicada por coordenadas cartesianas, que são representadas por um par ordenado na forma (x, y), em que </a:t>
            </a:r>
            <a:r>
              <a:rPr lang="pt-BR" b="1" dirty="0">
                <a:latin typeface="Roboto"/>
              </a:rPr>
              <a:t>x</a:t>
            </a:r>
            <a:r>
              <a:rPr lang="pt-BR" dirty="0">
                <a:latin typeface="Roboto"/>
              </a:rPr>
              <a:t> é abscissa e </a:t>
            </a:r>
            <a:r>
              <a:rPr lang="pt-BR" b="1" dirty="0">
                <a:latin typeface="Roboto"/>
              </a:rPr>
              <a:t>y</a:t>
            </a:r>
            <a:r>
              <a:rPr lang="pt-BR" dirty="0">
                <a:latin typeface="Roboto"/>
              </a:rPr>
              <a:t> é a ordenada do ponto. Observe, abaixo, por exemplo, como indicar o ponto A(-3, 2).</a:t>
            </a:r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7960E009-8E19-474D-BD21-374A4B7A4F32}"/>
              </a:ext>
            </a:extLst>
          </p:cNvPr>
          <p:cNvSpPr/>
          <p:nvPr/>
        </p:nvSpPr>
        <p:spPr>
          <a:xfrm flipV="1">
            <a:off x="6277751" y="1110284"/>
            <a:ext cx="5222740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03CD8303-DFD2-4151-AB8D-05472684E7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120" y="3368653"/>
            <a:ext cx="4108002" cy="3062412"/>
          </a:xfrm>
          <a:prstGeom prst="rect">
            <a:avLst/>
          </a:prstGeom>
        </p:spPr>
      </p:pic>
      <p:sp>
        <p:nvSpPr>
          <p:cNvPr id="30" name="Retângulo 29">
            <a:extLst>
              <a:ext uri="{FF2B5EF4-FFF2-40B4-BE49-F238E27FC236}">
                <a16:creationId xmlns:a16="http://schemas.microsoft.com/office/drawing/2014/main" id="{DF8C2255-BD57-41E0-9783-8E7F846A9DE3}"/>
              </a:ext>
            </a:extLst>
          </p:cNvPr>
          <p:cNvSpPr/>
          <p:nvPr/>
        </p:nvSpPr>
        <p:spPr>
          <a:xfrm>
            <a:off x="6838338" y="3161407"/>
            <a:ext cx="3987126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4</a:t>
            </a:fld>
            <a:endParaRPr lang="pt-BR" dirty="0"/>
          </a:p>
        </p:txBody>
      </p:sp>
      <p:pic>
        <p:nvPicPr>
          <p:cNvPr id="11" name="Google Shape;67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75894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ubtítulo 4">
            <a:extLst>
              <a:ext uri="{FF2B5EF4-FFF2-40B4-BE49-F238E27FC236}">
                <a16:creationId xmlns:a16="http://schemas.microsoft.com/office/drawing/2014/main" id="{684C038A-6B22-4033-82A3-B586D8E58519}"/>
              </a:ext>
            </a:extLst>
          </p:cNvPr>
          <p:cNvSpPr txBox="1">
            <a:spLocks/>
          </p:cNvSpPr>
          <p:nvPr/>
        </p:nvSpPr>
        <p:spPr>
          <a:xfrm>
            <a:off x="265467" y="543469"/>
            <a:ext cx="11926529" cy="5353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latin typeface="Roboto"/>
              </a:rPr>
              <a:t>Perspectiva com ponto de fuga</a:t>
            </a:r>
          </a:p>
          <a:p>
            <a:pPr marL="0" indent="0" algn="ctr">
              <a:buNone/>
            </a:pPr>
            <a:endParaRPr lang="pt-BR" dirty="0">
              <a:latin typeface="Roboto"/>
            </a:endParaRPr>
          </a:p>
          <a:p>
            <a:pPr marL="0" indent="0" algn="ctr">
              <a:buNone/>
            </a:pPr>
            <a:endParaRPr lang="pt-BR" dirty="0">
              <a:latin typeface="Roboto"/>
            </a:endParaRPr>
          </a:p>
          <a:p>
            <a:pPr marL="0" indent="0" algn="ctr">
              <a:buNone/>
            </a:pPr>
            <a:endParaRPr lang="pt-BR" dirty="0">
              <a:latin typeface="Roboto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48AA60E9-1598-4422-8F33-50E294A68C68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DFDE4B7F-A756-4A1C-8961-29602D822FD3}"/>
              </a:ext>
            </a:extLst>
          </p:cNvPr>
          <p:cNvSpPr/>
          <p:nvPr/>
        </p:nvSpPr>
        <p:spPr>
          <a:xfrm>
            <a:off x="0" y="604684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7732846B-3E9C-4CF4-A2EF-31992D7A89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974" y="1287772"/>
            <a:ext cx="3032136" cy="2362872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F2B26534-BD39-4CF6-9482-FF48F4038B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7529" y="1208287"/>
            <a:ext cx="3150124" cy="2521843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3C10C1AF-BED6-462B-A9A4-63359BB464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60097" y="1214400"/>
            <a:ext cx="3237337" cy="2436244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1818CAAD-F55F-45E6-94E0-CC24A7AB80F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29964" y="4210266"/>
            <a:ext cx="3148801" cy="2436244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984EF0D8-6CCF-4C65-8D89-D35B3B65FC5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44370" y="4210266"/>
            <a:ext cx="3432415" cy="2521843"/>
          </a:xfrm>
          <a:prstGeom prst="rect">
            <a:avLst/>
          </a:prstGeom>
        </p:spPr>
      </p:pic>
      <p:sp>
        <p:nvSpPr>
          <p:cNvPr id="16" name="Seta: para a Direita 15">
            <a:extLst>
              <a:ext uri="{FF2B5EF4-FFF2-40B4-BE49-F238E27FC236}">
                <a16:creationId xmlns:a16="http://schemas.microsoft.com/office/drawing/2014/main" id="{7F2FA2DA-5A2F-4F27-9643-B73FAE9BBEF4}"/>
              </a:ext>
            </a:extLst>
          </p:cNvPr>
          <p:cNvSpPr/>
          <p:nvPr/>
        </p:nvSpPr>
        <p:spPr>
          <a:xfrm>
            <a:off x="3840613" y="2062566"/>
            <a:ext cx="594641" cy="198117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7" name="Seta: para a Direita 16">
            <a:extLst>
              <a:ext uri="{FF2B5EF4-FFF2-40B4-BE49-F238E27FC236}">
                <a16:creationId xmlns:a16="http://schemas.microsoft.com/office/drawing/2014/main" id="{21388827-BECB-4413-90B7-A757BCE0CD47}"/>
              </a:ext>
            </a:extLst>
          </p:cNvPr>
          <p:cNvSpPr/>
          <p:nvPr/>
        </p:nvSpPr>
        <p:spPr>
          <a:xfrm>
            <a:off x="7861554" y="2062565"/>
            <a:ext cx="594641" cy="198117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1" name="Seta: Dobrada 20">
            <a:extLst>
              <a:ext uri="{FF2B5EF4-FFF2-40B4-BE49-F238E27FC236}">
                <a16:creationId xmlns:a16="http://schemas.microsoft.com/office/drawing/2014/main" id="{349A389A-514B-4E08-BB55-7F49000CC014}"/>
              </a:ext>
            </a:extLst>
          </p:cNvPr>
          <p:cNvSpPr/>
          <p:nvPr/>
        </p:nvSpPr>
        <p:spPr>
          <a:xfrm rot="10800000">
            <a:off x="10863235" y="4210266"/>
            <a:ext cx="368709" cy="1209621"/>
          </a:xfrm>
          <a:prstGeom prst="bentArrow">
            <a:avLst>
              <a:gd name="adj1" fmla="val 29000"/>
              <a:gd name="adj2" fmla="val 25000"/>
              <a:gd name="adj3" fmla="val 25000"/>
              <a:gd name="adj4" fmla="val 43750"/>
            </a:avLst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2" name="Seta: para a Direita 21">
            <a:extLst>
              <a:ext uri="{FF2B5EF4-FFF2-40B4-BE49-F238E27FC236}">
                <a16:creationId xmlns:a16="http://schemas.microsoft.com/office/drawing/2014/main" id="{AEFDB68B-81D6-4CA4-8284-20843CC2607E}"/>
              </a:ext>
            </a:extLst>
          </p:cNvPr>
          <p:cNvSpPr/>
          <p:nvPr/>
        </p:nvSpPr>
        <p:spPr>
          <a:xfrm rot="10800000">
            <a:off x="6048173" y="5221771"/>
            <a:ext cx="594641" cy="198117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4F80B5D1-EE23-40CE-A7DE-675556508B4A}"/>
              </a:ext>
            </a:extLst>
          </p:cNvPr>
          <p:cNvSpPr/>
          <p:nvPr/>
        </p:nvSpPr>
        <p:spPr>
          <a:xfrm>
            <a:off x="394566" y="1208287"/>
            <a:ext cx="3273772" cy="2655790"/>
          </a:xfrm>
          <a:prstGeom prst="rect">
            <a:avLst/>
          </a:prstGeom>
          <a:noFill/>
          <a:ln w="28575">
            <a:solidFill>
              <a:schemeClr val="accent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id="{DEDED672-F0B8-4526-B031-D05DD0C7DE73}"/>
              </a:ext>
            </a:extLst>
          </p:cNvPr>
          <p:cNvSpPr/>
          <p:nvPr/>
        </p:nvSpPr>
        <p:spPr>
          <a:xfrm>
            <a:off x="4607529" y="1208307"/>
            <a:ext cx="3148801" cy="2655790"/>
          </a:xfrm>
          <a:prstGeom prst="rect">
            <a:avLst/>
          </a:prstGeom>
          <a:noFill/>
          <a:ln w="28575">
            <a:solidFill>
              <a:schemeClr val="accent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E482B7C2-F46A-4E16-98E7-2401AF0216B7}"/>
              </a:ext>
            </a:extLst>
          </p:cNvPr>
          <p:cNvSpPr/>
          <p:nvPr/>
        </p:nvSpPr>
        <p:spPr>
          <a:xfrm>
            <a:off x="8558774" y="1208287"/>
            <a:ext cx="3342562" cy="2655790"/>
          </a:xfrm>
          <a:prstGeom prst="rect">
            <a:avLst/>
          </a:prstGeom>
          <a:noFill/>
          <a:ln w="28575">
            <a:solidFill>
              <a:schemeClr val="accent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5" name="Retângulo 24">
            <a:extLst>
              <a:ext uri="{FF2B5EF4-FFF2-40B4-BE49-F238E27FC236}">
                <a16:creationId xmlns:a16="http://schemas.microsoft.com/office/drawing/2014/main" id="{37F8B820-38F8-4312-9C7E-77E249761677}"/>
              </a:ext>
            </a:extLst>
          </p:cNvPr>
          <p:cNvSpPr/>
          <p:nvPr/>
        </p:nvSpPr>
        <p:spPr>
          <a:xfrm>
            <a:off x="2501047" y="4083829"/>
            <a:ext cx="3273772" cy="2677775"/>
          </a:xfrm>
          <a:prstGeom prst="rect">
            <a:avLst/>
          </a:prstGeom>
          <a:noFill/>
          <a:ln w="28575">
            <a:solidFill>
              <a:schemeClr val="accent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6" name="Retângulo 25">
            <a:extLst>
              <a:ext uri="{FF2B5EF4-FFF2-40B4-BE49-F238E27FC236}">
                <a16:creationId xmlns:a16="http://schemas.microsoft.com/office/drawing/2014/main" id="{630FF510-5362-479A-85B3-C4F5EA03D9CD}"/>
              </a:ext>
            </a:extLst>
          </p:cNvPr>
          <p:cNvSpPr/>
          <p:nvPr/>
        </p:nvSpPr>
        <p:spPr>
          <a:xfrm>
            <a:off x="6921888" y="4070020"/>
            <a:ext cx="3273772" cy="2655790"/>
          </a:xfrm>
          <a:prstGeom prst="rect">
            <a:avLst/>
          </a:prstGeom>
          <a:noFill/>
          <a:ln w="28575">
            <a:solidFill>
              <a:schemeClr val="accent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5</a:t>
            </a:fld>
            <a:endParaRPr lang="pt-BR" dirty="0"/>
          </a:p>
        </p:txBody>
      </p:sp>
      <p:pic>
        <p:nvPicPr>
          <p:cNvPr id="20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59575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ubtítulo 4">
            <a:extLst>
              <a:ext uri="{FF2B5EF4-FFF2-40B4-BE49-F238E27FC236}">
                <a16:creationId xmlns:a16="http://schemas.microsoft.com/office/drawing/2014/main" id="{684C038A-6B22-4033-82A3-B586D8E58519}"/>
              </a:ext>
            </a:extLst>
          </p:cNvPr>
          <p:cNvSpPr txBox="1">
            <a:spLocks/>
          </p:cNvSpPr>
          <p:nvPr/>
        </p:nvSpPr>
        <p:spPr>
          <a:xfrm>
            <a:off x="265467" y="670468"/>
            <a:ext cx="11926529" cy="5353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latin typeface="Roboto"/>
              </a:rPr>
              <a:t>Projeção ortogonal</a:t>
            </a:r>
          </a:p>
          <a:p>
            <a:pPr marL="0" indent="0" algn="ctr">
              <a:buNone/>
            </a:pPr>
            <a:endParaRPr lang="pt-BR" dirty="0">
              <a:latin typeface="Roboto"/>
            </a:endParaRPr>
          </a:p>
          <a:p>
            <a:pPr marL="0" indent="0" algn="ctr">
              <a:buNone/>
            </a:pPr>
            <a:endParaRPr lang="pt-BR" dirty="0">
              <a:latin typeface="Roboto"/>
            </a:endParaRPr>
          </a:p>
          <a:p>
            <a:pPr marL="0" indent="0" algn="ctr">
              <a:buNone/>
            </a:pPr>
            <a:endParaRPr lang="pt-BR" dirty="0">
              <a:latin typeface="Roboto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48AA60E9-1598-4422-8F33-50E294A68C68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DFDE4B7F-A756-4A1C-8961-29602D822FD3}"/>
              </a:ext>
            </a:extLst>
          </p:cNvPr>
          <p:cNvSpPr/>
          <p:nvPr/>
        </p:nvSpPr>
        <p:spPr>
          <a:xfrm>
            <a:off x="0" y="604684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2F58A6F0-B899-4386-B3B3-4988B8556DAF}"/>
                  </a:ext>
                </a:extLst>
              </p:cNvPr>
              <p:cNvSpPr/>
              <p:nvPr/>
            </p:nvSpPr>
            <p:spPr>
              <a:xfrm>
                <a:off x="425243" y="1417971"/>
                <a:ext cx="11606976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t-BR" dirty="0">
                    <a:latin typeface="Roboto"/>
                  </a:rPr>
                  <a:t>A projeção ortogonal de um ponto P em um plano em que ele não está corresponde ao ponto  desse plano, de maneira que   seja uma reta perpendicular a tal plano, ou seja, forme ângulos retos com ele.</a:t>
                </a:r>
              </a:p>
            </p:txBody>
          </p:sp>
        </mc:Choice>
        <mc:Fallback xmlns=""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2F58A6F0-B899-4386-B3B3-4988B8556DA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243" y="1417971"/>
                <a:ext cx="11606976" cy="64633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Imagem 13">
            <a:extLst>
              <a:ext uri="{FF2B5EF4-FFF2-40B4-BE49-F238E27FC236}">
                <a16:creationId xmlns:a16="http://schemas.microsoft.com/office/drawing/2014/main" id="{7D35FDD7-2CB7-4188-B8A5-FC098DE16E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435" y="3135531"/>
            <a:ext cx="4623813" cy="2159532"/>
          </a:xfrm>
          <a:prstGeom prst="rect">
            <a:avLst/>
          </a:prstGeom>
        </p:spPr>
      </p:pic>
      <p:pic>
        <p:nvPicPr>
          <p:cNvPr id="15" name="Imagem 14">
            <a:extLst>
              <a:ext uri="{FF2B5EF4-FFF2-40B4-BE49-F238E27FC236}">
                <a16:creationId xmlns:a16="http://schemas.microsoft.com/office/drawing/2014/main" id="{EDC905E2-50AE-43DB-AA78-9D9B7E66D6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52432" y="3135531"/>
            <a:ext cx="4623813" cy="2372176"/>
          </a:xfrm>
          <a:prstGeom prst="rect">
            <a:avLst/>
          </a:prstGeom>
        </p:spPr>
      </p:pic>
      <p:sp>
        <p:nvSpPr>
          <p:cNvPr id="28" name="Seta: para a Direita 27">
            <a:extLst>
              <a:ext uri="{FF2B5EF4-FFF2-40B4-BE49-F238E27FC236}">
                <a16:creationId xmlns:a16="http://schemas.microsoft.com/office/drawing/2014/main" id="{30E1248F-23D7-49FC-9D23-9CCB4FD2FCE2}"/>
              </a:ext>
            </a:extLst>
          </p:cNvPr>
          <p:cNvSpPr/>
          <p:nvPr/>
        </p:nvSpPr>
        <p:spPr>
          <a:xfrm>
            <a:off x="6096000" y="4116238"/>
            <a:ext cx="594641" cy="679930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6</a:t>
            </a:fld>
            <a:endParaRPr lang="pt-BR" dirty="0"/>
          </a:p>
        </p:txBody>
      </p:sp>
      <p:pic>
        <p:nvPicPr>
          <p:cNvPr id="10" name="Google Shape;67;p1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24201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ubtítulo 4">
            <a:extLst>
              <a:ext uri="{FF2B5EF4-FFF2-40B4-BE49-F238E27FC236}">
                <a16:creationId xmlns:a16="http://schemas.microsoft.com/office/drawing/2014/main" id="{684C038A-6B22-4033-82A3-B586D8E58519}"/>
              </a:ext>
            </a:extLst>
          </p:cNvPr>
          <p:cNvSpPr txBox="1">
            <a:spLocks/>
          </p:cNvSpPr>
          <p:nvPr/>
        </p:nvSpPr>
        <p:spPr>
          <a:xfrm>
            <a:off x="265467" y="571691"/>
            <a:ext cx="11926529" cy="5353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latin typeface="Roboto"/>
              </a:rPr>
              <a:t>Projeção ortogonal</a:t>
            </a:r>
          </a:p>
          <a:p>
            <a:pPr marL="0" indent="0" algn="ctr">
              <a:buNone/>
            </a:pPr>
            <a:endParaRPr lang="pt-BR" dirty="0">
              <a:latin typeface="Roboto"/>
            </a:endParaRPr>
          </a:p>
          <a:p>
            <a:pPr marL="0" indent="0" algn="ctr">
              <a:buNone/>
            </a:pPr>
            <a:endParaRPr lang="pt-BR" dirty="0">
              <a:latin typeface="Roboto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48AA60E9-1598-4422-8F33-50E294A68C68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DFDE4B7F-A756-4A1C-8961-29602D822FD3}"/>
              </a:ext>
            </a:extLst>
          </p:cNvPr>
          <p:cNvSpPr/>
          <p:nvPr/>
        </p:nvSpPr>
        <p:spPr>
          <a:xfrm>
            <a:off x="0" y="604684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8" name="Seta: para a Direita 27">
            <a:extLst>
              <a:ext uri="{FF2B5EF4-FFF2-40B4-BE49-F238E27FC236}">
                <a16:creationId xmlns:a16="http://schemas.microsoft.com/office/drawing/2014/main" id="{30E1248F-23D7-49FC-9D23-9CCB4FD2FCE2}"/>
              </a:ext>
            </a:extLst>
          </p:cNvPr>
          <p:cNvSpPr/>
          <p:nvPr/>
        </p:nvSpPr>
        <p:spPr>
          <a:xfrm rot="5400000">
            <a:off x="1889231" y="4555256"/>
            <a:ext cx="261709" cy="679930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AA34B1EB-FFC2-476D-9EBA-95245AE2D5B4}"/>
              </a:ext>
            </a:extLst>
          </p:cNvPr>
          <p:cNvSpPr/>
          <p:nvPr/>
        </p:nvSpPr>
        <p:spPr>
          <a:xfrm flipV="1">
            <a:off x="789686" y="2245752"/>
            <a:ext cx="2755773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6F1EDD20-2539-4B36-91E2-05FD4F1E5182}"/>
              </a:ext>
            </a:extLst>
          </p:cNvPr>
          <p:cNvSpPr/>
          <p:nvPr/>
        </p:nvSpPr>
        <p:spPr>
          <a:xfrm>
            <a:off x="789686" y="1473883"/>
            <a:ext cx="29121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Projeção ortogonal de um </a:t>
            </a:r>
            <a:r>
              <a:rPr lang="pt-BR" b="1" dirty="0">
                <a:latin typeface="Roboto"/>
              </a:rPr>
              <a:t>cilindro</a:t>
            </a:r>
            <a:r>
              <a:rPr lang="pt-BR" dirty="0">
                <a:latin typeface="Roboto"/>
              </a:rPr>
              <a:t> em um plano.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141DEDF4-940F-4CA8-9416-AAC529B9ED68}"/>
              </a:ext>
            </a:extLst>
          </p:cNvPr>
          <p:cNvSpPr/>
          <p:nvPr/>
        </p:nvSpPr>
        <p:spPr>
          <a:xfrm flipV="1">
            <a:off x="789686" y="1335138"/>
            <a:ext cx="2755773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7E9D38F0-8222-4FE1-956C-5D5D30E9BA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7751" y="2473375"/>
            <a:ext cx="2009412" cy="1890725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E0128D2C-456F-4661-826D-1CC753C1A3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7724" y="5150521"/>
            <a:ext cx="1475322" cy="1672648"/>
          </a:xfrm>
          <a:prstGeom prst="rect">
            <a:avLst/>
          </a:prstGeom>
        </p:spPr>
      </p:pic>
      <p:sp>
        <p:nvSpPr>
          <p:cNvPr id="16" name="Seta: para a Direita 15">
            <a:extLst>
              <a:ext uri="{FF2B5EF4-FFF2-40B4-BE49-F238E27FC236}">
                <a16:creationId xmlns:a16="http://schemas.microsoft.com/office/drawing/2014/main" id="{8A6552B3-657D-4A39-A09A-497A53C48FA5}"/>
              </a:ext>
            </a:extLst>
          </p:cNvPr>
          <p:cNvSpPr/>
          <p:nvPr/>
        </p:nvSpPr>
        <p:spPr>
          <a:xfrm rot="5400000">
            <a:off x="10381024" y="4423677"/>
            <a:ext cx="261709" cy="679930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5E58715F-F4FE-4536-91E3-3B7CEEFF31F2}"/>
              </a:ext>
            </a:extLst>
          </p:cNvPr>
          <p:cNvSpPr/>
          <p:nvPr/>
        </p:nvSpPr>
        <p:spPr>
          <a:xfrm flipV="1">
            <a:off x="9133993" y="2277797"/>
            <a:ext cx="2755773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22DFE46F-8B9B-49B8-ACEC-4267FFA1B76C}"/>
              </a:ext>
            </a:extLst>
          </p:cNvPr>
          <p:cNvSpPr/>
          <p:nvPr/>
        </p:nvSpPr>
        <p:spPr>
          <a:xfrm>
            <a:off x="9133993" y="1505928"/>
            <a:ext cx="27557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Projeção ortogonal de um </a:t>
            </a:r>
            <a:r>
              <a:rPr lang="pt-BR" b="1" dirty="0">
                <a:latin typeface="Roboto"/>
              </a:rPr>
              <a:t>cubo</a:t>
            </a:r>
            <a:r>
              <a:rPr lang="pt-BR" dirty="0">
                <a:latin typeface="Roboto"/>
              </a:rPr>
              <a:t> em um plano.</a:t>
            </a:r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9CD0F10A-A2C8-4623-B1CF-9DB556BFA298}"/>
              </a:ext>
            </a:extLst>
          </p:cNvPr>
          <p:cNvSpPr/>
          <p:nvPr/>
        </p:nvSpPr>
        <p:spPr>
          <a:xfrm flipV="1">
            <a:off x="9133993" y="1318472"/>
            <a:ext cx="2755773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1" name="Seta: para a Direita 20">
            <a:extLst>
              <a:ext uri="{FF2B5EF4-FFF2-40B4-BE49-F238E27FC236}">
                <a16:creationId xmlns:a16="http://schemas.microsoft.com/office/drawing/2014/main" id="{2B711E28-6A8D-4E96-AC08-2544FFF45E0F}"/>
              </a:ext>
            </a:extLst>
          </p:cNvPr>
          <p:cNvSpPr/>
          <p:nvPr/>
        </p:nvSpPr>
        <p:spPr>
          <a:xfrm rot="5400000">
            <a:off x="5965144" y="4557879"/>
            <a:ext cx="261710" cy="738773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C459F17F-FCF9-42FC-B5D2-4647353952E0}"/>
              </a:ext>
            </a:extLst>
          </p:cNvPr>
          <p:cNvSpPr/>
          <p:nvPr/>
        </p:nvSpPr>
        <p:spPr>
          <a:xfrm flipV="1">
            <a:off x="4381906" y="2278266"/>
            <a:ext cx="3813887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id="{C547FF50-5AA4-4814-ACFC-E2F705F22469}"/>
              </a:ext>
            </a:extLst>
          </p:cNvPr>
          <p:cNvSpPr/>
          <p:nvPr/>
        </p:nvSpPr>
        <p:spPr>
          <a:xfrm>
            <a:off x="4261664" y="1518632"/>
            <a:ext cx="40416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Projeção ortogonal de uma </a:t>
            </a:r>
            <a:r>
              <a:rPr lang="pt-BR" b="1" dirty="0">
                <a:latin typeface="Roboto"/>
              </a:rPr>
              <a:t>pirâmide</a:t>
            </a:r>
            <a:r>
              <a:rPr lang="pt-BR" dirty="0">
                <a:latin typeface="Roboto"/>
              </a:rPr>
              <a:t> de base quadrada em um plano.</a:t>
            </a:r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26F3E9FA-0A08-42D0-ADEC-DCA53D7C5DA6}"/>
              </a:ext>
            </a:extLst>
          </p:cNvPr>
          <p:cNvSpPr/>
          <p:nvPr/>
        </p:nvSpPr>
        <p:spPr>
          <a:xfrm flipV="1">
            <a:off x="4381906" y="1335139"/>
            <a:ext cx="3813888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1453ABEE-B49F-4652-A8F8-84E847FC4E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96642" y="2473375"/>
            <a:ext cx="2009412" cy="1803137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C722A2CA-7A96-408C-9FD4-93BEBC51D0F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39516" y="5082308"/>
            <a:ext cx="1475322" cy="1680274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BE463B78-B0F2-4550-A3EE-A40B3EF33E9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28603" y="2510939"/>
            <a:ext cx="2009413" cy="1839021"/>
          </a:xfrm>
          <a:prstGeom prst="rect">
            <a:avLst/>
          </a:prstGeom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BCAA9A42-77F8-4896-8A08-4A4F967EF0E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90448" y="5150521"/>
            <a:ext cx="1408557" cy="1614730"/>
          </a:xfrm>
          <a:prstGeom prst="rect">
            <a:avLst/>
          </a:prstGeom>
        </p:spPr>
      </p:pic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7</a:t>
            </a:fld>
            <a:endParaRPr lang="pt-BR" dirty="0"/>
          </a:p>
        </p:txBody>
      </p:sp>
      <p:pic>
        <p:nvPicPr>
          <p:cNvPr id="25" name="Google Shape;67;p1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174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ubtítulo 4">
            <a:extLst>
              <a:ext uri="{FF2B5EF4-FFF2-40B4-BE49-F238E27FC236}">
                <a16:creationId xmlns:a16="http://schemas.microsoft.com/office/drawing/2014/main" id="{684C038A-6B22-4033-82A3-B586D8E58519}"/>
              </a:ext>
            </a:extLst>
          </p:cNvPr>
          <p:cNvSpPr txBox="1">
            <a:spLocks/>
          </p:cNvSpPr>
          <p:nvPr/>
        </p:nvSpPr>
        <p:spPr>
          <a:xfrm>
            <a:off x="265467" y="557580"/>
            <a:ext cx="11926529" cy="5353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latin typeface="Roboto"/>
              </a:rPr>
              <a:t>Projeção ortogonal</a:t>
            </a:r>
          </a:p>
          <a:p>
            <a:pPr marL="0" indent="0" algn="ctr">
              <a:buNone/>
            </a:pPr>
            <a:endParaRPr lang="pt-BR" dirty="0">
              <a:latin typeface="Roboto"/>
            </a:endParaRPr>
          </a:p>
          <a:p>
            <a:pPr marL="0" indent="0" algn="ctr">
              <a:buNone/>
            </a:pPr>
            <a:endParaRPr lang="pt-BR" dirty="0">
              <a:latin typeface="Roboto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48AA60E9-1598-4422-8F33-50E294A68C68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DFDE4B7F-A756-4A1C-8961-29602D822FD3}"/>
              </a:ext>
            </a:extLst>
          </p:cNvPr>
          <p:cNvSpPr/>
          <p:nvPr/>
        </p:nvSpPr>
        <p:spPr>
          <a:xfrm>
            <a:off x="0" y="604684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AA34B1EB-FFC2-476D-9EBA-95245AE2D5B4}"/>
              </a:ext>
            </a:extLst>
          </p:cNvPr>
          <p:cNvSpPr/>
          <p:nvPr/>
        </p:nvSpPr>
        <p:spPr>
          <a:xfrm flipV="1">
            <a:off x="789686" y="2078439"/>
            <a:ext cx="2755773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6F1EDD20-2539-4B36-91E2-05FD4F1E5182}"/>
              </a:ext>
            </a:extLst>
          </p:cNvPr>
          <p:cNvSpPr/>
          <p:nvPr/>
        </p:nvSpPr>
        <p:spPr>
          <a:xfrm>
            <a:off x="789686" y="1306570"/>
            <a:ext cx="76316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Representação de um bloco retangular com projeção ortogonal em três planos distintos: </a:t>
            </a:r>
            <a:r>
              <a:rPr lang="pt-BR" b="1" dirty="0">
                <a:latin typeface="Roboto"/>
              </a:rPr>
              <a:t>I</a:t>
            </a:r>
            <a:r>
              <a:rPr lang="pt-BR" dirty="0">
                <a:latin typeface="Roboto"/>
              </a:rPr>
              <a:t>, </a:t>
            </a:r>
            <a:r>
              <a:rPr lang="pt-BR" b="1" dirty="0">
                <a:latin typeface="Roboto"/>
              </a:rPr>
              <a:t>II</a:t>
            </a:r>
            <a:r>
              <a:rPr lang="pt-BR" dirty="0">
                <a:latin typeface="Roboto"/>
              </a:rPr>
              <a:t> e </a:t>
            </a:r>
            <a:r>
              <a:rPr lang="pt-BR" b="1" dirty="0">
                <a:latin typeface="Roboto"/>
              </a:rPr>
              <a:t>III</a:t>
            </a:r>
            <a:r>
              <a:rPr lang="pt-BR" dirty="0">
                <a:latin typeface="Roboto"/>
              </a:rPr>
              <a:t>.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141DEDF4-940F-4CA8-9416-AAC529B9ED68}"/>
              </a:ext>
            </a:extLst>
          </p:cNvPr>
          <p:cNvSpPr/>
          <p:nvPr/>
        </p:nvSpPr>
        <p:spPr>
          <a:xfrm>
            <a:off x="789686" y="1213543"/>
            <a:ext cx="7321927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5E58715F-F4FE-4536-91E3-3B7CEEFF31F2}"/>
              </a:ext>
            </a:extLst>
          </p:cNvPr>
          <p:cNvSpPr/>
          <p:nvPr/>
        </p:nvSpPr>
        <p:spPr>
          <a:xfrm flipV="1">
            <a:off x="3676824" y="3426830"/>
            <a:ext cx="2755773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22DFE46F-8B9B-49B8-ACEC-4267FFA1B76C}"/>
              </a:ext>
            </a:extLst>
          </p:cNvPr>
          <p:cNvSpPr/>
          <p:nvPr/>
        </p:nvSpPr>
        <p:spPr>
          <a:xfrm>
            <a:off x="7232557" y="3396198"/>
            <a:ext cx="41089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Roboto"/>
              </a:rPr>
              <a:t>A figura obtida em cada um desses planos de projeção corresponde a uma </a:t>
            </a:r>
            <a:r>
              <a:rPr lang="pt-BR" b="1" dirty="0">
                <a:latin typeface="Roboto"/>
              </a:rPr>
              <a:t>vista ortogonal</a:t>
            </a:r>
            <a:r>
              <a:rPr lang="pt-BR" dirty="0">
                <a:latin typeface="Roboto"/>
              </a:rPr>
              <a:t>, estabelecida de acordo com uma referência.</a:t>
            </a:r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9CD0F10A-A2C8-4623-B1CF-9DB556BFA298}"/>
              </a:ext>
            </a:extLst>
          </p:cNvPr>
          <p:cNvSpPr/>
          <p:nvPr/>
        </p:nvSpPr>
        <p:spPr>
          <a:xfrm flipV="1">
            <a:off x="7251316" y="3224939"/>
            <a:ext cx="4008506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id="{20272CF1-464F-4246-A6E4-D6512B0E41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559" y="2306806"/>
            <a:ext cx="6297477" cy="4376059"/>
          </a:xfrm>
          <a:prstGeom prst="rect">
            <a:avLst/>
          </a:prstGeom>
        </p:spPr>
      </p:pic>
      <p:sp>
        <p:nvSpPr>
          <p:cNvPr id="25" name="Retângulo 24">
            <a:extLst>
              <a:ext uri="{FF2B5EF4-FFF2-40B4-BE49-F238E27FC236}">
                <a16:creationId xmlns:a16="http://schemas.microsoft.com/office/drawing/2014/main" id="{BF3486CF-9232-4FE6-9C6D-E42CBC33B95C}"/>
              </a:ext>
            </a:extLst>
          </p:cNvPr>
          <p:cNvSpPr/>
          <p:nvPr/>
        </p:nvSpPr>
        <p:spPr>
          <a:xfrm flipV="1">
            <a:off x="7251316" y="4722067"/>
            <a:ext cx="2755773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8</a:t>
            </a:fld>
            <a:endParaRPr lang="pt-BR" dirty="0"/>
          </a:p>
        </p:txBody>
      </p:sp>
      <p:pic>
        <p:nvPicPr>
          <p:cNvPr id="14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478070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235</Words>
  <Application>Microsoft Office PowerPoint</Application>
  <PresentationFormat>Widescreen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Roboto</vt:lpstr>
      <vt:lpstr>Tema do Office</vt:lpstr>
      <vt:lpstr>Matemática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Matemática </dc:title>
  <dc:creator>João Paulo Bortoluci</dc:creator>
  <cp:lastModifiedBy>João Paulo Bortoluci</cp:lastModifiedBy>
  <cp:revision>1</cp:revision>
  <dcterms:created xsi:type="dcterms:W3CDTF">2020-04-03T16:46:38Z</dcterms:created>
  <dcterms:modified xsi:type="dcterms:W3CDTF">2020-04-03T18:00:21Z</dcterms:modified>
</cp:coreProperties>
</file>