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239086" y="4863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25" y="752911"/>
            <a:ext cx="8477075" cy="550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0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5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27744"/>
            <a:ext cx="4038600" cy="554722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27744"/>
            <a:ext cx="4038600" cy="554722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8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299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52752"/>
            <a:ext cx="4040188" cy="49306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1299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52753"/>
            <a:ext cx="4041775" cy="4930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1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8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7897"/>
            <a:ext cx="5111750" cy="543826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87898"/>
            <a:ext cx="3008313" cy="5438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ítulo 1"/>
          <p:cNvSpPr>
            <a:spLocks noGrp="1"/>
          </p:cNvSpPr>
          <p:nvPr>
            <p:ph type="title"/>
          </p:nvPr>
        </p:nvSpPr>
        <p:spPr>
          <a:xfrm>
            <a:off x="171973" y="151001"/>
            <a:ext cx="8812635" cy="50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F96828-3AB1-42A4-9FD2-BD10779008B4}" type="datetimeFigureOut">
              <a:rPr lang="pt-BR" smtClean="0"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C7A127-CB83-4B39-BF61-7296CAE936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04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Apres_NovaMarc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2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8623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OBJETIVOS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Relacionar </a:t>
            </a:r>
            <a:r>
              <a:rPr lang="pt-BR" dirty="0"/>
              <a:t>um fenômeno cíclico com o estudo de funções trigonométricas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dirty="0"/>
              <a:t>Retomar conhecimentos importantes para o trabalho que será desenvolvido ao longo do capítulo.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41153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09725" y="752911"/>
            <a:ext cx="8538739" cy="5505276"/>
          </a:xfrm>
        </p:spPr>
        <p:txBody>
          <a:bodyPr/>
          <a:lstStyle/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r>
              <a:rPr lang="pt-BR" sz="3000" dirty="0" smtClean="0"/>
              <a:t>Vocês </a:t>
            </a:r>
            <a:r>
              <a:rPr lang="pt-BR" sz="3000" dirty="0"/>
              <a:t>já devem ter ouvido falar sobre um fenômeno conhecido como </a:t>
            </a:r>
            <a:r>
              <a:rPr lang="pt-BR" sz="3000" b="1" dirty="0"/>
              <a:t>maré</a:t>
            </a:r>
            <a:r>
              <a:rPr lang="pt-BR" sz="3000" dirty="0"/>
              <a:t>. Veja um exemplo da ocorrência desse fenômeno comparando as imagens abaixo</a:t>
            </a:r>
            <a:r>
              <a:rPr lang="pt-BR" sz="3000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Fenômenos cíclicos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22906" y="3029647"/>
            <a:ext cx="3248168" cy="2838509"/>
            <a:chOff x="827584" y="1700808"/>
            <a:chExt cx="3248168" cy="28385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90" t="3483" r="1845" b="3787"/>
            <a:stretch/>
          </p:blipFill>
          <p:spPr bwMode="auto">
            <a:xfrm>
              <a:off x="827584" y="1700808"/>
              <a:ext cx="3248168" cy="262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827584" y="4293096"/>
              <a:ext cx="32481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Saco do </a:t>
              </a:r>
              <a:r>
                <a:rPr lang="pt-BR" sz="1000" dirty="0" err="1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Mananguá</a:t>
              </a:r>
              <a:r>
                <a:rPr lang="pt-BR" sz="1000" dirty="0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, maré alta, </a:t>
              </a:r>
              <a:r>
                <a:rPr lang="pt-BR" sz="1000" dirty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pt-BR" sz="1000" dirty="0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araty , RJ, 2007.</a:t>
              </a:r>
              <a:endParaRPr lang="pt-BR" sz="1000" dirty="0">
                <a:solidFill>
                  <a:srgbClr val="183A6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635257" y="3029647"/>
            <a:ext cx="3248168" cy="2866591"/>
            <a:chOff x="4499992" y="1660420"/>
            <a:chExt cx="3248168" cy="286659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1504" r="1878" b="1504"/>
            <a:stretch/>
          </p:blipFill>
          <p:spPr bwMode="auto">
            <a:xfrm>
              <a:off x="4499992" y="1660420"/>
              <a:ext cx="3176870" cy="262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4499992" y="4280790"/>
              <a:ext cx="32481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Saco do </a:t>
              </a:r>
              <a:r>
                <a:rPr lang="pt-BR" sz="1000" dirty="0" err="1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Mananguá</a:t>
              </a:r>
              <a:r>
                <a:rPr lang="pt-BR" sz="1000" dirty="0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, maré baixa, </a:t>
              </a:r>
              <a:r>
                <a:rPr lang="pt-BR" sz="1000" dirty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pt-BR" sz="1000" dirty="0" smtClean="0">
                  <a:solidFill>
                    <a:srgbClr val="183A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araty , RJ, 2007.</a:t>
              </a:r>
              <a:endParaRPr lang="pt-BR" sz="1000" dirty="0">
                <a:solidFill>
                  <a:srgbClr val="183A6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3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PESQUISANDO</a:t>
            </a:r>
          </a:p>
          <a:p>
            <a:pPr marL="0" indent="0">
              <a:buNone/>
            </a:pPr>
            <a:endParaRPr lang="pt-BR" sz="1400" dirty="0" smtClean="0"/>
          </a:p>
          <a:p>
            <a:r>
              <a:rPr lang="pt-BR" sz="3000" dirty="0"/>
              <a:t>Em grupos, façam uma pesquisa sobre </a:t>
            </a:r>
            <a:r>
              <a:rPr lang="pt-BR" sz="3000" dirty="0" smtClean="0"/>
              <a:t>as marés. </a:t>
            </a:r>
            <a:r>
              <a:rPr lang="pt-BR" sz="3000" dirty="0"/>
              <a:t>Registre no caderno as principais características sobre esse fenômeno, explicando seu funcionamento e suas possíveis causas. </a:t>
            </a:r>
            <a:endParaRPr lang="pt-BR" sz="3000" dirty="0" smtClean="0"/>
          </a:p>
          <a:p>
            <a:pPr marL="0" indent="0">
              <a:buNone/>
            </a:pPr>
            <a:endParaRPr lang="pt-BR" sz="800" dirty="0"/>
          </a:p>
          <a:p>
            <a:r>
              <a:rPr lang="pt-BR" sz="3000" dirty="0"/>
              <a:t>Exponha para o restante dos seus colegas as informações que vocês encontraram. </a:t>
            </a:r>
            <a:r>
              <a:rPr lang="pt-BR" sz="3000" dirty="0" smtClean="0"/>
              <a:t>Registre na </a:t>
            </a:r>
            <a:r>
              <a:rPr lang="pt-BR" sz="3000" dirty="0"/>
              <a:t>lousa um resumo com as principais informações </a:t>
            </a:r>
            <a:r>
              <a:rPr lang="pt-BR" sz="3000" dirty="0" smtClean="0"/>
              <a:t>encontradas. </a:t>
            </a:r>
            <a:endParaRPr lang="pt-BR" sz="30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1894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RESPONDENDO ALGUMAS QUESTÕES</a:t>
            </a:r>
          </a:p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r>
              <a:rPr lang="pt-BR" sz="2800" dirty="0" smtClean="0"/>
              <a:t>De </a:t>
            </a:r>
            <a:r>
              <a:rPr lang="pt-BR" sz="2800" dirty="0"/>
              <a:t>acordo com as informações que vocês pesquisaram, respondam as questões a seguir</a:t>
            </a:r>
            <a:r>
              <a:rPr lang="pt-BR" sz="2800" dirty="0" smtClean="0"/>
              <a:t>.</a:t>
            </a:r>
            <a:endParaRPr lang="pt-BR" sz="800" dirty="0" smtClean="0"/>
          </a:p>
          <a:p>
            <a:r>
              <a:rPr lang="pt-BR" sz="2800" dirty="0" smtClean="0"/>
              <a:t>Vocês </a:t>
            </a:r>
            <a:r>
              <a:rPr lang="pt-BR" sz="2800" dirty="0"/>
              <a:t>já </a:t>
            </a:r>
            <a:r>
              <a:rPr lang="pt-BR" sz="2800" dirty="0" smtClean="0"/>
              <a:t>conheciam </a:t>
            </a:r>
            <a:r>
              <a:rPr lang="pt-BR" sz="2800" dirty="0"/>
              <a:t>o </a:t>
            </a:r>
            <a:r>
              <a:rPr lang="pt-BR" sz="2800" dirty="0" smtClean="0"/>
              <a:t>“</a:t>
            </a:r>
            <a:r>
              <a:rPr lang="pt-BR" sz="2800" dirty="0"/>
              <a:t>fenômeno das marés”? </a:t>
            </a:r>
            <a:endParaRPr lang="pt-BR" sz="800" dirty="0" smtClean="0"/>
          </a:p>
          <a:p>
            <a:r>
              <a:rPr lang="pt-BR" sz="2800" dirty="0" smtClean="0"/>
              <a:t>Vocês </a:t>
            </a:r>
            <a:r>
              <a:rPr lang="pt-BR" sz="2800" dirty="0"/>
              <a:t>sabem qual é a principal característica de um fenômeno periódico? </a:t>
            </a:r>
            <a:r>
              <a:rPr lang="pt-BR" sz="2800" dirty="0" smtClean="0"/>
              <a:t>Caso </a:t>
            </a:r>
            <a:r>
              <a:rPr lang="pt-BR" sz="2800" dirty="0"/>
              <a:t>não saibam, </a:t>
            </a:r>
            <a:r>
              <a:rPr lang="pt-BR" sz="2800" dirty="0" smtClean="0"/>
              <a:t>façam uma pesquisa </a:t>
            </a:r>
            <a:r>
              <a:rPr lang="pt-BR" sz="2800" dirty="0"/>
              <a:t>e </a:t>
            </a:r>
            <a:r>
              <a:rPr lang="pt-BR" sz="2800" dirty="0" smtClean="0"/>
              <a:t>anotem </a:t>
            </a:r>
            <a:r>
              <a:rPr lang="pt-BR" sz="2800" dirty="0"/>
              <a:t>uma definição na lousa</a:t>
            </a:r>
            <a:r>
              <a:rPr lang="pt-BR" sz="2800" dirty="0" smtClean="0"/>
              <a:t>.</a:t>
            </a:r>
            <a:endParaRPr lang="pt-BR" sz="800" dirty="0"/>
          </a:p>
          <a:p>
            <a:r>
              <a:rPr lang="pt-BR" sz="2800" dirty="0" smtClean="0"/>
              <a:t>De acordo com o que vocês sabem sobre fenômenos periódicos, podemos dizer que o fenômeno das marés é periódico?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40422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RELACIONANDO COM A MATEMÁTICA</a:t>
            </a:r>
          </a:p>
          <a:p>
            <a:pPr marL="0" indent="0">
              <a:buNone/>
            </a:pPr>
            <a:endParaRPr lang="pt-BR" sz="800" dirty="0" smtClean="0"/>
          </a:p>
          <a:p>
            <a:pPr marL="0" indent="0">
              <a:buNone/>
            </a:pPr>
            <a:r>
              <a:rPr lang="pt-BR" sz="3000" dirty="0" smtClean="0"/>
              <a:t>Fenômenos cíclicos podem ser modelados por uma </a:t>
            </a:r>
            <a:r>
              <a:rPr lang="pt-BR" sz="3000" b="1" dirty="0" smtClean="0"/>
              <a:t>função trigonométrica</a:t>
            </a:r>
            <a:r>
              <a:rPr lang="pt-BR" sz="3000" dirty="0" smtClean="0"/>
              <a:t>.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r>
              <a:rPr lang="pt-BR" sz="3000" dirty="0" smtClean="0"/>
              <a:t>No </a:t>
            </a:r>
            <a:r>
              <a:rPr lang="pt-BR" sz="3000" dirty="0"/>
              <a:t>caso dos fenômenos periódicos, as variáveis se relacionam de modo cíclico. Desse modo, chamamos esses fenômenos de </a:t>
            </a:r>
            <a:r>
              <a:rPr lang="pt-BR" sz="3000" b="1" dirty="0"/>
              <a:t>fenômenos cíclicos</a:t>
            </a:r>
            <a:r>
              <a:rPr lang="pt-BR" sz="3000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60856" y="2852936"/>
            <a:ext cx="7971433" cy="1008112"/>
          </a:xfrm>
          <a:prstGeom prst="roundRect">
            <a:avLst/>
          </a:prstGeom>
          <a:noFill/>
          <a:ln>
            <a:solidFill>
              <a:srgbClr val="183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Função é uma relação especial entre duas variáveis.</a:t>
            </a:r>
          </a:p>
        </p:txBody>
      </p:sp>
    </p:spTree>
    <p:extLst>
      <p:ext uri="{BB962C8B-B14F-4D97-AF65-F5344CB8AC3E}">
        <p14:creationId xmlns:p14="http://schemas.microsoft.com/office/powerpoint/2010/main" val="35817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800" dirty="0" smtClean="0"/>
          </a:p>
          <a:p>
            <a:r>
              <a:rPr lang="pt-BR" sz="2900" dirty="0" smtClean="0"/>
              <a:t>Variáveis </a:t>
            </a:r>
            <a:r>
              <a:rPr lang="pt-BR" sz="2900" dirty="0"/>
              <a:t>que se relacionam com o fenômeno das marés: </a:t>
            </a:r>
            <a:r>
              <a:rPr lang="pt-BR" sz="2900" b="1" dirty="0" smtClean="0"/>
              <a:t>profundidade</a:t>
            </a:r>
            <a:r>
              <a:rPr lang="pt-BR" sz="2900" dirty="0" smtClean="0"/>
              <a:t> </a:t>
            </a:r>
            <a:r>
              <a:rPr lang="pt-BR" sz="2900" dirty="0"/>
              <a:t>do mar num ponto fixo </a:t>
            </a:r>
            <a:r>
              <a:rPr lang="pt-BR" sz="2900" dirty="0" smtClean="0"/>
              <a:t>e </a:t>
            </a:r>
            <a:r>
              <a:rPr lang="pt-BR" sz="2900" b="1" dirty="0" smtClean="0"/>
              <a:t>tempo</a:t>
            </a:r>
            <a:r>
              <a:rPr lang="pt-BR" sz="2900" dirty="0" smtClean="0"/>
              <a:t>;</a:t>
            </a:r>
          </a:p>
          <a:p>
            <a:pPr marL="0" indent="0">
              <a:buNone/>
            </a:pPr>
            <a:endParaRPr lang="pt-BR" sz="800" dirty="0"/>
          </a:p>
          <a:p>
            <a:r>
              <a:rPr lang="pt-BR" sz="2900" dirty="0"/>
              <a:t>É muito comum que, num fenômeno cíclico, o </a:t>
            </a:r>
            <a:r>
              <a:rPr lang="pt-BR" sz="2900" b="1" dirty="0"/>
              <a:t>tempo</a:t>
            </a:r>
            <a:r>
              <a:rPr lang="pt-BR" sz="2900" dirty="0"/>
              <a:t> funcione como variável independente, determinando a variação periódica de uma segunda variável</a:t>
            </a:r>
            <a:r>
              <a:rPr lang="pt-BR" sz="2900" dirty="0" smtClean="0"/>
              <a:t>;</a:t>
            </a:r>
          </a:p>
          <a:p>
            <a:pPr marL="0" indent="0">
              <a:buNone/>
            </a:pPr>
            <a:endParaRPr lang="pt-BR" sz="800" dirty="0"/>
          </a:p>
          <a:p>
            <a:r>
              <a:rPr lang="pt-BR" sz="2900" dirty="0"/>
              <a:t>Nesse tipo de fenômeno, chama-se </a:t>
            </a:r>
            <a:r>
              <a:rPr lang="pt-BR" sz="2900" b="1" dirty="0"/>
              <a:t>período</a:t>
            </a:r>
            <a:r>
              <a:rPr lang="pt-BR" sz="2900" dirty="0"/>
              <a:t> o intervalo em que ocorre um ciclo completo</a:t>
            </a:r>
            <a:r>
              <a:rPr lang="pt-BR" sz="2900" dirty="0" smtClean="0"/>
              <a:t>;</a:t>
            </a:r>
          </a:p>
          <a:p>
            <a:pPr marL="0" indent="0">
              <a:buNone/>
            </a:pPr>
            <a:endParaRPr lang="pt-BR" sz="800" dirty="0"/>
          </a:p>
          <a:p>
            <a:r>
              <a:rPr lang="pt-BR" sz="2900" dirty="0"/>
              <a:t>Num fenômeno cíclico, chama-se </a:t>
            </a:r>
            <a:r>
              <a:rPr lang="pt-BR" sz="2900" b="1" dirty="0"/>
              <a:t>amplitude</a:t>
            </a:r>
            <a:r>
              <a:rPr lang="pt-BR" sz="2900" dirty="0"/>
              <a:t> a variação máxima da variável dependente.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13551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ATIVIDADES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sz="3000" dirty="0"/>
              <a:t>Em grupos, pesquisem e descrevam, no caderno, um fenômeno periódico. Indique quais são as variáveis que se relacionam de modo cíclico, o período e a amplitude desse </a:t>
            </a:r>
            <a:r>
              <a:rPr lang="pt-BR" sz="3000" dirty="0" smtClean="0"/>
              <a:t>fenômeno;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sz="3000" dirty="0"/>
              <a:t>Elaborem um cartaz para apresentar o resultado </a:t>
            </a:r>
            <a:endParaRPr lang="pt-BR" sz="3000" dirty="0" smtClean="0"/>
          </a:p>
          <a:p>
            <a:pPr marL="0" indent="0">
              <a:buNone/>
            </a:pPr>
            <a:r>
              <a:rPr lang="pt-BR" sz="3000" dirty="0"/>
              <a:t> </a:t>
            </a:r>
            <a:r>
              <a:rPr lang="pt-BR" sz="3000" dirty="0" smtClean="0"/>
              <a:t>   da </a:t>
            </a:r>
            <a:r>
              <a:rPr lang="pt-BR" sz="3000" dirty="0"/>
              <a:t>pesquisa para a classe.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27769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PARA SABER MAIS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sz="5000" b="1" dirty="0"/>
          </a:p>
          <a:p>
            <a:r>
              <a:rPr lang="en-US" sz="3000" dirty="0"/>
              <a:t>CONNALLY E. et al. </a:t>
            </a:r>
            <a:r>
              <a:rPr lang="en-US" sz="3000" b="1" dirty="0"/>
              <a:t>Functions Modeling Change</a:t>
            </a:r>
            <a:r>
              <a:rPr lang="en-US" sz="3000" dirty="0"/>
              <a:t>. </a:t>
            </a:r>
            <a:r>
              <a:rPr lang="en-US" sz="3000" dirty="0" smtClean="0"/>
              <a:t>3nd </a:t>
            </a:r>
            <a:r>
              <a:rPr lang="en-US" sz="3000" dirty="0"/>
              <a:t>edition. New York: John Wiley &amp; Sons Inc., </a:t>
            </a:r>
            <a:r>
              <a:rPr lang="en-US" sz="3000" dirty="0" smtClean="0"/>
              <a:t>2006.</a:t>
            </a:r>
            <a:endParaRPr lang="en-US" sz="3000" dirty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Fenômenos cíclicos </a:t>
            </a:r>
          </a:p>
        </p:txBody>
      </p:sp>
    </p:spTree>
    <p:extLst>
      <p:ext uri="{BB962C8B-B14F-4D97-AF65-F5344CB8AC3E}">
        <p14:creationId xmlns:p14="http://schemas.microsoft.com/office/powerpoint/2010/main" val="20822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d-educaca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Ftd-educacao</Template>
  <TotalTime>94</TotalTime>
  <Words>418</Words>
  <Application>Microsoft Office PowerPoint</Application>
  <PresentationFormat>Apresentação na tela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Ftd-educacao</vt:lpstr>
      <vt:lpstr>Fenômenos cíclicos </vt:lpstr>
      <vt:lpstr>Fenômenos cíclicos </vt:lpstr>
      <vt:lpstr>Fenômenos cíclicos </vt:lpstr>
      <vt:lpstr>Fenômenos cíclicos </vt:lpstr>
      <vt:lpstr>Fenômenos cíclicos </vt:lpstr>
      <vt:lpstr>Fenômenos cíclicos </vt:lpstr>
      <vt:lpstr>Fenômenos cíclicos </vt:lpstr>
      <vt:lpstr>Fenômenos cíclicos </vt:lpstr>
      <vt:lpstr>Fenômenos cíclicos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Fenômenos cíclicos</dc:title>
  <dc:creator>Adriano Rosa Lopes - FTD</dc:creator>
  <cp:lastModifiedBy>Valquiria Baddini Tronolone</cp:lastModifiedBy>
  <cp:revision>10</cp:revision>
  <dcterms:created xsi:type="dcterms:W3CDTF">2017-02-02T17:30:24Z</dcterms:created>
  <dcterms:modified xsi:type="dcterms:W3CDTF">2020-03-23T22:45:03Z</dcterms:modified>
</cp:coreProperties>
</file>