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78" r:id="rId2"/>
    <p:sldId id="258" r:id="rId3"/>
    <p:sldId id="333" r:id="rId4"/>
    <p:sldId id="334" r:id="rId5"/>
    <p:sldId id="335" r:id="rId6"/>
    <p:sldId id="336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6911-6398-4045-8833-A0D54B901BD2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39F32-D820-4D04-9866-537426A59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482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484796508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484796508_0_2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g5484796508_0_24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554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5F3547-4B6B-4529-8966-9C0E3E0CD9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2F6630-7005-432F-9099-DA8E224DC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7B8A60-C390-41D7-A108-38856FCB7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7AD6-CEF2-48FD-9AA0-797CFA769F1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F9AA66-6CBB-4D1B-A541-39E0B82D1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4A5A25-73E2-40DA-8085-C3C8B5792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D210-A5FE-4D85-AE63-5D6384C4BC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12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5B14E-79C0-4AE7-B8E1-6569E9428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21BCE59-D19C-4CFA-9A56-2543FA9AB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7D37FF-EA06-46BC-A07D-C3E265559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7AD6-CEF2-48FD-9AA0-797CFA769F1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39BE5F-5415-414E-98AB-6A3497F59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6F9D20-7A9D-48D7-ACB9-88B0401B7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D210-A5FE-4D85-AE63-5D6384C4BC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23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07EFF45-AE91-485A-8FB4-24EB81D814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5EF9218-BF44-42DA-815B-3EC1B83A1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6F8CC0-3907-49E2-9047-12EC0927C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7AD6-CEF2-48FD-9AA0-797CFA769F1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69904B-A296-4FB5-81FC-7A114508C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4C3943-D76A-4DEB-A590-067F927C4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D210-A5FE-4D85-AE63-5D6384C4BC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162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25DD2F-C147-473B-ADBB-33251E6A4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A2BD54-1438-4F80-954B-4824A4C31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7E7162-8CAA-42D8-B4E2-9051E1D1B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7AD6-CEF2-48FD-9AA0-797CFA769F1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2A2745-4EDA-42F7-B2D0-2CF809CB5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91B1DB-C6C5-4881-9D5F-729E174DF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D210-A5FE-4D85-AE63-5D6384C4BC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613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159AE2-48F3-461E-A7D4-03605DECA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0BABB9-E834-4CED-B8CA-277D7D547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DF65F3-2B9D-4081-B879-362425A0E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7AD6-CEF2-48FD-9AA0-797CFA769F1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DF0E45-A75B-450E-8ECB-602B6B1F0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654BD2-6B73-447F-BF03-1EB0931E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D210-A5FE-4D85-AE63-5D6384C4BC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008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9D3D3E-80F2-43E8-A1EC-AE3F0ADB5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93E08A-A797-4414-B923-B76B628C6C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27BD2DB-A290-49D5-96C9-F8C38C0CA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F9A81AD-BF04-46D0-B265-E02385BB2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7AD6-CEF2-48FD-9AA0-797CFA769F1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6C25E57-A3DA-4CCA-8F44-03D0B2291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041720C-7E21-4DC9-ADC5-A6A22882A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D210-A5FE-4D85-AE63-5D6384C4BC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185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A6617-C8E1-4B2B-B3F6-DC8363A8B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D705239-D47C-41DB-BD2A-2A25643B7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748113-41CA-4BF0-8333-A1845A0AB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5944DE0-8D2B-47A8-B95A-B0DB0A7287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F015040-7B82-4D34-BE75-7B2FC77FBA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B185554-320E-4611-99AB-851B02CB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7AD6-CEF2-48FD-9AA0-797CFA769F1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940F5AA-9422-457B-A221-C975A6F16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062DFD-6D57-4546-B0AB-6C8A187A7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D210-A5FE-4D85-AE63-5D6384C4BC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743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A3236-7DFE-437C-B241-E4200981E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2DE3AFA-703B-46D7-82E2-69C7D3094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7AD6-CEF2-48FD-9AA0-797CFA769F1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E10687A-6B75-4A7C-AF24-8AE220DF8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FA309BB-0D96-4F1F-B407-F353D067F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D210-A5FE-4D85-AE63-5D6384C4BC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58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DA8129B-9CBC-4E89-BB0A-230BC019A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7AD6-CEF2-48FD-9AA0-797CFA769F1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81952FB-D94F-44A5-B1F4-E6BFDF044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09B6B6B-EA0D-4B56-BF7F-69670629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D210-A5FE-4D85-AE63-5D6384C4BC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78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9C11E-DB5B-4196-B7A5-689DE6320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87A577-CD55-418A-9E6E-82FB292E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5687667-11B6-4683-8C43-AAB8DE055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6D504DC-D91F-4C1E-8486-0ED817C9D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7AD6-CEF2-48FD-9AA0-797CFA769F1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876698C-1A4F-4E29-8550-F3C2522A7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AAB51C-DA72-4B73-B581-716F437A3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D210-A5FE-4D85-AE63-5D6384C4BC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32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C70917-F60C-43B0-95D0-9D6D8842D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C5562FD-13E5-413D-8991-0FD2A062E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F7CA77B-8EB8-4141-B6E6-9D180EABA6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7783A84-934E-4D06-9083-0F30788BF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7AD6-CEF2-48FD-9AA0-797CFA769F1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B4AD5E2-9BD6-486F-B42A-0EAE7450C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5490FD-C9CE-475D-9952-05FF2899C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D210-A5FE-4D85-AE63-5D6384C4BC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07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4A0784-641A-4618-826F-C4D838AD3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0C9BFE-D6A3-485F-AEF1-B45C3F2B3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4759C5-6EBC-4755-8520-491EC4A83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D7AD6-CEF2-48FD-9AA0-797CFA769F1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5841EE-88EC-4E2D-9886-EA6CE89BD9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70C75A-782C-4022-BF10-92D718221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D210-A5FE-4D85-AE63-5D6384C4BC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376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Unidade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</a:t>
            </a:fld>
            <a:endParaRPr lang="pt-BR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7098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title"/>
          </p:nvPr>
        </p:nvSpPr>
        <p:spPr>
          <a:xfrm>
            <a:off x="838200" y="440423"/>
            <a:ext cx="10515600" cy="13257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Texto de divulgação científica</a:t>
            </a:r>
            <a:endParaRPr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30" name="Agrupar 29">
            <a:extLst>
              <a:ext uri="{FF2B5EF4-FFF2-40B4-BE49-F238E27FC236}">
                <a16:creationId xmlns:a16="http://schemas.microsoft.com/office/drawing/2014/main" id="{2FBFDD49-3D04-498C-8859-04AA5FB98A25}"/>
              </a:ext>
            </a:extLst>
          </p:cNvPr>
          <p:cNvGrpSpPr/>
          <p:nvPr/>
        </p:nvGrpSpPr>
        <p:grpSpPr>
          <a:xfrm>
            <a:off x="838200" y="2520819"/>
            <a:ext cx="10636456" cy="3769876"/>
            <a:chOff x="998823" y="1690825"/>
            <a:chExt cx="10636456" cy="3769876"/>
          </a:xfrm>
        </p:grpSpPr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4ED1F4F9-0CDC-4102-AE6C-3D62067CBFA7}"/>
                </a:ext>
              </a:extLst>
            </p:cNvPr>
            <p:cNvSpPr/>
            <p:nvPr/>
          </p:nvSpPr>
          <p:spPr>
            <a:xfrm rot="16200000">
              <a:off x="1001619" y="4543671"/>
              <a:ext cx="381600" cy="3805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32066D33-3051-42AB-8377-DBCC2CD20CBA}"/>
                </a:ext>
              </a:extLst>
            </p:cNvPr>
            <p:cNvSpPr/>
            <p:nvPr/>
          </p:nvSpPr>
          <p:spPr>
            <a:xfrm rot="16200000">
              <a:off x="998285" y="3429537"/>
              <a:ext cx="381600" cy="3805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46B7E459-AAAB-4D44-B013-B5C8DEF0960D}"/>
                </a:ext>
              </a:extLst>
            </p:cNvPr>
            <p:cNvSpPr/>
            <p:nvPr/>
          </p:nvSpPr>
          <p:spPr>
            <a:xfrm rot="16200000">
              <a:off x="1001619" y="1762454"/>
              <a:ext cx="381600" cy="3805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5F0C5650-98CB-408A-8BE3-623496FC723B}"/>
                </a:ext>
              </a:extLst>
            </p:cNvPr>
            <p:cNvSpPr/>
            <p:nvPr/>
          </p:nvSpPr>
          <p:spPr>
            <a:xfrm>
              <a:off x="1639706" y="1690825"/>
              <a:ext cx="2905271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Apresenta ou esclarece um tema científico a pessoas leigas, que não são especializadas no assunto.</a:t>
              </a:r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93DB8222-BF4F-42BE-9226-586F652002FD}"/>
                </a:ext>
              </a:extLst>
            </p:cNvPr>
            <p:cNvSpPr/>
            <p:nvPr/>
          </p:nvSpPr>
          <p:spPr>
            <a:xfrm>
              <a:off x="1639706" y="3341868"/>
              <a:ext cx="3445825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São apresentados dados de pesquisas e comentários de</a:t>
              </a:r>
            </a:p>
            <a:p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especialistas no assunto.</a:t>
              </a:r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0C513E80-2CDF-4092-ADD4-393A9BBB3EBE}"/>
                </a:ext>
              </a:extLst>
            </p:cNvPr>
            <p:cNvSpPr/>
            <p:nvPr/>
          </p:nvSpPr>
          <p:spPr>
            <a:xfrm>
              <a:off x="1639706" y="4445038"/>
              <a:ext cx="469392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Pode conter imagens e/ou infográficos que exemplificam ou ampliam as informações apresentadas no texto.</a:t>
              </a:r>
            </a:p>
          </p:txBody>
        </p:sp>
        <p:sp>
          <p:nvSpPr>
            <p:cNvPr id="28" name="Retângulo 27">
              <a:extLst>
                <a:ext uri="{FF2B5EF4-FFF2-40B4-BE49-F238E27FC236}">
                  <a16:creationId xmlns:a16="http://schemas.microsoft.com/office/drawing/2014/main" id="{3AE01ABE-CC58-4D27-A3ED-0E520BC3D772}"/>
                </a:ext>
              </a:extLst>
            </p:cNvPr>
            <p:cNvSpPr/>
            <p:nvPr/>
          </p:nvSpPr>
          <p:spPr>
            <a:xfrm>
              <a:off x="7647025" y="1690825"/>
              <a:ext cx="353732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 linguagem é objetiva e,</a:t>
              </a:r>
            </a:p>
            <a:p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ao mesmo tempo, acessível ao leitor não especializado.</a:t>
              </a:r>
            </a:p>
          </p:txBody>
        </p:sp>
        <p:sp>
          <p:nvSpPr>
            <p:cNvPr id="31" name="Elipse 30">
              <a:extLst>
                <a:ext uri="{FF2B5EF4-FFF2-40B4-BE49-F238E27FC236}">
                  <a16:creationId xmlns:a16="http://schemas.microsoft.com/office/drawing/2014/main" id="{E96E3E07-53C1-4448-836A-6D5FBBB59CAE}"/>
                </a:ext>
              </a:extLst>
            </p:cNvPr>
            <p:cNvSpPr/>
            <p:nvPr/>
          </p:nvSpPr>
          <p:spPr>
            <a:xfrm rot="16200000">
              <a:off x="7040347" y="1762453"/>
              <a:ext cx="381600" cy="3805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id="{FD166D8C-234C-425E-B5AD-BE4CC358ADF5}"/>
                </a:ext>
              </a:extLst>
            </p:cNvPr>
            <p:cNvSpPr/>
            <p:nvPr/>
          </p:nvSpPr>
          <p:spPr>
            <a:xfrm>
              <a:off x="7647025" y="3322041"/>
              <a:ext cx="3988254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Se a publicação for </a:t>
              </a:r>
              <a:r>
                <a:rPr lang="pt-BR" sz="2000" i="1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on-line</a:t>
              </a: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, o texto pode apresentar </a:t>
              </a:r>
              <a:r>
                <a:rPr lang="pt-BR" sz="2000" i="1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links </a:t>
              </a: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para outros textos que se relacionam ao assunto abordado.</a:t>
              </a:r>
            </a:p>
          </p:txBody>
        </p:sp>
        <p:sp>
          <p:nvSpPr>
            <p:cNvPr id="33" name="Elipse 32">
              <a:extLst>
                <a:ext uri="{FF2B5EF4-FFF2-40B4-BE49-F238E27FC236}">
                  <a16:creationId xmlns:a16="http://schemas.microsoft.com/office/drawing/2014/main" id="{57AF10FA-AC5F-45AA-BE99-099C43C5EA4F}"/>
                </a:ext>
              </a:extLst>
            </p:cNvPr>
            <p:cNvSpPr/>
            <p:nvPr/>
          </p:nvSpPr>
          <p:spPr>
            <a:xfrm rot="16200000">
              <a:off x="7040346" y="3429538"/>
              <a:ext cx="381600" cy="3805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7580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56AFC11F-18F7-411F-9D4E-752ABB4A1ED7}"/>
              </a:ext>
            </a:extLst>
          </p:cNvPr>
          <p:cNvSpPr/>
          <p:nvPr/>
        </p:nvSpPr>
        <p:spPr>
          <a:xfrm>
            <a:off x="0" y="0"/>
            <a:ext cx="1815548" cy="6858000"/>
          </a:xfrm>
          <a:prstGeom prst="rect">
            <a:avLst/>
          </a:prstGeom>
          <a:solidFill>
            <a:srgbClr val="4973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Orações subordinadas adjetivas</a:t>
            </a:r>
            <a:endParaRPr lang="pt-B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68A37039-021D-446E-A1D0-88CD45D6FDEA}"/>
              </a:ext>
            </a:extLst>
          </p:cNvPr>
          <p:cNvSpPr/>
          <p:nvPr/>
        </p:nvSpPr>
        <p:spPr>
          <a:xfrm>
            <a:off x="2213112" y="856570"/>
            <a:ext cx="8787823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432000"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pt-BR" sz="2800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Oração subordinada </a:t>
            </a:r>
            <a:r>
              <a:rPr lang="pt-B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adjetiva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B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explicativa</a:t>
            </a:r>
          </a:p>
          <a:p>
            <a:pPr marL="900000" indent="-288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é um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esclarecimento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sobre um dos termos da oração principal e por isso sua função sintática é de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adjunto adnominal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dessa oração.</a:t>
            </a:r>
          </a:p>
          <a:p>
            <a:pPr marL="900000" indent="-2880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pontuação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é um item essencial para sua classificação: as orações estão sempre entre vírgulas ou travessões.</a:t>
            </a:r>
          </a:p>
          <a:p>
            <a:pPr marL="900000" indent="-2880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accent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900000"/>
            <a:r>
              <a:rPr lang="pt-BR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Exemplo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</p:txBody>
      </p:sp>
      <p:grpSp>
        <p:nvGrpSpPr>
          <p:cNvPr id="59" name="Agrupar 58">
            <a:extLst>
              <a:ext uri="{FF2B5EF4-FFF2-40B4-BE49-F238E27FC236}">
                <a16:creationId xmlns:a16="http://schemas.microsoft.com/office/drawing/2014/main" id="{848BB74D-51C3-4FD8-AAD8-957FA538E459}"/>
              </a:ext>
            </a:extLst>
          </p:cNvPr>
          <p:cNvGrpSpPr/>
          <p:nvPr/>
        </p:nvGrpSpPr>
        <p:grpSpPr>
          <a:xfrm>
            <a:off x="2616591" y="4292665"/>
            <a:ext cx="9108000" cy="1883522"/>
            <a:chOff x="2616591" y="4292665"/>
            <a:chExt cx="9108000" cy="1883522"/>
          </a:xfrm>
        </p:grpSpPr>
        <p:sp>
          <p:nvSpPr>
            <p:cNvPr id="2" name="Retângulo 1">
              <a:extLst>
                <a:ext uri="{FF2B5EF4-FFF2-40B4-BE49-F238E27FC236}">
                  <a16:creationId xmlns:a16="http://schemas.microsoft.com/office/drawing/2014/main" id="{F6BD6ED7-7D25-490D-97EB-C5A0207891EE}"/>
                </a:ext>
              </a:extLst>
            </p:cNvPr>
            <p:cNvSpPr/>
            <p:nvPr/>
          </p:nvSpPr>
          <p:spPr>
            <a:xfrm>
              <a:off x="2616591" y="5215994"/>
              <a:ext cx="9108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sz="2000" dirty="0">
                  <a:solidFill>
                    <a:schemeClr val="accent1">
                      <a:lumMod val="7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Os macacos</a:t>
              </a: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,</a:t>
              </a:r>
              <a:r>
                <a:rPr lang="pt-BR" sz="2000" dirty="0">
                  <a:solidFill>
                    <a:schemeClr val="accent1">
                      <a:lumMod val="7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que estão doentes,</a:t>
              </a:r>
              <a:r>
                <a:rPr lang="pt-BR" sz="2000" dirty="0">
                  <a:solidFill>
                    <a:schemeClr val="accent1">
                      <a:lumMod val="7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foram transferidos para o hospital veterinário.</a:t>
              </a:r>
            </a:p>
          </p:txBody>
        </p: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4D598853-C653-4C30-9869-2EBF4DDC5FAA}"/>
                </a:ext>
              </a:extLst>
            </p:cNvPr>
            <p:cNvGrpSpPr/>
            <p:nvPr/>
          </p:nvGrpSpPr>
          <p:grpSpPr>
            <a:xfrm>
              <a:off x="2771335" y="5616104"/>
              <a:ext cx="1617785" cy="390806"/>
              <a:chOff x="2771335" y="5180000"/>
              <a:chExt cx="1617785" cy="390806"/>
            </a:xfrm>
          </p:grpSpPr>
          <p:cxnSp>
            <p:nvCxnSpPr>
              <p:cNvPr id="6" name="Conector reto 5">
                <a:extLst>
                  <a:ext uri="{FF2B5EF4-FFF2-40B4-BE49-F238E27FC236}">
                    <a16:creationId xmlns:a16="http://schemas.microsoft.com/office/drawing/2014/main" id="{35F6176D-8005-4239-A832-B9640F694783}"/>
                  </a:ext>
                </a:extLst>
              </p:cNvPr>
              <p:cNvCxnSpPr/>
              <p:nvPr/>
            </p:nvCxnSpPr>
            <p:spPr>
              <a:xfrm>
                <a:off x="2771335" y="5180000"/>
                <a:ext cx="12801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Agrupar 30">
                <a:extLst>
                  <a:ext uri="{FF2B5EF4-FFF2-40B4-BE49-F238E27FC236}">
                    <a16:creationId xmlns:a16="http://schemas.microsoft.com/office/drawing/2014/main" id="{50954F12-DDFC-4E87-8C37-69C70DFA90F7}"/>
                  </a:ext>
                </a:extLst>
              </p:cNvPr>
              <p:cNvGrpSpPr/>
              <p:nvPr/>
            </p:nvGrpSpPr>
            <p:grpSpPr>
              <a:xfrm>
                <a:off x="3411415" y="5180000"/>
                <a:ext cx="977705" cy="390806"/>
                <a:chOff x="3411415" y="5180000"/>
                <a:chExt cx="977705" cy="390806"/>
              </a:xfrm>
            </p:grpSpPr>
            <p:cxnSp>
              <p:nvCxnSpPr>
                <p:cNvPr id="16" name="Conector reto 15">
                  <a:extLst>
                    <a:ext uri="{FF2B5EF4-FFF2-40B4-BE49-F238E27FC236}">
                      <a16:creationId xmlns:a16="http://schemas.microsoft.com/office/drawing/2014/main" id="{4713CF61-F13B-4CD6-852B-0F898DBA0C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11415" y="5180000"/>
                  <a:ext cx="0" cy="39080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ector de Seta Reta 17">
                  <a:extLst>
                    <a:ext uri="{FF2B5EF4-FFF2-40B4-BE49-F238E27FC236}">
                      <a16:creationId xmlns:a16="http://schemas.microsoft.com/office/drawing/2014/main" id="{7C207950-F2EA-477E-9092-A521D5F34D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11415" y="5570806"/>
                  <a:ext cx="977705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EDB9098B-6045-4644-B25C-BF7E1AE09079}"/>
                </a:ext>
              </a:extLst>
            </p:cNvPr>
            <p:cNvSpPr/>
            <p:nvPr/>
          </p:nvSpPr>
          <p:spPr>
            <a:xfrm>
              <a:off x="4582552" y="5837633"/>
              <a:ext cx="169950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dirty="0">
                  <a:solidFill>
                    <a:schemeClr val="accent1">
                      <a:lumMod val="7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Oração principal</a:t>
              </a:r>
            </a:p>
          </p:txBody>
        </p:sp>
        <p:grpSp>
          <p:nvGrpSpPr>
            <p:cNvPr id="42" name="Agrupar 41">
              <a:extLst>
                <a:ext uri="{FF2B5EF4-FFF2-40B4-BE49-F238E27FC236}">
                  <a16:creationId xmlns:a16="http://schemas.microsoft.com/office/drawing/2014/main" id="{2B11FBEC-20E9-49D4-95F8-DE875FDD301F}"/>
                </a:ext>
              </a:extLst>
            </p:cNvPr>
            <p:cNvGrpSpPr/>
            <p:nvPr/>
          </p:nvGrpSpPr>
          <p:grpSpPr>
            <a:xfrm>
              <a:off x="6471138" y="5616104"/>
              <a:ext cx="5064370" cy="390806"/>
              <a:chOff x="6471138" y="5180000"/>
              <a:chExt cx="5064370" cy="390806"/>
            </a:xfrm>
          </p:grpSpPr>
          <p:cxnSp>
            <p:nvCxnSpPr>
              <p:cNvPr id="13" name="Conector reto 12">
                <a:extLst>
                  <a:ext uri="{FF2B5EF4-FFF2-40B4-BE49-F238E27FC236}">
                    <a16:creationId xmlns:a16="http://schemas.microsoft.com/office/drawing/2014/main" id="{2309F1F7-ED5A-4D55-9278-81A17DE393F7}"/>
                  </a:ext>
                </a:extLst>
              </p:cNvPr>
              <p:cNvCxnSpPr/>
              <p:nvPr/>
            </p:nvCxnSpPr>
            <p:spPr>
              <a:xfrm>
                <a:off x="6471138" y="5180000"/>
                <a:ext cx="506437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Agrupar 28">
                <a:extLst>
                  <a:ext uri="{FF2B5EF4-FFF2-40B4-BE49-F238E27FC236}">
                    <a16:creationId xmlns:a16="http://schemas.microsoft.com/office/drawing/2014/main" id="{97A5E1D0-86C5-4F18-AF3D-38CCEFADE1B8}"/>
                  </a:ext>
                </a:extLst>
              </p:cNvPr>
              <p:cNvGrpSpPr/>
              <p:nvPr/>
            </p:nvGrpSpPr>
            <p:grpSpPr>
              <a:xfrm>
                <a:off x="6471138" y="5180000"/>
                <a:ext cx="2532185" cy="390806"/>
                <a:chOff x="6471138" y="5180000"/>
                <a:chExt cx="2532185" cy="390806"/>
              </a:xfrm>
            </p:grpSpPr>
            <p:cxnSp>
              <p:nvCxnSpPr>
                <p:cNvPr id="40" name="Conector reto 39">
                  <a:extLst>
                    <a:ext uri="{FF2B5EF4-FFF2-40B4-BE49-F238E27FC236}">
                      <a16:creationId xmlns:a16="http://schemas.microsoft.com/office/drawing/2014/main" id="{908E3173-1DD2-4B57-ABE9-B8C19B65EB91}"/>
                    </a:ext>
                  </a:extLst>
                </p:cNvPr>
                <p:cNvCxnSpPr/>
                <p:nvPr/>
              </p:nvCxnSpPr>
              <p:spPr>
                <a:xfrm>
                  <a:off x="9003323" y="5180000"/>
                  <a:ext cx="0" cy="39080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de Seta Reta 26">
                  <a:extLst>
                    <a:ext uri="{FF2B5EF4-FFF2-40B4-BE49-F238E27FC236}">
                      <a16:creationId xmlns:a16="http://schemas.microsoft.com/office/drawing/2014/main" id="{95F4FC24-4BDE-4DB5-BF38-19779DE6987D}"/>
                    </a:ext>
                  </a:extLst>
                </p:cNvPr>
                <p:cNvCxnSpPr/>
                <p:nvPr/>
              </p:nvCxnSpPr>
              <p:spPr>
                <a:xfrm flipH="1">
                  <a:off x="6471138" y="5570806"/>
                  <a:ext cx="2532185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3" name="Retângulo 32">
              <a:extLst>
                <a:ext uri="{FF2B5EF4-FFF2-40B4-BE49-F238E27FC236}">
                  <a16:creationId xmlns:a16="http://schemas.microsoft.com/office/drawing/2014/main" id="{38C15094-19C2-4574-B660-953A16D60858}"/>
                </a:ext>
              </a:extLst>
            </p:cNvPr>
            <p:cNvSpPr/>
            <p:nvPr/>
          </p:nvSpPr>
          <p:spPr>
            <a:xfrm>
              <a:off x="2948304" y="4292665"/>
              <a:ext cx="5292000" cy="52322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pt-BR" sz="14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Oração subordinada adjetiva explicativa</a:t>
              </a:r>
            </a:p>
            <a:p>
              <a:pPr algn="ctr"/>
              <a:r>
                <a:rPr lang="pt-BR" sz="14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(sintaticamente é um adjunto adnominal da oração anterior)</a:t>
              </a: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59CE48B9-6167-46B4-88D1-DD090FC66CD1}"/>
                </a:ext>
              </a:extLst>
            </p:cNvPr>
            <p:cNvGrpSpPr/>
            <p:nvPr/>
          </p:nvGrpSpPr>
          <p:grpSpPr>
            <a:xfrm>
              <a:off x="4262511" y="4815885"/>
              <a:ext cx="2053883" cy="400109"/>
              <a:chOff x="4262511" y="4379781"/>
              <a:chExt cx="2053883" cy="400109"/>
            </a:xfrm>
          </p:grpSpPr>
          <p:cxnSp>
            <p:nvCxnSpPr>
              <p:cNvPr id="4" name="Conector reto 3">
                <a:extLst>
                  <a:ext uri="{FF2B5EF4-FFF2-40B4-BE49-F238E27FC236}">
                    <a16:creationId xmlns:a16="http://schemas.microsoft.com/office/drawing/2014/main" id="{2EE45502-817E-4080-A6B0-107E96A2189A}"/>
                  </a:ext>
                </a:extLst>
              </p:cNvPr>
              <p:cNvCxnSpPr/>
              <p:nvPr/>
            </p:nvCxnSpPr>
            <p:spPr>
              <a:xfrm>
                <a:off x="4262511" y="4779890"/>
                <a:ext cx="2053883" cy="0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de Seta Reta 37">
                <a:extLst>
                  <a:ext uri="{FF2B5EF4-FFF2-40B4-BE49-F238E27FC236}">
                    <a16:creationId xmlns:a16="http://schemas.microsoft.com/office/drawing/2014/main" id="{ACB98BC4-A20B-4866-B5CC-B43C63F0859D}"/>
                  </a:ext>
                </a:extLst>
              </p:cNvPr>
              <p:cNvCxnSpPr/>
              <p:nvPr/>
            </p:nvCxnSpPr>
            <p:spPr>
              <a:xfrm flipV="1">
                <a:off x="5289452" y="4379781"/>
                <a:ext cx="0" cy="400109"/>
              </a:xfrm>
              <a:prstGeom prst="straightConnector1">
                <a:avLst/>
              </a:prstGeom>
              <a:ln>
                <a:solidFill>
                  <a:schemeClr val="accent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  <p:pic>
        <p:nvPicPr>
          <p:cNvPr id="22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7836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56AFC11F-18F7-411F-9D4E-752ABB4A1ED7}"/>
              </a:ext>
            </a:extLst>
          </p:cNvPr>
          <p:cNvSpPr/>
          <p:nvPr/>
        </p:nvSpPr>
        <p:spPr>
          <a:xfrm flipV="1">
            <a:off x="10376452" y="0"/>
            <a:ext cx="1815548" cy="6858000"/>
          </a:xfrm>
          <a:prstGeom prst="rect">
            <a:avLst/>
          </a:prstGeom>
          <a:solidFill>
            <a:srgbClr val="4973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Orações subordinadas adjetivas</a:t>
            </a:r>
            <a:endParaRPr lang="pt-B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68A37039-021D-446E-A1D0-88CD45D6FDEA}"/>
              </a:ext>
            </a:extLst>
          </p:cNvPr>
          <p:cNvSpPr/>
          <p:nvPr/>
        </p:nvSpPr>
        <p:spPr>
          <a:xfrm>
            <a:off x="467409" y="809070"/>
            <a:ext cx="8787823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432000"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pt-BR" sz="2800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Oração subordinada </a:t>
            </a:r>
            <a:r>
              <a:rPr lang="pt-B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adjetiva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B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restritiva</a:t>
            </a:r>
          </a:p>
          <a:p>
            <a:pPr marL="900000" indent="-288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restringe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o significado de um dos termos da oração principal e, por isso, sua função sintática é de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adjunto adnominal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dessa oração.</a:t>
            </a:r>
          </a:p>
          <a:p>
            <a:pPr marL="900000" indent="-2880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oração subordinada adjetiva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restritiva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não fica entre vírgulas.</a:t>
            </a:r>
          </a:p>
          <a:p>
            <a:pPr marL="900000" indent="-2880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accent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900000"/>
            <a:r>
              <a:rPr lang="pt-BR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Exemplo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E5A6B835-D64A-4913-AB68-90D53A127562}"/>
              </a:ext>
            </a:extLst>
          </p:cNvPr>
          <p:cNvGrpSpPr/>
          <p:nvPr/>
        </p:nvGrpSpPr>
        <p:grpSpPr>
          <a:xfrm>
            <a:off x="467409" y="3219990"/>
            <a:ext cx="9261139" cy="3139077"/>
            <a:chOff x="2463452" y="3037110"/>
            <a:chExt cx="9261139" cy="3139077"/>
          </a:xfrm>
        </p:grpSpPr>
        <p:sp>
          <p:nvSpPr>
            <p:cNvPr id="2" name="Retângulo 1">
              <a:extLst>
                <a:ext uri="{FF2B5EF4-FFF2-40B4-BE49-F238E27FC236}">
                  <a16:creationId xmlns:a16="http://schemas.microsoft.com/office/drawing/2014/main" id="{F6BD6ED7-7D25-490D-97EB-C5A0207891EE}"/>
                </a:ext>
              </a:extLst>
            </p:cNvPr>
            <p:cNvSpPr/>
            <p:nvPr/>
          </p:nvSpPr>
          <p:spPr>
            <a:xfrm>
              <a:off x="2616591" y="5215994"/>
              <a:ext cx="9108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sz="2000" dirty="0">
                  <a:solidFill>
                    <a:schemeClr val="accent1">
                      <a:lumMod val="7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Os macacos </a:t>
              </a: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que estão doentes</a:t>
              </a:r>
              <a:r>
                <a:rPr lang="pt-BR" sz="2000" dirty="0">
                  <a:solidFill>
                    <a:schemeClr val="accent1">
                      <a:lumMod val="7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foram transferidos para o hospital veterinário.</a:t>
              </a:r>
            </a:p>
          </p:txBody>
        </p: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4D598853-C653-4C30-9869-2EBF4DDC5FAA}"/>
                </a:ext>
              </a:extLst>
            </p:cNvPr>
            <p:cNvGrpSpPr/>
            <p:nvPr/>
          </p:nvGrpSpPr>
          <p:grpSpPr>
            <a:xfrm>
              <a:off x="2841675" y="5616104"/>
              <a:ext cx="1617785" cy="390806"/>
              <a:chOff x="2771335" y="5180000"/>
              <a:chExt cx="1617785" cy="390806"/>
            </a:xfrm>
          </p:grpSpPr>
          <p:cxnSp>
            <p:nvCxnSpPr>
              <p:cNvPr id="6" name="Conector reto 5">
                <a:extLst>
                  <a:ext uri="{FF2B5EF4-FFF2-40B4-BE49-F238E27FC236}">
                    <a16:creationId xmlns:a16="http://schemas.microsoft.com/office/drawing/2014/main" id="{35F6176D-8005-4239-A832-B9640F694783}"/>
                  </a:ext>
                </a:extLst>
              </p:cNvPr>
              <p:cNvCxnSpPr/>
              <p:nvPr/>
            </p:nvCxnSpPr>
            <p:spPr>
              <a:xfrm>
                <a:off x="2771335" y="5180000"/>
                <a:ext cx="12801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Agrupar 30">
                <a:extLst>
                  <a:ext uri="{FF2B5EF4-FFF2-40B4-BE49-F238E27FC236}">
                    <a16:creationId xmlns:a16="http://schemas.microsoft.com/office/drawing/2014/main" id="{50954F12-DDFC-4E87-8C37-69C70DFA90F7}"/>
                  </a:ext>
                </a:extLst>
              </p:cNvPr>
              <p:cNvGrpSpPr/>
              <p:nvPr/>
            </p:nvGrpSpPr>
            <p:grpSpPr>
              <a:xfrm>
                <a:off x="3411415" y="5180000"/>
                <a:ext cx="977705" cy="390806"/>
                <a:chOff x="3411415" y="5180000"/>
                <a:chExt cx="977705" cy="390806"/>
              </a:xfrm>
            </p:grpSpPr>
            <p:cxnSp>
              <p:nvCxnSpPr>
                <p:cNvPr id="16" name="Conector reto 15">
                  <a:extLst>
                    <a:ext uri="{FF2B5EF4-FFF2-40B4-BE49-F238E27FC236}">
                      <a16:creationId xmlns:a16="http://schemas.microsoft.com/office/drawing/2014/main" id="{4713CF61-F13B-4CD6-852B-0F898DBA0C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11415" y="5180000"/>
                  <a:ext cx="0" cy="39080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ector de Seta Reta 17">
                  <a:extLst>
                    <a:ext uri="{FF2B5EF4-FFF2-40B4-BE49-F238E27FC236}">
                      <a16:creationId xmlns:a16="http://schemas.microsoft.com/office/drawing/2014/main" id="{7C207950-F2EA-477E-9092-A521D5F34D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11415" y="5570806"/>
                  <a:ext cx="977705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EDB9098B-6045-4644-B25C-BF7E1AE09079}"/>
                </a:ext>
              </a:extLst>
            </p:cNvPr>
            <p:cNvSpPr/>
            <p:nvPr/>
          </p:nvSpPr>
          <p:spPr>
            <a:xfrm>
              <a:off x="4582552" y="5837633"/>
              <a:ext cx="169950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dirty="0">
                  <a:solidFill>
                    <a:schemeClr val="accent1">
                      <a:lumMod val="7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Oração principal</a:t>
              </a:r>
            </a:p>
          </p:txBody>
        </p:sp>
        <p:grpSp>
          <p:nvGrpSpPr>
            <p:cNvPr id="42" name="Agrupar 41">
              <a:extLst>
                <a:ext uri="{FF2B5EF4-FFF2-40B4-BE49-F238E27FC236}">
                  <a16:creationId xmlns:a16="http://schemas.microsoft.com/office/drawing/2014/main" id="{2B11FBEC-20E9-49D4-95F8-DE875FDD301F}"/>
                </a:ext>
              </a:extLst>
            </p:cNvPr>
            <p:cNvGrpSpPr/>
            <p:nvPr/>
          </p:nvGrpSpPr>
          <p:grpSpPr>
            <a:xfrm>
              <a:off x="6428934" y="5616104"/>
              <a:ext cx="5064370" cy="390806"/>
              <a:chOff x="6471138" y="5180000"/>
              <a:chExt cx="5064370" cy="390806"/>
            </a:xfrm>
          </p:grpSpPr>
          <p:cxnSp>
            <p:nvCxnSpPr>
              <p:cNvPr id="13" name="Conector reto 12">
                <a:extLst>
                  <a:ext uri="{FF2B5EF4-FFF2-40B4-BE49-F238E27FC236}">
                    <a16:creationId xmlns:a16="http://schemas.microsoft.com/office/drawing/2014/main" id="{2309F1F7-ED5A-4D55-9278-81A17DE393F7}"/>
                  </a:ext>
                </a:extLst>
              </p:cNvPr>
              <p:cNvCxnSpPr/>
              <p:nvPr/>
            </p:nvCxnSpPr>
            <p:spPr>
              <a:xfrm>
                <a:off x="6471138" y="5180000"/>
                <a:ext cx="506437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Agrupar 28">
                <a:extLst>
                  <a:ext uri="{FF2B5EF4-FFF2-40B4-BE49-F238E27FC236}">
                    <a16:creationId xmlns:a16="http://schemas.microsoft.com/office/drawing/2014/main" id="{97A5E1D0-86C5-4F18-AF3D-38CCEFADE1B8}"/>
                  </a:ext>
                </a:extLst>
              </p:cNvPr>
              <p:cNvGrpSpPr/>
              <p:nvPr/>
            </p:nvGrpSpPr>
            <p:grpSpPr>
              <a:xfrm>
                <a:off x="6471138" y="5180000"/>
                <a:ext cx="2532185" cy="390806"/>
                <a:chOff x="6471138" y="5180000"/>
                <a:chExt cx="2532185" cy="390806"/>
              </a:xfrm>
            </p:grpSpPr>
            <p:cxnSp>
              <p:nvCxnSpPr>
                <p:cNvPr id="40" name="Conector reto 39">
                  <a:extLst>
                    <a:ext uri="{FF2B5EF4-FFF2-40B4-BE49-F238E27FC236}">
                      <a16:creationId xmlns:a16="http://schemas.microsoft.com/office/drawing/2014/main" id="{908E3173-1DD2-4B57-ABE9-B8C19B65EB91}"/>
                    </a:ext>
                  </a:extLst>
                </p:cNvPr>
                <p:cNvCxnSpPr/>
                <p:nvPr/>
              </p:nvCxnSpPr>
              <p:spPr>
                <a:xfrm>
                  <a:off x="9003323" y="5180000"/>
                  <a:ext cx="0" cy="39080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de Seta Reta 26">
                  <a:extLst>
                    <a:ext uri="{FF2B5EF4-FFF2-40B4-BE49-F238E27FC236}">
                      <a16:creationId xmlns:a16="http://schemas.microsoft.com/office/drawing/2014/main" id="{95F4FC24-4BDE-4DB5-BF38-19779DE6987D}"/>
                    </a:ext>
                  </a:extLst>
                </p:cNvPr>
                <p:cNvCxnSpPr/>
                <p:nvPr/>
              </p:nvCxnSpPr>
              <p:spPr>
                <a:xfrm flipH="1">
                  <a:off x="6471138" y="5570806"/>
                  <a:ext cx="2532185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3" name="Retângulo 32">
              <a:extLst>
                <a:ext uri="{FF2B5EF4-FFF2-40B4-BE49-F238E27FC236}">
                  <a16:creationId xmlns:a16="http://schemas.microsoft.com/office/drawing/2014/main" id="{38C15094-19C2-4574-B660-953A16D60858}"/>
                </a:ext>
              </a:extLst>
            </p:cNvPr>
            <p:cNvSpPr/>
            <p:nvPr/>
          </p:nvSpPr>
          <p:spPr>
            <a:xfrm>
              <a:off x="2463452" y="4275884"/>
              <a:ext cx="5652000" cy="54000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pt-BR" sz="14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Oração subordinada adjetiva restritiva</a:t>
              </a:r>
            </a:p>
            <a:p>
              <a:pPr algn="ctr"/>
              <a:r>
                <a:rPr lang="pt-BR" sz="14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(sintaticamente é um adjunto adnominal da oração anterior também)</a:t>
              </a: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59CE48B9-6167-46B4-88D1-DD090FC66CD1}"/>
                </a:ext>
              </a:extLst>
            </p:cNvPr>
            <p:cNvGrpSpPr/>
            <p:nvPr/>
          </p:nvGrpSpPr>
          <p:grpSpPr>
            <a:xfrm>
              <a:off x="4262511" y="4815885"/>
              <a:ext cx="2053883" cy="400109"/>
              <a:chOff x="4262511" y="4379781"/>
              <a:chExt cx="2053883" cy="400109"/>
            </a:xfrm>
          </p:grpSpPr>
          <p:cxnSp>
            <p:nvCxnSpPr>
              <p:cNvPr id="4" name="Conector reto 3">
                <a:extLst>
                  <a:ext uri="{FF2B5EF4-FFF2-40B4-BE49-F238E27FC236}">
                    <a16:creationId xmlns:a16="http://schemas.microsoft.com/office/drawing/2014/main" id="{2EE45502-817E-4080-A6B0-107E96A2189A}"/>
                  </a:ext>
                </a:extLst>
              </p:cNvPr>
              <p:cNvCxnSpPr/>
              <p:nvPr/>
            </p:nvCxnSpPr>
            <p:spPr>
              <a:xfrm>
                <a:off x="4262511" y="4779890"/>
                <a:ext cx="2053883" cy="0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de Seta Reta 37">
                <a:extLst>
                  <a:ext uri="{FF2B5EF4-FFF2-40B4-BE49-F238E27FC236}">
                    <a16:creationId xmlns:a16="http://schemas.microsoft.com/office/drawing/2014/main" id="{ACB98BC4-A20B-4866-B5CC-B43C63F0859D}"/>
                  </a:ext>
                </a:extLst>
              </p:cNvPr>
              <p:cNvCxnSpPr/>
              <p:nvPr/>
            </p:nvCxnSpPr>
            <p:spPr>
              <a:xfrm flipV="1">
                <a:off x="5289452" y="4379781"/>
                <a:ext cx="0" cy="400109"/>
              </a:xfrm>
              <a:prstGeom prst="straightConnector1">
                <a:avLst/>
              </a:prstGeom>
              <a:ln>
                <a:solidFill>
                  <a:schemeClr val="accent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Retângulo 2">
              <a:extLst>
                <a:ext uri="{FF2B5EF4-FFF2-40B4-BE49-F238E27FC236}">
                  <a16:creationId xmlns:a16="http://schemas.microsoft.com/office/drawing/2014/main" id="{06861F01-4E87-4F8F-943E-E895F2C26219}"/>
                </a:ext>
              </a:extLst>
            </p:cNvPr>
            <p:cNvSpPr/>
            <p:nvPr/>
          </p:nvSpPr>
          <p:spPr>
            <a:xfrm>
              <a:off x="8556591" y="3037110"/>
              <a:ext cx="3168000" cy="1603104"/>
            </a:xfrm>
            <a:prstGeom prst="rect">
              <a:avLst/>
            </a:prstGeom>
            <a:solidFill>
              <a:srgbClr val="49738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  <a:softEdge rad="635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lIns="180000" tIns="108000" rIns="180000" bIns="108000" anchor="ctr" anchorCtr="0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 informação dada é que apenas os macacos doentes foram transferidos para o hospital veterinário.</a:t>
              </a: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  <p:pic>
        <p:nvPicPr>
          <p:cNvPr id="23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714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56AFC11F-18F7-411F-9D4E-752ABB4A1ED7}"/>
              </a:ext>
            </a:extLst>
          </p:cNvPr>
          <p:cNvSpPr/>
          <p:nvPr/>
        </p:nvSpPr>
        <p:spPr>
          <a:xfrm>
            <a:off x="0" y="0"/>
            <a:ext cx="1815548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Ponto e vírgula</a:t>
            </a:r>
            <a:endParaRPr lang="pt-B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68A37039-021D-446E-A1D0-88CD45D6FDEA}"/>
              </a:ext>
            </a:extLst>
          </p:cNvPr>
          <p:cNvSpPr/>
          <p:nvPr/>
        </p:nvSpPr>
        <p:spPr>
          <a:xfrm>
            <a:off x="2199044" y="1015281"/>
            <a:ext cx="878782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000" indent="-288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Indica uma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pausa intermediária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entre a vírgula e o ponto.</a:t>
            </a:r>
          </a:p>
          <a:p>
            <a:pPr marL="900000" indent="-288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Indica uma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pausa mais longa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que a vírgula, porém não determina o fim do período.</a:t>
            </a:r>
          </a:p>
          <a:p>
            <a:pPr marL="900000" indent="-288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Usado para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separar enumerações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 pode ser usado entre orações para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realçar contrastes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marL="900000" indent="-288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Serve para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separar períodos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muito longos em que o recurso da vírgula já foi usado.</a:t>
            </a:r>
          </a:p>
          <a:p>
            <a:pPr marL="900000" indent="-2880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accent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900000"/>
            <a:r>
              <a:rPr lang="pt-BR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Exemplo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E6D4134-B11D-4CCC-B626-6367EE0D2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9055" y="4233715"/>
            <a:ext cx="8286750" cy="145732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204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56AFC11F-18F7-411F-9D4E-752ABB4A1ED7}"/>
              </a:ext>
            </a:extLst>
          </p:cNvPr>
          <p:cNvSpPr/>
          <p:nvPr/>
        </p:nvSpPr>
        <p:spPr>
          <a:xfrm flipV="1">
            <a:off x="10803330" y="0"/>
            <a:ext cx="1388670" cy="6858000"/>
          </a:xfrm>
          <a:prstGeom prst="rect">
            <a:avLst/>
          </a:prstGeom>
          <a:solidFill>
            <a:srgbClr val="FFFFFF"/>
          </a:solidFill>
          <a:ln>
            <a:solidFill>
              <a:srgbClr val="588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pt-BR" sz="4800" dirty="0">
                <a:solidFill>
                  <a:srgbClr val="6997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Ponto e vírgula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2F46904-DFBB-4A7C-B399-F9C471A3573F}"/>
              </a:ext>
            </a:extLst>
          </p:cNvPr>
          <p:cNvSpPr/>
          <p:nvPr/>
        </p:nvSpPr>
        <p:spPr>
          <a:xfrm>
            <a:off x="382818" y="649816"/>
            <a:ext cx="7056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432000"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Orações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coordenadas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 orações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subordinadas</a:t>
            </a:r>
          </a:p>
          <a:p>
            <a:pPr marL="612000">
              <a:spcAft>
                <a:spcPts val="2400"/>
              </a:spcAft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Exemplos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</p:txBody>
      </p: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8B1CF597-0446-4C7B-931F-2EE35C96DE7D}"/>
              </a:ext>
            </a:extLst>
          </p:cNvPr>
          <p:cNvGrpSpPr/>
          <p:nvPr/>
        </p:nvGrpSpPr>
        <p:grpSpPr>
          <a:xfrm>
            <a:off x="1425851" y="1625168"/>
            <a:ext cx="8231352" cy="2359559"/>
            <a:chOff x="1425851" y="1625168"/>
            <a:chExt cx="8231352" cy="2359559"/>
          </a:xfrm>
        </p:grpSpPr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83D02DBD-D6A0-4AAA-9261-74433B4B5D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5851" y="1971455"/>
              <a:ext cx="7089466" cy="1086289"/>
            </a:xfrm>
            <a:prstGeom prst="rect">
              <a:avLst/>
            </a:prstGeom>
          </p:spPr>
        </p:pic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182EA8F7-369B-4154-BB05-3B06FFC3DA5E}"/>
                </a:ext>
              </a:extLst>
            </p:cNvPr>
            <p:cNvSpPr/>
            <p:nvPr/>
          </p:nvSpPr>
          <p:spPr>
            <a:xfrm>
              <a:off x="2498375" y="1625168"/>
              <a:ext cx="34050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rgbClr val="0070C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oração coordenada assindética</a:t>
              </a:r>
            </a:p>
          </p:txBody>
        </p:sp>
        <p:cxnSp>
          <p:nvCxnSpPr>
            <p:cNvPr id="13" name="Conector de Seta Reta 12">
              <a:extLst>
                <a:ext uri="{FF2B5EF4-FFF2-40B4-BE49-F238E27FC236}">
                  <a16:creationId xmlns:a16="http://schemas.microsoft.com/office/drawing/2014/main" id="{CCDA9910-9752-4E95-9DEA-6828516B90A9}"/>
                </a:ext>
              </a:extLst>
            </p:cNvPr>
            <p:cNvCxnSpPr/>
            <p:nvPr/>
          </p:nvCxnSpPr>
          <p:spPr>
            <a:xfrm flipV="1">
              <a:off x="3910818" y="1971455"/>
              <a:ext cx="0" cy="349714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de Seta Reta 14">
              <a:extLst>
                <a:ext uri="{FF2B5EF4-FFF2-40B4-BE49-F238E27FC236}">
                  <a16:creationId xmlns:a16="http://schemas.microsoft.com/office/drawing/2014/main" id="{5B3846F0-5D42-4717-B427-8D08681D155B}"/>
                </a:ext>
              </a:extLst>
            </p:cNvPr>
            <p:cNvCxnSpPr/>
            <p:nvPr/>
          </p:nvCxnSpPr>
          <p:spPr>
            <a:xfrm>
              <a:off x="7244862" y="2715063"/>
              <a:ext cx="0" cy="478302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43EAD232-DAC6-406D-83E6-73AF46359A4A}"/>
                </a:ext>
              </a:extLst>
            </p:cNvPr>
            <p:cNvSpPr/>
            <p:nvPr/>
          </p:nvSpPr>
          <p:spPr>
            <a:xfrm>
              <a:off x="6252104" y="3193365"/>
              <a:ext cx="34050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rgbClr val="00B05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oração coordenada assindética</a:t>
              </a:r>
            </a:p>
          </p:txBody>
        </p:sp>
        <p:cxnSp>
          <p:nvCxnSpPr>
            <p:cNvPr id="18" name="Conector de Seta Reta 17">
              <a:extLst>
                <a:ext uri="{FF2B5EF4-FFF2-40B4-BE49-F238E27FC236}">
                  <a16:creationId xmlns:a16="http://schemas.microsoft.com/office/drawing/2014/main" id="{448B88CC-1894-497E-AFEC-57F15E3062D6}"/>
                </a:ext>
              </a:extLst>
            </p:cNvPr>
            <p:cNvCxnSpPr/>
            <p:nvPr/>
          </p:nvCxnSpPr>
          <p:spPr>
            <a:xfrm>
              <a:off x="3910818" y="3108957"/>
              <a:ext cx="0" cy="5064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id="{E4D71749-6836-4034-A0F2-338D238526DD}"/>
                </a:ext>
              </a:extLst>
            </p:cNvPr>
            <p:cNvSpPr/>
            <p:nvPr/>
          </p:nvSpPr>
          <p:spPr>
            <a:xfrm>
              <a:off x="1673771" y="3615395"/>
              <a:ext cx="43107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accent1">
                      <a:lumMod val="7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oração coordenada sindética explicativa</a:t>
              </a:r>
            </a:p>
          </p:txBody>
        </p:sp>
      </p:grpSp>
      <p:pic>
        <p:nvPicPr>
          <p:cNvPr id="22" name="Imagem 21">
            <a:extLst>
              <a:ext uri="{FF2B5EF4-FFF2-40B4-BE49-F238E27FC236}">
                <a16:creationId xmlns:a16="http://schemas.microsoft.com/office/drawing/2014/main" id="{1C6F2F35-EE32-471A-B023-3A3385A328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851" y="4831438"/>
            <a:ext cx="7878274" cy="1162212"/>
          </a:xfrm>
          <a:prstGeom prst="rect">
            <a:avLst/>
          </a:prstGeom>
        </p:spPr>
      </p:pic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D19B6FB7-616D-42E0-A14E-E54026C095F7}"/>
              </a:ext>
            </a:extLst>
          </p:cNvPr>
          <p:cNvCxnSpPr/>
          <p:nvPr/>
        </p:nvCxnSpPr>
        <p:spPr>
          <a:xfrm flipV="1">
            <a:off x="4541520" y="5062830"/>
            <a:ext cx="0" cy="396000"/>
          </a:xfrm>
          <a:prstGeom prst="straightConnector1">
            <a:avLst/>
          </a:prstGeom>
          <a:ln>
            <a:solidFill>
              <a:srgbClr val="0A12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>
            <a:extLst>
              <a:ext uri="{FF2B5EF4-FFF2-40B4-BE49-F238E27FC236}">
                <a16:creationId xmlns:a16="http://schemas.microsoft.com/office/drawing/2014/main" id="{35E94CC1-E145-4714-B99B-6AB295FCAEC6}"/>
              </a:ext>
            </a:extLst>
          </p:cNvPr>
          <p:cNvSpPr/>
          <p:nvPr/>
        </p:nvSpPr>
        <p:spPr>
          <a:xfrm>
            <a:off x="1425851" y="4357712"/>
            <a:ext cx="3934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accent4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Período composto por subordinação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6C88D999-3196-42B5-B656-C4922D6E3051}"/>
              </a:ext>
            </a:extLst>
          </p:cNvPr>
          <p:cNvSpPr/>
          <p:nvPr/>
        </p:nvSpPr>
        <p:spPr>
          <a:xfrm>
            <a:off x="3625243" y="4693498"/>
            <a:ext cx="1832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0A12B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oração principal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85FABB2F-2165-449E-B13A-04305AF08C8E}"/>
              </a:ext>
            </a:extLst>
          </p:cNvPr>
          <p:cNvSpPr/>
          <p:nvPr/>
        </p:nvSpPr>
        <p:spPr>
          <a:xfrm>
            <a:off x="4458621" y="6225042"/>
            <a:ext cx="4987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oração subordinada substantiva objetiva direta</a:t>
            </a:r>
          </a:p>
        </p:txBody>
      </p: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8B6326BF-3F67-4E7C-A872-0F00923F81D8}"/>
              </a:ext>
            </a:extLst>
          </p:cNvPr>
          <p:cNvCxnSpPr/>
          <p:nvPr/>
        </p:nvCxnSpPr>
        <p:spPr>
          <a:xfrm>
            <a:off x="7523196" y="5688080"/>
            <a:ext cx="0" cy="5400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  <p:pic>
        <p:nvPicPr>
          <p:cNvPr id="21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2372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360</Words>
  <Application>Microsoft Office PowerPoint</Application>
  <PresentationFormat>Widescreen</PresentationFormat>
  <Paragraphs>53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Wingdings</vt:lpstr>
      <vt:lpstr>Tema do Office</vt:lpstr>
      <vt:lpstr>Unidade 3</vt:lpstr>
      <vt:lpstr>Texto de divulgação científica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3</dc:title>
  <dc:creator>João Paulo Bortoluci</dc:creator>
  <cp:lastModifiedBy>João Paulo Bortoluci</cp:lastModifiedBy>
  <cp:revision>1</cp:revision>
  <dcterms:created xsi:type="dcterms:W3CDTF">2020-04-03T16:36:14Z</dcterms:created>
  <dcterms:modified xsi:type="dcterms:W3CDTF">2020-04-03T16:38:37Z</dcterms:modified>
</cp:coreProperties>
</file>