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31" r:id="rId2"/>
    <p:sldId id="332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cilia farias" initials="cf" lastIdx="22" clrIdx="0"/>
  <p:cmAuthor id="2" name="FREELA -- Cecilia Farias de Souza" initials="F-CFdS" lastIdx="4" clrIdx="1"/>
  <p:cmAuthor id="3" name="Lilian Semenichin Nogueira" initials="LSN" lastIdx="17" clrIdx="2"/>
  <p:cmAuthor id="4" name="Marcia Takeuchi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1353"/>
    <a:srgbClr val="FFFFFF"/>
    <a:srgbClr val="62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AC360-31CD-344C-81BE-5E05ED850A2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AE7DA-E315-C241-AF9A-6E20595B07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967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705E6-57F5-47C5-9560-CBFFEDD1809A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B0311-50A4-4CC1-BF09-F1641263EB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4185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E3470-A11F-4050-8EA5-73F891888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5C0838-7E25-46AF-AA06-90AB21E40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A2E287-EE76-406F-88D3-BF13BAF15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406A-57BF-304D-9551-8FE6BB8A5849}" type="datetime1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A60DA1-E66C-41A4-9034-F03EFE856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C45089-4E9E-4C57-B323-97C476297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62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2F8EE8-69FD-4E11-ABBA-56C79BE74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9463957-21FD-4C7F-B735-2813AC052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AD960D-A388-4FB0-9095-0639B1579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E5AF-2FE8-2F40-BAA5-6B099B804ED0}" type="datetime1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55C951-3564-47AC-BEEC-19873F058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649FFE-6FB1-47C1-918E-8F1514441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22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A02574-7D42-4705-93BE-F6049E7ECC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FE2090D-402B-44C4-8F31-D69B30349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A55A48-002B-4B7C-9602-30D79F9A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9D78-182D-6648-8259-CC8BC131476A}" type="datetime1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BCF3BB-F7E9-47D6-B550-5BDE1C95C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9DAF90-0A8F-4928-BAFE-D28FFFFE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24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9EFACC-B61F-4727-87EE-765F00B8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FA8CD-2275-402C-BCA6-66B66BCA5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15D672-57A9-41DB-917D-8CD69EE4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6BF1-807E-EC47-9AFF-F4A21A279BA8}" type="datetime1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2C0502-7EE1-4CEF-B064-F40040EC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32C2B3-3571-4B05-8F61-4DE9EDB40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81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922507-AAB2-47E1-99AB-6FBF9FC5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B52884-0705-4F37-83AC-6A2F9BD41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0E5B7C-587D-4538-9843-C5AEFDDC5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0DB1-86C0-134B-9D81-AEC84A0B800A}" type="datetime1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7B6D83-D3EC-4443-A28A-C5C25617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9D1F01-FE84-4B85-9FD9-3F90B294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52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C3F62-54DB-44B2-8ADD-DEB08DE5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4B83A6-35E1-4EDB-827B-B4115EE3C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0000EA-8B1F-418D-B737-D80DEF811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08BDFCD-2D5E-47B5-A984-51ACCEEC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9001-A9AA-E44E-A0CD-A2797AE4FBB3}" type="datetime1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B59C6B6-B091-40AF-B68C-5E2243FE5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3D6CE7-0CB9-472A-B10E-53EF5869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25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0A42E-D508-4C46-91E6-09BC4B366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BF2509E-B975-446B-92CA-6A3B2C1B4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16ABE9A-F895-466C-9CD1-0E7AF1CB1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2301133-6997-4D92-9639-3AF077F184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DF8C39F-C268-416C-866A-5A52F7ED0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32A59A4-62A4-4199-AA8B-4C613771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DEFA-C8E9-6845-9A18-8E1D814B2F1D}" type="datetime1">
              <a:rPr lang="pt-BR" smtClean="0"/>
              <a:t>02/04/2020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907203D-81A5-4DAF-AE1F-E32C5D15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C2FA5DA-E609-4AB1-B62E-226BB6BA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69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9E2B42-5F8E-4041-AB6F-FFB4D10B5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6A86932-F6D6-41BB-A70E-4A2AAFADC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8F05-55C6-F948-BB7E-E3F0C2EE4940}" type="datetime1">
              <a:rPr lang="pt-BR" smtClean="0"/>
              <a:t>02/04/2020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E91D648-76ED-447D-AF82-B98DF850F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C451FCD-F5C7-4CC7-AA04-7D2DFDB38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5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CD06000-7AE1-4751-B456-1B4213458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7DF1-C1B3-7E41-AF55-89F54CF86645}" type="datetime1">
              <a:rPr lang="pt-BR" smtClean="0"/>
              <a:t>02/04/2020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4C5D03D-4F5A-4B6F-9F58-ED4AD6307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8E3596D-2CF9-4F06-84A5-851248BCA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000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FA6A7-4974-46CB-9B1F-649F00C49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68D222-4146-46F6-BC9F-A6A396B17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778D5B-5728-4633-B893-6CB402692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BA200D2-32A8-4E1B-87CB-B052C3F6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20BB-BF2E-0A44-886C-A831B5F43200}" type="datetime1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2276172-6CF3-4090-BE99-8E9CA5B0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6BF6C42-5105-4229-A775-77B050460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38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BE78A1-C9C9-4AE3-9517-7B83D75F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9AA3D8D-FAD5-4531-8774-93D4E77C5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D8FEC02-2059-41E2-9FD1-D170C174A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204A31-11DE-4683-98F2-C2F13190D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31FE-1BE5-124C-83C7-8EAE8D1DECC4}" type="datetime1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1803212-178C-4E55-8E17-3D5B9397B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14EAE9-AED6-46C2-A534-F590325B0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7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C0AEA75-2DBF-4D24-B674-2BE54CD0D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DD573DF-742A-46ED-AD42-38B4CB356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360C0C-E957-4365-892A-8800968D1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FAED8-8B77-9645-AE96-48E8BBF940B8}" type="datetime1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389AFE-0470-44CF-97CB-7046DFAE1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FEAA57-5B35-441E-9094-64ABEF89D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05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2502D-7C49-49E9-801A-11E0C0109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0480"/>
            <a:ext cx="9144000" cy="111820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r>
              <a:rPr lang="pt-BR" sz="4800" dirty="0">
                <a:latin typeface="+mn-lt"/>
              </a:rPr>
              <a:t>Apresentação 4 –</a:t>
            </a:r>
            <a:r>
              <a:rPr lang="pt-BR" sz="4800" b="1" dirty="0">
                <a:latin typeface="+mn-lt"/>
              </a:rPr>
              <a:t> O ORGANISMO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30E5DF-4527-4E24-A515-AF60B9E29A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lvl="0"/>
            <a:r>
              <a:rPr lang="pt-BR" sz="4000" b="1" dirty="0"/>
              <a:t>Da célula ao organismo</a:t>
            </a:r>
          </a:p>
          <a:p>
            <a:r>
              <a:rPr lang="pt-BR" sz="4000" b="1" dirty="0"/>
              <a:t>A organização do corpo humano (tecidos, sistemas e órgãos)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1</a:t>
            </a:fld>
            <a:endParaRPr lang="pt-BR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5925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2AB0773-4DCC-4491-9D0F-458933217E7D}"/>
              </a:ext>
            </a:extLst>
          </p:cNvPr>
          <p:cNvSpPr txBox="1"/>
          <p:nvPr/>
        </p:nvSpPr>
        <p:spPr>
          <a:xfrm>
            <a:off x="35797" y="504249"/>
            <a:ext cx="1212040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Os sistemas e órgãos do corpo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93A2BCB-CD26-4D5A-AF5D-0BCADB4F4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481137"/>
            <a:ext cx="7924800" cy="389572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8D51D4B-23D0-4904-8F8E-78F24E2053F4}"/>
              </a:ext>
            </a:extLst>
          </p:cNvPr>
          <p:cNvSpPr/>
          <p:nvPr/>
        </p:nvSpPr>
        <p:spPr>
          <a:xfrm>
            <a:off x="2133600" y="5559641"/>
            <a:ext cx="370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Fonte: TORTORA G. J.; GRABOWSKI, S. R. </a:t>
            </a:r>
            <a:r>
              <a:rPr lang="pt-BR" sz="1200" b="1" dirty="0"/>
              <a:t>Corpo humano</a:t>
            </a:r>
            <a:r>
              <a:rPr lang="pt-BR" sz="1200" dirty="0"/>
              <a:t>: fundamentos de anatomia e fisiologia. Porto Alegre: Artmed, 2006. p. 409.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D122EF9-6FFF-408C-AC90-A5D755D603F0}"/>
              </a:ext>
            </a:extLst>
          </p:cNvPr>
          <p:cNvSpPr/>
          <p:nvPr/>
        </p:nvSpPr>
        <p:spPr>
          <a:xfrm>
            <a:off x="6095999" y="5579308"/>
            <a:ext cx="370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Fonte: CAMPBELL et al. </a:t>
            </a:r>
            <a:r>
              <a:rPr lang="pt-BR" sz="1200" b="1" dirty="0"/>
              <a:t>Biologia</a:t>
            </a:r>
            <a:r>
              <a:rPr lang="pt-BR" sz="1200" dirty="0"/>
              <a:t>.</a:t>
            </a:r>
          </a:p>
          <a:p>
            <a:r>
              <a:rPr lang="pt-BR" sz="1200" dirty="0"/>
              <a:t>Porto Alegre: Artmed, 2010. p. 1114.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5A02606-6E0B-4649-A318-000D0E92635B}"/>
              </a:ext>
            </a:extLst>
          </p:cNvPr>
          <p:cNvSpPr/>
          <p:nvPr/>
        </p:nvSpPr>
        <p:spPr>
          <a:xfrm>
            <a:off x="150495" y="1905397"/>
            <a:ext cx="1983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Sistema nervoso:</a:t>
            </a:r>
            <a:r>
              <a:rPr lang="pt-BR" dirty="0"/>
              <a:t> coordena e integra os sistemas do corpo humano.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226203D-99E1-4969-AD2C-28F1B6078D2C}"/>
              </a:ext>
            </a:extLst>
          </p:cNvPr>
          <p:cNvSpPr/>
          <p:nvPr/>
        </p:nvSpPr>
        <p:spPr>
          <a:xfrm>
            <a:off x="9804399" y="1905397"/>
            <a:ext cx="2237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Sistema esquelético:</a:t>
            </a:r>
            <a:r>
              <a:rPr lang="pt-BR" dirty="0"/>
              <a:t> responsável pela sustentação do corpo humano.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10</a:t>
            </a:fld>
            <a:endParaRPr lang="pt-BR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8720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E62C284-57B8-4637-8D3A-3E9C89ACCC06}"/>
              </a:ext>
            </a:extLst>
          </p:cNvPr>
          <p:cNvSpPr txBox="1"/>
          <p:nvPr/>
        </p:nvSpPr>
        <p:spPr>
          <a:xfrm>
            <a:off x="0" y="468471"/>
            <a:ext cx="121920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Características comuns aos seres vivos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ED8ED45-30FB-485B-9458-5B86BFDBCC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1"/>
          <a:stretch/>
        </p:blipFill>
        <p:spPr>
          <a:xfrm>
            <a:off x="2072749" y="1261074"/>
            <a:ext cx="8539144" cy="561848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2</a:t>
            </a:fld>
            <a:endParaRPr lang="pt-BR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7850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E62C284-57B8-4637-8D3A-3E9C89ACCC06}"/>
              </a:ext>
            </a:extLst>
          </p:cNvPr>
          <p:cNvSpPr txBox="1"/>
          <p:nvPr/>
        </p:nvSpPr>
        <p:spPr>
          <a:xfrm>
            <a:off x="2671762" y="322481"/>
            <a:ext cx="707707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Ciclo de vida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F0134ED-3F65-484B-99EB-FD578E13D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599" y="1305878"/>
            <a:ext cx="8153400" cy="546735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6D8E3F8-3937-407E-9E92-ABC4246F1DE4}"/>
              </a:ext>
            </a:extLst>
          </p:cNvPr>
          <p:cNvSpPr txBox="1"/>
          <p:nvPr/>
        </p:nvSpPr>
        <p:spPr>
          <a:xfrm>
            <a:off x="35797" y="489650"/>
            <a:ext cx="1212040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Ciclo de vida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B4C9D4B-96FA-47AE-A3CE-A7331E7CBA51}"/>
              </a:ext>
            </a:extLst>
          </p:cNvPr>
          <p:cNvSpPr txBox="1"/>
          <p:nvPr/>
        </p:nvSpPr>
        <p:spPr>
          <a:xfrm>
            <a:off x="10058401" y="4402613"/>
            <a:ext cx="2138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Esquema que representa o</a:t>
            </a:r>
          </a:p>
          <a:p>
            <a:r>
              <a:rPr lang="pt-BR" sz="1200" dirty="0"/>
              <a:t>ciclo de vida do mosquito</a:t>
            </a:r>
          </a:p>
          <a:p>
            <a:r>
              <a:rPr lang="pt-BR" sz="1200" dirty="0"/>
              <a:t>da dengue, o </a:t>
            </a:r>
            <a:r>
              <a:rPr lang="pt-BR" sz="1200" i="1" dirty="0"/>
              <a:t>Aedes aegypti</a:t>
            </a:r>
            <a:r>
              <a:rPr lang="pt-BR" sz="1200" dirty="0"/>
              <a:t>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40FFD97-C923-4498-9724-13D45EAE7A0A}"/>
              </a:ext>
            </a:extLst>
          </p:cNvPr>
          <p:cNvSpPr txBox="1"/>
          <p:nvPr/>
        </p:nvSpPr>
        <p:spPr>
          <a:xfrm>
            <a:off x="5679441" y="6383119"/>
            <a:ext cx="658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GOVERNO DO BRASIL. </a:t>
            </a:r>
            <a:r>
              <a:rPr lang="pt-BR" sz="1200" b="1" dirty="0"/>
              <a:t>Ciclo da dengue</a:t>
            </a:r>
            <a:r>
              <a:rPr lang="pt-BR" sz="1200" dirty="0"/>
              <a:t>. Disponível em:</a:t>
            </a:r>
          </a:p>
          <a:p>
            <a:r>
              <a:rPr lang="pt-BR" sz="1200" dirty="0"/>
              <a:t>&lt;http://www.brasil.gov.br/editoria/</a:t>
            </a:r>
            <a:r>
              <a:rPr lang="pt-BR" sz="1200" dirty="0" err="1"/>
              <a:t>saude</a:t>
            </a:r>
            <a:r>
              <a:rPr lang="pt-BR" sz="1200" dirty="0"/>
              <a:t>/2010/03/</a:t>
            </a:r>
            <a:r>
              <a:rPr lang="pt-BR" sz="1200" dirty="0" err="1"/>
              <a:t>ciclo_da_dengue</a:t>
            </a:r>
            <a:r>
              <a:rPr lang="pt-BR" sz="1200" dirty="0"/>
              <a:t>/</a:t>
            </a:r>
            <a:r>
              <a:rPr lang="pt-BR" sz="1200" dirty="0" err="1"/>
              <a:t>view</a:t>
            </a:r>
            <a:r>
              <a:rPr lang="pt-BR" sz="1200" dirty="0"/>
              <a:t>&gt;. Acesso em: 20 jun. 2018.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E8A8049-94BC-4833-9C58-CB76D9691836}"/>
              </a:ext>
            </a:extLst>
          </p:cNvPr>
          <p:cNvSpPr txBox="1"/>
          <p:nvPr/>
        </p:nvSpPr>
        <p:spPr>
          <a:xfrm>
            <a:off x="35797" y="1153478"/>
            <a:ext cx="2138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1. </a:t>
            </a:r>
            <a:r>
              <a:rPr lang="pt-BR" dirty="0"/>
              <a:t>O </a:t>
            </a:r>
            <a:r>
              <a:rPr lang="pt-BR" b="1" dirty="0"/>
              <a:t>nascimento </a:t>
            </a:r>
            <a:r>
              <a:rPr lang="pt-BR" dirty="0"/>
              <a:t>é a etapa inicial da vida de um ser vivo.</a:t>
            </a:r>
            <a:endParaRPr lang="pt-BR" sz="12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2E7091F-403F-4799-B5BB-D55E0054F534}"/>
              </a:ext>
            </a:extLst>
          </p:cNvPr>
          <p:cNvSpPr txBox="1"/>
          <p:nvPr/>
        </p:nvSpPr>
        <p:spPr>
          <a:xfrm>
            <a:off x="35797" y="2404170"/>
            <a:ext cx="2311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2. </a:t>
            </a:r>
            <a:r>
              <a:rPr lang="pt-BR" dirty="0"/>
              <a:t>O </a:t>
            </a:r>
            <a:r>
              <a:rPr lang="pt-BR" b="1" dirty="0"/>
              <a:t>desenvolvimento </a:t>
            </a:r>
            <a:r>
              <a:rPr lang="pt-BR" dirty="0"/>
              <a:t>é um processo no qual um organismo sofre uma série de transformações no corpo.</a:t>
            </a:r>
            <a:endParaRPr lang="pt-BR" sz="12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0412A2D-4441-47D7-BC1B-BB0B3EE7A8D4}"/>
              </a:ext>
            </a:extLst>
          </p:cNvPr>
          <p:cNvSpPr txBox="1"/>
          <p:nvPr/>
        </p:nvSpPr>
        <p:spPr>
          <a:xfrm>
            <a:off x="-4764" y="4485858"/>
            <a:ext cx="2138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3. </a:t>
            </a:r>
            <a:r>
              <a:rPr lang="pt-BR" dirty="0"/>
              <a:t>A </a:t>
            </a:r>
            <a:r>
              <a:rPr lang="pt-BR" b="1" dirty="0"/>
              <a:t>reprodução </a:t>
            </a:r>
            <a:r>
              <a:rPr lang="pt-BR" dirty="0"/>
              <a:t>envolve todos os processos pelos quais os seres vivos geram descendentes.</a:t>
            </a:r>
            <a:endParaRPr lang="pt-BR" sz="12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250FFF9-C469-490C-84CB-6747276B62E2}"/>
              </a:ext>
            </a:extLst>
          </p:cNvPr>
          <p:cNvSpPr txBox="1"/>
          <p:nvPr/>
        </p:nvSpPr>
        <p:spPr>
          <a:xfrm>
            <a:off x="9715419" y="952717"/>
            <a:ext cx="21383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4. </a:t>
            </a:r>
            <a:r>
              <a:rPr lang="pt-BR" dirty="0"/>
              <a:t>Ao finalizar o tempo de ciclo de vida, que varia conforme o ser vivo, ele </a:t>
            </a:r>
            <a:r>
              <a:rPr lang="pt-BR" b="1" dirty="0"/>
              <a:t>morre</a:t>
            </a:r>
            <a:r>
              <a:rPr lang="pt-BR" dirty="0"/>
              <a:t>.</a:t>
            </a:r>
            <a:endParaRPr lang="pt-BR" sz="12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40EED22-F1F8-4F79-B48A-2650B4C88AA6}"/>
              </a:ext>
            </a:extLst>
          </p:cNvPr>
          <p:cNvSpPr txBox="1"/>
          <p:nvPr/>
        </p:nvSpPr>
        <p:spPr>
          <a:xfrm>
            <a:off x="6689327" y="4677051"/>
            <a:ext cx="378223" cy="37189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1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89CEF86-1B76-4FDD-940D-8EFED40CB239}"/>
              </a:ext>
            </a:extLst>
          </p:cNvPr>
          <p:cNvSpPr txBox="1"/>
          <p:nvPr/>
        </p:nvSpPr>
        <p:spPr>
          <a:xfrm>
            <a:off x="5313562" y="4701348"/>
            <a:ext cx="378223" cy="37189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2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BCEE11A-38F5-422C-B02D-D4DB78DB4128}"/>
              </a:ext>
            </a:extLst>
          </p:cNvPr>
          <p:cNvSpPr txBox="1"/>
          <p:nvPr/>
        </p:nvSpPr>
        <p:spPr>
          <a:xfrm>
            <a:off x="7641827" y="3243053"/>
            <a:ext cx="378223" cy="37189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3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3</a:t>
            </a:fld>
            <a:endParaRPr lang="pt-BR"/>
          </a:p>
        </p:txBody>
      </p:sp>
      <p:pic>
        <p:nvPicPr>
          <p:cNvPr id="15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229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4014322-2F1D-4047-82AB-41B847A80218}"/>
              </a:ext>
            </a:extLst>
          </p:cNvPr>
          <p:cNvSpPr/>
          <p:nvPr/>
        </p:nvSpPr>
        <p:spPr>
          <a:xfrm>
            <a:off x="574430" y="1859952"/>
            <a:ext cx="78676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• Todos os seres vivos são formados por células.</a:t>
            </a:r>
          </a:p>
          <a:p>
            <a:endParaRPr lang="pt-BR" sz="2800" dirty="0"/>
          </a:p>
          <a:p>
            <a:r>
              <a:rPr lang="pt-BR" sz="2800" dirty="0"/>
              <a:t>• As células são a unidade básica de estrutura e funcionamento dos seres vivos.</a:t>
            </a:r>
          </a:p>
          <a:p>
            <a:endParaRPr lang="pt-BR" sz="2800" dirty="0"/>
          </a:p>
          <a:p>
            <a:r>
              <a:rPr lang="pt-BR" sz="2800" dirty="0"/>
              <a:t>• Uma célula só pode originar de outra, por meio do processo de divisão celular.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BFAE2871-C1C9-491B-8296-309E5889CF75}"/>
              </a:ext>
            </a:extLst>
          </p:cNvPr>
          <p:cNvGrpSpPr/>
          <p:nvPr/>
        </p:nvGrpSpPr>
        <p:grpSpPr>
          <a:xfrm>
            <a:off x="8442080" y="3041446"/>
            <a:ext cx="3517201" cy="3024676"/>
            <a:chOff x="8616449" y="3785699"/>
            <a:chExt cx="3517201" cy="3024676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CB4E4AF5-D7B2-42FF-8C9E-2A0D71E76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28037" y="3785699"/>
              <a:ext cx="2479725" cy="2347033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F39194E3-A461-4DDF-BA1B-99DE6698DF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9765" b="-2086"/>
            <a:stretch/>
          </p:blipFill>
          <p:spPr>
            <a:xfrm>
              <a:off x="8616449" y="6121601"/>
              <a:ext cx="2479725" cy="688774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D35642C3-9C97-4FD7-ADD0-D5FA10243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67600" y="3794408"/>
              <a:ext cx="1066050" cy="3015967"/>
            </a:xfrm>
            <a:prstGeom prst="rect">
              <a:avLst/>
            </a:prstGeom>
          </p:spPr>
        </p:pic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93B5BA21-38AA-4F0E-9F19-797FB5269784}"/>
              </a:ext>
            </a:extLst>
          </p:cNvPr>
          <p:cNvSpPr/>
          <p:nvPr/>
        </p:nvSpPr>
        <p:spPr>
          <a:xfrm>
            <a:off x="8005093" y="6197977"/>
            <a:ext cx="43107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Representação de </a:t>
            </a:r>
            <a:r>
              <a:rPr lang="pt-BR" sz="1200" dirty="0" err="1"/>
              <a:t>Leeuwenhoek</a:t>
            </a:r>
            <a:r>
              <a:rPr lang="pt-BR" sz="1200" dirty="0"/>
              <a:t>, descobridor dos microrganismos, usando um de seus microscópios.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4DE1F2E-C968-445D-B3DC-6D9FF2243378}"/>
              </a:ext>
            </a:extLst>
          </p:cNvPr>
          <p:cNvSpPr txBox="1"/>
          <p:nvPr/>
        </p:nvSpPr>
        <p:spPr>
          <a:xfrm>
            <a:off x="35797" y="577244"/>
            <a:ext cx="1212040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Teoria celular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4</a:t>
            </a:fld>
            <a:endParaRPr lang="pt-BR"/>
          </a:p>
        </p:txBody>
      </p:sp>
      <p:pic>
        <p:nvPicPr>
          <p:cNvPr id="13" name="Google Shape;6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1847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Agrupar 12">
            <a:extLst>
              <a:ext uri="{FF2B5EF4-FFF2-40B4-BE49-F238E27FC236}">
                <a16:creationId xmlns:a16="http://schemas.microsoft.com/office/drawing/2014/main" id="{46871FA7-B27A-4F15-8F45-1B07BF0E681C}"/>
              </a:ext>
            </a:extLst>
          </p:cNvPr>
          <p:cNvGrpSpPr/>
          <p:nvPr/>
        </p:nvGrpSpPr>
        <p:grpSpPr>
          <a:xfrm>
            <a:off x="2457449" y="2247900"/>
            <a:ext cx="7305675" cy="4343400"/>
            <a:chOff x="2457449" y="2247900"/>
            <a:chExt cx="7305675" cy="4343400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F7866524-F55E-4C2D-B1E4-877D2A32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168"/>
            <a:stretch/>
          </p:blipFill>
          <p:spPr>
            <a:xfrm>
              <a:off x="2457449" y="2247900"/>
              <a:ext cx="7305675" cy="4343400"/>
            </a:xfrm>
            <a:prstGeom prst="rect">
              <a:avLst/>
            </a:prstGeom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FFF36993-EA13-4C88-A38A-321094850F2F}"/>
                </a:ext>
              </a:extLst>
            </p:cNvPr>
            <p:cNvSpPr/>
            <p:nvPr/>
          </p:nvSpPr>
          <p:spPr>
            <a:xfrm>
              <a:off x="7848600" y="5164098"/>
              <a:ext cx="1743075" cy="3507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27A7C88F-12FE-4239-A517-94A042A9D666}"/>
              </a:ext>
            </a:extLst>
          </p:cNvPr>
          <p:cNvSpPr txBox="1"/>
          <p:nvPr/>
        </p:nvSpPr>
        <p:spPr>
          <a:xfrm>
            <a:off x="35797" y="475051"/>
            <a:ext cx="1212040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Estrutura da célula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4FBCAAB-E40F-4DF9-AB0A-A98B51709449}"/>
              </a:ext>
            </a:extLst>
          </p:cNvPr>
          <p:cNvSpPr/>
          <p:nvPr/>
        </p:nvSpPr>
        <p:spPr>
          <a:xfrm>
            <a:off x="1518070" y="1291449"/>
            <a:ext cx="89332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Todas as células têm três componentes básicos: membrana plasmática, citosol e material genético.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42D91EB-5DC7-42E8-9FCB-9995C312034E}"/>
              </a:ext>
            </a:extLst>
          </p:cNvPr>
          <p:cNvSpPr/>
          <p:nvPr/>
        </p:nvSpPr>
        <p:spPr>
          <a:xfrm>
            <a:off x="6610350" y="6222742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  <a:p>
            <a:r>
              <a:rPr lang="pt-BR" sz="1200" dirty="0"/>
              <a:t>Fonte: MILLER, K. R.; LEVINE, J. S. </a:t>
            </a:r>
            <a:r>
              <a:rPr lang="pt-BR" sz="1200" b="1" dirty="0" err="1"/>
              <a:t>Biology</a:t>
            </a:r>
            <a:r>
              <a:rPr lang="pt-BR" sz="1200" dirty="0"/>
              <a:t>. Prentice Hall, 2010.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CAC2C89-F8C4-44CD-9D74-19440C9059E7}"/>
              </a:ext>
            </a:extLst>
          </p:cNvPr>
          <p:cNvSpPr/>
          <p:nvPr/>
        </p:nvSpPr>
        <p:spPr>
          <a:xfrm>
            <a:off x="207248" y="3398222"/>
            <a:ext cx="2850278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600" dirty="0"/>
              <a:t>Composto de moléculas de </a:t>
            </a:r>
            <a:r>
              <a:rPr lang="pt-BR" sz="1600" b="1" dirty="0"/>
              <a:t>DNA</a:t>
            </a:r>
            <a:r>
              <a:rPr lang="pt-BR" sz="1600" dirty="0"/>
              <a:t>, que armazenam as instruções que controlam o funcionamento e a</a:t>
            </a:r>
          </a:p>
          <a:p>
            <a:r>
              <a:rPr lang="pt-BR" sz="1600" dirty="0"/>
              <a:t>reprodução das células.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7D9B38B-CDBD-4D28-A846-580003515943}"/>
              </a:ext>
            </a:extLst>
          </p:cNvPr>
          <p:cNvCxnSpPr>
            <a:cxnSpLocks/>
          </p:cNvCxnSpPr>
          <p:nvPr/>
        </p:nvCxnSpPr>
        <p:spPr>
          <a:xfrm flipH="1">
            <a:off x="3057526" y="3571875"/>
            <a:ext cx="4143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AD4DD6D7-43A2-472E-B5E0-3CBF81383864}"/>
              </a:ext>
            </a:extLst>
          </p:cNvPr>
          <p:cNvSpPr/>
          <p:nvPr/>
        </p:nvSpPr>
        <p:spPr>
          <a:xfrm>
            <a:off x="9341722" y="3665429"/>
            <a:ext cx="2850278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600" dirty="0"/>
              <a:t>Cria um isolamento para a célula, separando o ambiente externo do ambiente interno. Controla a entrada e saída de substâncias.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FF3D878-BBFA-41E0-9A2E-E62F2BFB955D}"/>
              </a:ext>
            </a:extLst>
          </p:cNvPr>
          <p:cNvSpPr/>
          <p:nvPr/>
        </p:nvSpPr>
        <p:spPr>
          <a:xfrm>
            <a:off x="3471863" y="6396335"/>
            <a:ext cx="2624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Representação esquemática de célula procariótica, vista em corte.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C557AE23-D1CA-454F-8804-4CA620FD4ABA}"/>
              </a:ext>
            </a:extLst>
          </p:cNvPr>
          <p:cNvCxnSpPr>
            <a:cxnSpLocks/>
          </p:cNvCxnSpPr>
          <p:nvPr/>
        </p:nvCxnSpPr>
        <p:spPr>
          <a:xfrm flipV="1">
            <a:off x="8839200" y="4988868"/>
            <a:ext cx="681036" cy="80233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tângulo 16">
            <a:extLst>
              <a:ext uri="{FF2B5EF4-FFF2-40B4-BE49-F238E27FC236}">
                <a16:creationId xmlns:a16="http://schemas.microsoft.com/office/drawing/2014/main" id="{AD40FED8-2389-47C6-A71F-D830ED23EFD1}"/>
              </a:ext>
            </a:extLst>
          </p:cNvPr>
          <p:cNvSpPr/>
          <p:nvPr/>
        </p:nvSpPr>
        <p:spPr>
          <a:xfrm>
            <a:off x="306108" y="5267861"/>
            <a:ext cx="2850278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600" dirty="0"/>
              <a:t>Mistura líquida e viscosa onde ficam imersas as demais estruturas e moléculas que compõem a célula.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10E57901-729D-4850-BE28-48D3FDDF3042}"/>
              </a:ext>
            </a:extLst>
          </p:cNvPr>
          <p:cNvCxnSpPr/>
          <p:nvPr/>
        </p:nvCxnSpPr>
        <p:spPr>
          <a:xfrm flipH="1">
            <a:off x="3232586" y="6045636"/>
            <a:ext cx="167278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5</a:t>
            </a:fld>
            <a:endParaRPr lang="pt-BR"/>
          </a:p>
        </p:txBody>
      </p:sp>
      <p:pic>
        <p:nvPicPr>
          <p:cNvPr id="1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8650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7A7C88F-12FE-4239-A517-94A042A9D666}"/>
              </a:ext>
            </a:extLst>
          </p:cNvPr>
          <p:cNvSpPr txBox="1"/>
          <p:nvPr/>
        </p:nvSpPr>
        <p:spPr>
          <a:xfrm>
            <a:off x="35797" y="562645"/>
            <a:ext cx="1212040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Diferentes tipos celulares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1A68048-8199-4C04-9891-398CC6E03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99" y="1880711"/>
            <a:ext cx="4199587" cy="340137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5B2E160-CF84-46CD-882C-3D77261CF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586" y="2149475"/>
            <a:ext cx="4288686" cy="286385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6023C70-8C74-4789-85D1-EAA7921B8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1594" y="1953260"/>
            <a:ext cx="3634608" cy="3060065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DBE9F1B8-2A6C-4F81-9BBA-1C5445464612}"/>
              </a:ext>
            </a:extLst>
          </p:cNvPr>
          <p:cNvSpPr/>
          <p:nvPr/>
        </p:nvSpPr>
        <p:spPr>
          <a:xfrm>
            <a:off x="284521" y="5826809"/>
            <a:ext cx="70592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Representação esquemática de três tipos de células eucarióticas vistas em corte. A palavra </a:t>
            </a:r>
            <a:r>
              <a:rPr lang="pt-BR" sz="1200" b="1" dirty="0"/>
              <a:t>eucarionte</a:t>
            </a:r>
            <a:r>
              <a:rPr lang="pt-BR" sz="1200" dirty="0"/>
              <a:t>, de origem grega, significa “núcleo verdadeiro”.</a:t>
            </a:r>
          </a:p>
          <a:p>
            <a:r>
              <a:rPr lang="pt-BR" sz="1200" dirty="0"/>
              <a:t>(</a:t>
            </a:r>
            <a:r>
              <a:rPr lang="pt-BR" sz="1200" b="1" dirty="0"/>
              <a:t>A</a:t>
            </a:r>
            <a:r>
              <a:rPr lang="pt-BR" sz="1200" dirty="0"/>
              <a:t>) Célula animal vista em corte. (</a:t>
            </a:r>
            <a:r>
              <a:rPr lang="pt-BR" sz="1200" b="1" dirty="0"/>
              <a:t>B</a:t>
            </a:r>
            <a:r>
              <a:rPr lang="pt-BR" sz="1200" dirty="0"/>
              <a:t>) Célula vegetal vista em corte. (</a:t>
            </a:r>
            <a:r>
              <a:rPr lang="pt-BR" sz="1200" b="1" dirty="0"/>
              <a:t>C</a:t>
            </a:r>
            <a:r>
              <a:rPr lang="pt-BR" sz="1200" dirty="0"/>
              <a:t>) Célula de ameba, um protozoário,</a:t>
            </a:r>
          </a:p>
          <a:p>
            <a:r>
              <a:rPr lang="pt-BR" sz="1200" dirty="0"/>
              <a:t>vista em corte.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2F39C87-DBF1-40CB-8318-6FC732F93093}"/>
              </a:ext>
            </a:extLst>
          </p:cNvPr>
          <p:cNvSpPr/>
          <p:nvPr/>
        </p:nvSpPr>
        <p:spPr>
          <a:xfrm>
            <a:off x="9258300" y="4736326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  <a:p>
            <a:r>
              <a:rPr lang="en-US" sz="1200" dirty="0"/>
              <a:t>Fonte: CAMPBELL. </a:t>
            </a:r>
            <a:r>
              <a:rPr lang="en-US" sz="1200" b="1" dirty="0"/>
              <a:t>Biology</a:t>
            </a:r>
            <a:r>
              <a:rPr lang="en-US" sz="1200" dirty="0"/>
              <a:t>. 10. ed. Pearson.</a:t>
            </a:r>
            <a:endParaRPr lang="pt-BR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6</a:t>
            </a:fld>
            <a:endParaRPr lang="pt-BR"/>
          </a:p>
        </p:txBody>
      </p:sp>
      <p:pic>
        <p:nvPicPr>
          <p:cNvPr id="12" name="Google Shape;6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8396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814906A4-532E-45AC-AA27-1BE970A3F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924" y="1231066"/>
            <a:ext cx="6638925" cy="54578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10CD286-0660-452C-8782-F54E634B31D7}"/>
              </a:ext>
            </a:extLst>
          </p:cNvPr>
          <p:cNvSpPr txBox="1"/>
          <p:nvPr/>
        </p:nvSpPr>
        <p:spPr>
          <a:xfrm>
            <a:off x="35797" y="416655"/>
            <a:ext cx="1212040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Níveis de organização do organismo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341DAAC-D1A4-427C-85E1-7D7581BC1B35}"/>
              </a:ext>
            </a:extLst>
          </p:cNvPr>
          <p:cNvSpPr/>
          <p:nvPr/>
        </p:nvSpPr>
        <p:spPr>
          <a:xfrm>
            <a:off x="10111849" y="4657438"/>
            <a:ext cx="20285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Representação esquemática de níveis de organização de dois organismos pluricelulares: uma planta e uma pessoa. Ambos os organismos são formados por bilhões de células, organizadas em diferentes estruturas.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B51291A-905D-43B4-A4DD-C65623DFF657}"/>
              </a:ext>
            </a:extLst>
          </p:cNvPr>
          <p:cNvSpPr/>
          <p:nvPr/>
        </p:nvSpPr>
        <p:spPr>
          <a:xfrm>
            <a:off x="1039971" y="1517114"/>
            <a:ext cx="203343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/>
              <a:t>Célula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CA73D88-8CE6-45C8-A4BC-529630A098D8}"/>
              </a:ext>
            </a:extLst>
          </p:cNvPr>
          <p:cNvSpPr/>
          <p:nvPr/>
        </p:nvSpPr>
        <p:spPr>
          <a:xfrm>
            <a:off x="1008413" y="2619592"/>
            <a:ext cx="203343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/>
              <a:t>Tecido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656B062-C5E1-4EB8-AC5F-CBF78FC57D04}"/>
              </a:ext>
            </a:extLst>
          </p:cNvPr>
          <p:cNvSpPr/>
          <p:nvPr/>
        </p:nvSpPr>
        <p:spPr>
          <a:xfrm>
            <a:off x="1018932" y="3766085"/>
            <a:ext cx="203343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/>
              <a:t>Órgão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0FC2F34-293F-4806-866D-7110EEDB9975}"/>
              </a:ext>
            </a:extLst>
          </p:cNvPr>
          <p:cNvSpPr/>
          <p:nvPr/>
        </p:nvSpPr>
        <p:spPr>
          <a:xfrm>
            <a:off x="1039971" y="4888864"/>
            <a:ext cx="203343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/>
              <a:t>Sistema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48CA479-4382-4422-BEBF-98FB9A14FA11}"/>
              </a:ext>
            </a:extLst>
          </p:cNvPr>
          <p:cNvSpPr/>
          <p:nvPr/>
        </p:nvSpPr>
        <p:spPr>
          <a:xfrm>
            <a:off x="1018932" y="5846027"/>
            <a:ext cx="203343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/>
              <a:t>Organismo</a:t>
            </a: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B7F7340D-5D82-43BC-9203-05F9569AAA6B}"/>
              </a:ext>
            </a:extLst>
          </p:cNvPr>
          <p:cNvSpPr/>
          <p:nvPr/>
        </p:nvSpPr>
        <p:spPr>
          <a:xfrm>
            <a:off x="1940537" y="2046346"/>
            <a:ext cx="232297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para Baixo 11">
            <a:extLst>
              <a:ext uri="{FF2B5EF4-FFF2-40B4-BE49-F238E27FC236}">
                <a16:creationId xmlns:a16="http://schemas.microsoft.com/office/drawing/2014/main" id="{AF004A9A-C067-4146-A954-476FB0706FA8}"/>
              </a:ext>
            </a:extLst>
          </p:cNvPr>
          <p:cNvSpPr/>
          <p:nvPr/>
        </p:nvSpPr>
        <p:spPr>
          <a:xfrm>
            <a:off x="1940537" y="3213995"/>
            <a:ext cx="232297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Baixo 12">
            <a:extLst>
              <a:ext uri="{FF2B5EF4-FFF2-40B4-BE49-F238E27FC236}">
                <a16:creationId xmlns:a16="http://schemas.microsoft.com/office/drawing/2014/main" id="{0720D7E3-7FBB-4A5D-A4AB-0110852172D6}"/>
              </a:ext>
            </a:extLst>
          </p:cNvPr>
          <p:cNvSpPr/>
          <p:nvPr/>
        </p:nvSpPr>
        <p:spPr>
          <a:xfrm>
            <a:off x="1940536" y="4377469"/>
            <a:ext cx="232297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: para Baixo 13">
            <a:extLst>
              <a:ext uri="{FF2B5EF4-FFF2-40B4-BE49-F238E27FC236}">
                <a16:creationId xmlns:a16="http://schemas.microsoft.com/office/drawing/2014/main" id="{60085B73-5EB4-4B84-8816-9F050955316D}"/>
              </a:ext>
            </a:extLst>
          </p:cNvPr>
          <p:cNvSpPr/>
          <p:nvPr/>
        </p:nvSpPr>
        <p:spPr>
          <a:xfrm>
            <a:off x="1940535" y="5459256"/>
            <a:ext cx="232297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7</a:t>
            </a:fld>
            <a:endParaRPr lang="pt-BR"/>
          </a:p>
        </p:txBody>
      </p:sp>
      <p:pic>
        <p:nvPicPr>
          <p:cNvPr id="1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412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2F0A1F9-28AD-48BF-86CC-71188809DA4B}"/>
              </a:ext>
            </a:extLst>
          </p:cNvPr>
          <p:cNvSpPr txBox="1"/>
          <p:nvPr/>
        </p:nvSpPr>
        <p:spPr>
          <a:xfrm>
            <a:off x="35797" y="431254"/>
            <a:ext cx="1212040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Os sistemas e órgãos do corpo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D1A1AFD-F207-4A36-B732-20068923B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335" y="1372599"/>
            <a:ext cx="6517128" cy="460910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65DF864D-C067-4C0B-92AE-9C594C9299E9}"/>
              </a:ext>
            </a:extLst>
          </p:cNvPr>
          <p:cNvSpPr/>
          <p:nvPr/>
        </p:nvSpPr>
        <p:spPr>
          <a:xfrm>
            <a:off x="2680335" y="5957622"/>
            <a:ext cx="2757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Fonte: CAMPBELL et al. </a:t>
            </a:r>
            <a:r>
              <a:rPr lang="pt-BR" sz="1200" b="1" dirty="0"/>
              <a:t>Biologia</a:t>
            </a:r>
            <a:r>
              <a:rPr lang="pt-BR" sz="1200" dirty="0"/>
              <a:t>. Porto Alegre: Artmed, 2010. p. 884.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B24FAEA-DB06-4CDA-A337-684F1E80BEFC}"/>
              </a:ext>
            </a:extLst>
          </p:cNvPr>
          <p:cNvSpPr/>
          <p:nvPr/>
        </p:nvSpPr>
        <p:spPr>
          <a:xfrm>
            <a:off x="6014085" y="5981700"/>
            <a:ext cx="2757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Fonte: CAMPBELL et al. </a:t>
            </a:r>
            <a:r>
              <a:rPr lang="pt-BR" sz="1200" b="1" dirty="0"/>
              <a:t>Biologia</a:t>
            </a:r>
            <a:r>
              <a:rPr lang="pt-BR" sz="1200" dirty="0"/>
              <a:t>. Porto Alegre: Artmed, 2010. p. 919.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B09F9C9-7A89-4660-961F-9E8810BFE963}"/>
              </a:ext>
            </a:extLst>
          </p:cNvPr>
          <p:cNvSpPr/>
          <p:nvPr/>
        </p:nvSpPr>
        <p:spPr>
          <a:xfrm>
            <a:off x="352425" y="1715870"/>
            <a:ext cx="25336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Sistema digestório:</a:t>
            </a:r>
            <a:r>
              <a:rPr lang="pt-BR" dirty="0"/>
              <a:t> responsável pela digestão dos alimentos, absorção de seus nutrientes e eliminação das fezes.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E5475CB-9A6A-44BD-8FAF-3BDCDE5B2C92}"/>
              </a:ext>
            </a:extLst>
          </p:cNvPr>
          <p:cNvSpPr/>
          <p:nvPr/>
        </p:nvSpPr>
        <p:spPr>
          <a:xfrm>
            <a:off x="9384304" y="1715870"/>
            <a:ext cx="27718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Sistema respiratório: </a:t>
            </a:r>
            <a:r>
              <a:rPr lang="pt-BR" dirty="0"/>
              <a:t>responde pela captação de gás oxigênio da atmosfera e eliminação de gás carbônico.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8</a:t>
            </a:fld>
            <a:endParaRPr lang="pt-BR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4599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119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894669C-9A83-431F-A0AF-4B7F422C5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215" y="1189256"/>
            <a:ext cx="8343567" cy="415163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D802FFF-2966-48D9-B608-D2A2137588A3}"/>
              </a:ext>
            </a:extLst>
          </p:cNvPr>
          <p:cNvSpPr txBox="1"/>
          <p:nvPr/>
        </p:nvSpPr>
        <p:spPr>
          <a:xfrm>
            <a:off x="35797" y="358259"/>
            <a:ext cx="1212040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Os sistemas e órgãos do corpo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D1A8664-E176-4EC5-9EC0-CBEC405A096E}"/>
              </a:ext>
            </a:extLst>
          </p:cNvPr>
          <p:cNvSpPr/>
          <p:nvPr/>
        </p:nvSpPr>
        <p:spPr>
          <a:xfrm>
            <a:off x="2103120" y="5570954"/>
            <a:ext cx="370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Fonte: TORTORA, G. J.; GRABOWSKI, S. R. </a:t>
            </a:r>
            <a:r>
              <a:rPr lang="pt-BR" sz="1200" b="1" dirty="0"/>
              <a:t>Corpo humano</a:t>
            </a:r>
            <a:r>
              <a:rPr lang="pt-BR" sz="1200" dirty="0"/>
              <a:t>: fundamentos de anatomia e fisiologia. Porto Alegre: Artmed, 2006. p. 409.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59179A5-8E62-49CF-A069-5385B4A9D188}"/>
              </a:ext>
            </a:extLst>
          </p:cNvPr>
          <p:cNvSpPr/>
          <p:nvPr/>
        </p:nvSpPr>
        <p:spPr>
          <a:xfrm>
            <a:off x="6095999" y="5532755"/>
            <a:ext cx="3708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Fonte: CAMPBELL et. al </a:t>
            </a:r>
            <a:r>
              <a:rPr lang="pt-BR" sz="1200" b="1" dirty="0"/>
              <a:t>Biologia</a:t>
            </a:r>
            <a:r>
              <a:rPr lang="pt-BR" sz="1200" dirty="0"/>
              <a:t>. Porto Alegre: Artmed, 2010. p. 963</a:t>
            </a:r>
            <a:r>
              <a:rPr lang="pt-BR" dirty="0"/>
              <a:t>.</a:t>
            </a:r>
            <a:endParaRPr lang="pt-BR" sz="12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0F5E74-6362-4687-AB69-B12FE2AA8204}"/>
              </a:ext>
            </a:extLst>
          </p:cNvPr>
          <p:cNvSpPr/>
          <p:nvPr/>
        </p:nvSpPr>
        <p:spPr>
          <a:xfrm>
            <a:off x="114301" y="1699141"/>
            <a:ext cx="19888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Sistema cardiovascular:</a:t>
            </a:r>
            <a:r>
              <a:rPr lang="pt-BR" dirty="0"/>
              <a:t> responsável por</a:t>
            </a:r>
          </a:p>
          <a:p>
            <a:r>
              <a:rPr lang="pt-BR" dirty="0"/>
              <a:t>distribuir os nutrientes e substâncias para as células de todo o corpo.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5F1FE1C-273C-41AD-A2F4-CBC02E8A095C}"/>
              </a:ext>
            </a:extLst>
          </p:cNvPr>
          <p:cNvSpPr/>
          <p:nvPr/>
        </p:nvSpPr>
        <p:spPr>
          <a:xfrm>
            <a:off x="10144122" y="1593314"/>
            <a:ext cx="19335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Sistema urinário: </a:t>
            </a:r>
            <a:r>
              <a:rPr lang="pt-BR" dirty="0"/>
              <a:t>responsável por eliminar excretas, substâncias produzidas</a:t>
            </a:r>
          </a:p>
          <a:p>
            <a:r>
              <a:rPr lang="pt-BR" dirty="0"/>
              <a:t>pelas células, e auxiliar na regulação do volume de sangue no corpo.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9</a:t>
            </a:fld>
            <a:endParaRPr lang="pt-BR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25248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720</Words>
  <Application>Microsoft Office PowerPoint</Application>
  <PresentationFormat>Widescreen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Apresentação 4 – O ORGANISMO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1 - MATERIAIS</dc:title>
  <dc:creator>Sandra Del Carlo</dc:creator>
  <cp:lastModifiedBy>João Paulo Bortoluci</cp:lastModifiedBy>
  <cp:revision>98</cp:revision>
  <dcterms:created xsi:type="dcterms:W3CDTF">2019-02-21T17:26:32Z</dcterms:created>
  <dcterms:modified xsi:type="dcterms:W3CDTF">2020-04-02T20:35:16Z</dcterms:modified>
</cp:coreProperties>
</file>