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646C4-F424-48FD-89F7-D88677308AEC}" type="doc">
      <dgm:prSet loTypeId="urn:microsoft.com/office/officeart/2005/8/layout/chevron1" loCatId="process" qsTypeId="urn:microsoft.com/office/officeart/2005/8/quickstyle/simple5" qsCatId="simple" csTypeId="urn:microsoft.com/office/officeart/2005/8/colors/accent4_2" csCatId="accent4" phldr="1"/>
      <dgm:spPr/>
    </dgm:pt>
    <dgm:pt modelId="{30C38A06-CCE4-4912-9C71-1A98992E0ABA}">
      <dgm:prSet phldrT="[Texto]" custT="1"/>
      <dgm:spPr/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Posicionamos o transferidor de modo que seu centro coincida com o vértice do ângulo.</a:t>
          </a:r>
        </a:p>
      </dgm:t>
    </dgm:pt>
    <dgm:pt modelId="{DF9CA6B5-1B93-493F-9B0A-6A30E62ECF40}" type="parTrans" cxnId="{9DAAC1E5-7DBC-4EDA-96B4-ED80E09B9270}">
      <dgm:prSet/>
      <dgm:spPr/>
      <dgm:t>
        <a:bodyPr/>
        <a:lstStyle/>
        <a:p>
          <a:endParaRPr lang="pt-BR"/>
        </a:p>
      </dgm:t>
    </dgm:pt>
    <dgm:pt modelId="{E5C1DE6A-64CC-488B-9AD8-4E8A4196240F}" type="sibTrans" cxnId="{9DAAC1E5-7DBC-4EDA-96B4-ED80E09B9270}">
      <dgm:prSet/>
      <dgm:spPr/>
      <dgm:t>
        <a:bodyPr/>
        <a:lstStyle/>
        <a:p>
          <a:endParaRPr lang="pt-BR"/>
        </a:p>
      </dgm:t>
    </dgm:pt>
    <dgm:pt modelId="{933576B5-FCE9-44BC-ABF9-3681970AE1ED}">
      <dgm:prSet phldrT="[Texto]" custT="1"/>
      <dgm:spPr/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Posicionamos a escala correspondente ao zero no transferidor sobre um dos lados do ângulo.</a:t>
          </a:r>
        </a:p>
      </dgm:t>
    </dgm:pt>
    <dgm:pt modelId="{A2557455-5A41-4EF6-A1A0-EE7ABD4F2634}" type="parTrans" cxnId="{AE35230E-2CB5-417C-AFAB-6221458B9C32}">
      <dgm:prSet/>
      <dgm:spPr/>
      <dgm:t>
        <a:bodyPr/>
        <a:lstStyle/>
        <a:p>
          <a:endParaRPr lang="pt-BR"/>
        </a:p>
      </dgm:t>
    </dgm:pt>
    <dgm:pt modelId="{B0FA646B-6D59-4B6E-A0E7-EA76BFECC7B3}" type="sibTrans" cxnId="{AE35230E-2CB5-417C-AFAB-6221458B9C32}">
      <dgm:prSet/>
      <dgm:spPr/>
      <dgm:t>
        <a:bodyPr/>
        <a:lstStyle/>
        <a:p>
          <a:endParaRPr lang="pt-BR"/>
        </a:p>
      </dgm:t>
    </dgm:pt>
    <dgm:pt modelId="{158EB07D-19CD-45DE-A6DD-2DC90AB5DB46}">
      <dgm:prSet phldrT="[Texto]" custT="1"/>
      <dgm:spPr/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Identificamos na escala do transferidor o número interceptado pelo outro lado do ângulo.</a:t>
          </a:r>
        </a:p>
      </dgm:t>
    </dgm:pt>
    <dgm:pt modelId="{A4B8DDF2-F03E-4BB3-A936-2F87892C4A68}" type="parTrans" cxnId="{4B01D518-4E40-4201-B2CD-F7F3538ABCC0}">
      <dgm:prSet/>
      <dgm:spPr/>
      <dgm:t>
        <a:bodyPr/>
        <a:lstStyle/>
        <a:p>
          <a:endParaRPr lang="pt-BR"/>
        </a:p>
      </dgm:t>
    </dgm:pt>
    <dgm:pt modelId="{8F819672-EB37-4DC6-A232-2C2F412F0E1E}" type="sibTrans" cxnId="{4B01D518-4E40-4201-B2CD-F7F3538ABCC0}">
      <dgm:prSet/>
      <dgm:spPr/>
      <dgm:t>
        <a:bodyPr/>
        <a:lstStyle/>
        <a:p>
          <a:endParaRPr lang="pt-BR"/>
        </a:p>
      </dgm:t>
    </dgm:pt>
    <dgm:pt modelId="{92661BFB-074A-4400-94A1-B0BC3882F01D}" type="pres">
      <dgm:prSet presAssocID="{EF3646C4-F424-48FD-89F7-D88677308AEC}" presName="Name0" presStyleCnt="0">
        <dgm:presLayoutVars>
          <dgm:dir/>
          <dgm:animLvl val="lvl"/>
          <dgm:resizeHandles val="exact"/>
        </dgm:presLayoutVars>
      </dgm:prSet>
      <dgm:spPr/>
    </dgm:pt>
    <dgm:pt modelId="{B26D62E5-7A47-4ED6-A1BE-CE13B5CBDDB3}" type="pres">
      <dgm:prSet presAssocID="{30C38A06-CCE4-4912-9C71-1A98992E0AB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7525C12-1E2C-4EC5-8379-066965A4B4C7}" type="pres">
      <dgm:prSet presAssocID="{E5C1DE6A-64CC-488B-9AD8-4E8A4196240F}" presName="parTxOnlySpace" presStyleCnt="0"/>
      <dgm:spPr/>
    </dgm:pt>
    <dgm:pt modelId="{C7747284-DBBD-4323-A30F-61CD673FA9B0}" type="pres">
      <dgm:prSet presAssocID="{933576B5-FCE9-44BC-ABF9-3681970AE1E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8ACA3D0-EFD3-4159-819D-60109A83FB10}" type="pres">
      <dgm:prSet presAssocID="{B0FA646B-6D59-4B6E-A0E7-EA76BFECC7B3}" presName="parTxOnlySpace" presStyleCnt="0"/>
      <dgm:spPr/>
    </dgm:pt>
    <dgm:pt modelId="{FCB0AA2F-64CC-42D5-9E7B-097A3994FF06}" type="pres">
      <dgm:prSet presAssocID="{158EB07D-19CD-45DE-A6DD-2DC90AB5DB4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E35230E-2CB5-417C-AFAB-6221458B9C32}" srcId="{EF3646C4-F424-48FD-89F7-D88677308AEC}" destId="{933576B5-FCE9-44BC-ABF9-3681970AE1ED}" srcOrd="1" destOrd="0" parTransId="{A2557455-5A41-4EF6-A1A0-EE7ABD4F2634}" sibTransId="{B0FA646B-6D59-4B6E-A0E7-EA76BFECC7B3}"/>
    <dgm:cxn modelId="{7EDB3A0E-5719-4DB1-A4BD-CA49B7A6944C}" type="presOf" srcId="{933576B5-FCE9-44BC-ABF9-3681970AE1ED}" destId="{C7747284-DBBD-4323-A30F-61CD673FA9B0}" srcOrd="0" destOrd="0" presId="urn:microsoft.com/office/officeart/2005/8/layout/chevron1"/>
    <dgm:cxn modelId="{4B01D518-4E40-4201-B2CD-F7F3538ABCC0}" srcId="{EF3646C4-F424-48FD-89F7-D88677308AEC}" destId="{158EB07D-19CD-45DE-A6DD-2DC90AB5DB46}" srcOrd="2" destOrd="0" parTransId="{A4B8DDF2-F03E-4BB3-A936-2F87892C4A68}" sibTransId="{8F819672-EB37-4DC6-A232-2C2F412F0E1E}"/>
    <dgm:cxn modelId="{54A11B57-3D7E-4422-B854-E694A71D2A02}" type="presOf" srcId="{EF3646C4-F424-48FD-89F7-D88677308AEC}" destId="{92661BFB-074A-4400-94A1-B0BC3882F01D}" srcOrd="0" destOrd="0" presId="urn:microsoft.com/office/officeart/2005/8/layout/chevron1"/>
    <dgm:cxn modelId="{C9CB9284-1B10-47A6-B8D0-C715C97D0A1D}" type="presOf" srcId="{158EB07D-19CD-45DE-A6DD-2DC90AB5DB46}" destId="{FCB0AA2F-64CC-42D5-9E7B-097A3994FF06}" srcOrd="0" destOrd="0" presId="urn:microsoft.com/office/officeart/2005/8/layout/chevron1"/>
    <dgm:cxn modelId="{CB4076A2-05AF-43D7-87F2-C80AB0F3CF5E}" type="presOf" srcId="{30C38A06-CCE4-4912-9C71-1A98992E0ABA}" destId="{B26D62E5-7A47-4ED6-A1BE-CE13B5CBDDB3}" srcOrd="0" destOrd="0" presId="urn:microsoft.com/office/officeart/2005/8/layout/chevron1"/>
    <dgm:cxn modelId="{9DAAC1E5-7DBC-4EDA-96B4-ED80E09B9270}" srcId="{EF3646C4-F424-48FD-89F7-D88677308AEC}" destId="{30C38A06-CCE4-4912-9C71-1A98992E0ABA}" srcOrd="0" destOrd="0" parTransId="{DF9CA6B5-1B93-493F-9B0A-6A30E62ECF40}" sibTransId="{E5C1DE6A-64CC-488B-9AD8-4E8A4196240F}"/>
    <dgm:cxn modelId="{2E65896C-4207-4FFB-939C-E46AD78ABBE1}" type="presParOf" srcId="{92661BFB-074A-4400-94A1-B0BC3882F01D}" destId="{B26D62E5-7A47-4ED6-A1BE-CE13B5CBDDB3}" srcOrd="0" destOrd="0" presId="urn:microsoft.com/office/officeart/2005/8/layout/chevron1"/>
    <dgm:cxn modelId="{A8D4B5AF-E7B0-459F-BBF7-AA7C88FCDD7F}" type="presParOf" srcId="{92661BFB-074A-4400-94A1-B0BC3882F01D}" destId="{97525C12-1E2C-4EC5-8379-066965A4B4C7}" srcOrd="1" destOrd="0" presId="urn:microsoft.com/office/officeart/2005/8/layout/chevron1"/>
    <dgm:cxn modelId="{9B70D02D-1C79-411A-A230-5AD624024D43}" type="presParOf" srcId="{92661BFB-074A-4400-94A1-B0BC3882F01D}" destId="{C7747284-DBBD-4323-A30F-61CD673FA9B0}" srcOrd="2" destOrd="0" presId="urn:microsoft.com/office/officeart/2005/8/layout/chevron1"/>
    <dgm:cxn modelId="{AFEA7177-93ED-4169-A91C-A559F133C851}" type="presParOf" srcId="{92661BFB-074A-4400-94A1-B0BC3882F01D}" destId="{48ACA3D0-EFD3-4159-819D-60109A83FB10}" srcOrd="3" destOrd="0" presId="urn:microsoft.com/office/officeart/2005/8/layout/chevron1"/>
    <dgm:cxn modelId="{E73F11FA-B761-41F3-A5F6-DD69F9B2A8F7}" type="presParOf" srcId="{92661BFB-074A-4400-94A1-B0BC3882F01D}" destId="{FCB0AA2F-64CC-42D5-9E7B-097A3994FF0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D62E5-7A47-4ED6-A1BE-CE13B5CBDDB3}">
      <dsp:nvSpPr>
        <dsp:cNvPr id="0" name=""/>
        <dsp:cNvSpPr/>
      </dsp:nvSpPr>
      <dsp:spPr>
        <a:xfrm>
          <a:off x="3393" y="734876"/>
          <a:ext cx="4134148" cy="165365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Posicionamos o transferidor de modo que seu centro coincida com o vértice do ângulo.</a:t>
          </a:r>
        </a:p>
      </dsp:txBody>
      <dsp:txXfrm>
        <a:off x="830223" y="734876"/>
        <a:ext cx="2480489" cy="1653659"/>
      </dsp:txXfrm>
    </dsp:sp>
    <dsp:sp modelId="{C7747284-DBBD-4323-A30F-61CD673FA9B0}">
      <dsp:nvSpPr>
        <dsp:cNvPr id="0" name=""/>
        <dsp:cNvSpPr/>
      </dsp:nvSpPr>
      <dsp:spPr>
        <a:xfrm>
          <a:off x="3724127" y="734876"/>
          <a:ext cx="4134148" cy="165365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Posicionamos a escala correspondente ao zero no transferidor sobre um dos lados do ângulo.</a:t>
          </a:r>
        </a:p>
      </dsp:txBody>
      <dsp:txXfrm>
        <a:off x="4550957" y="734876"/>
        <a:ext cx="2480489" cy="1653659"/>
      </dsp:txXfrm>
    </dsp:sp>
    <dsp:sp modelId="{FCB0AA2F-64CC-42D5-9E7B-097A3994FF06}">
      <dsp:nvSpPr>
        <dsp:cNvPr id="0" name=""/>
        <dsp:cNvSpPr/>
      </dsp:nvSpPr>
      <dsp:spPr>
        <a:xfrm>
          <a:off x="7444860" y="734876"/>
          <a:ext cx="4134148" cy="165365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Identificamos na escala do transferidor o número interceptado pelo outro lado do ângulo.</a:t>
          </a:r>
        </a:p>
      </dsp:txBody>
      <dsp:txXfrm>
        <a:off x="8271690" y="734876"/>
        <a:ext cx="2480489" cy="165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6B1C7-A876-4DEB-81CD-79178E82982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5ABF6-0624-4259-AFCB-392479EF0E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52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47EB2-C6B2-438A-97E5-B8D5FF3D87D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68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73FBF-5566-44A7-9D41-7AC63ED40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D7D21-350A-4FAD-9FC5-5C79B81AF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EF3FAB-B612-4090-A634-8A691661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3AEEF5-AD0D-4C73-9EF8-F65C2F92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2729F9-4054-4A40-97B0-46E161F1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6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F64A9-16EB-4D8A-931B-ADB128AD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B9003B-78CF-4BB3-AEC6-F077945CE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DB2EE1-C377-413A-B626-BB4C7AE6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5D4392-C7BF-4423-961C-E69EAE11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609FA0-7F24-4F5B-AF5D-F867C3A7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20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9CBFCB-2FB3-4004-B07B-8D2247B0C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ADAEE2-0DB0-4AA9-9C3E-1E49A23F2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2472CB-9A9E-497D-8924-69751101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27707D-D376-48DC-BF79-C711A6B1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981BB3-9769-48B6-A99D-6FA97ACB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36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C8D2A-08C9-4015-9E79-B1EED7D8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AE9085-2AB8-4D6A-BED0-64D8C94EF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F44855-B840-42F0-A370-5215622D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1AA93B-B510-4451-84E4-1340FE1A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4E6239-07C4-4EE4-8BC0-6B061A37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9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93D99-CB8C-4909-9563-A0C992F4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7743B5-8AA5-4FF5-91FD-376297128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597790-7062-439B-845E-C7C4BA0A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632715-FB4A-4FCF-8BD9-4CDDABE3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63211B-9B1C-4DA5-B18D-189760B6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55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E7F19-29CC-4F40-800E-E9947C86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290489-486E-4E4E-AA4D-729E162D8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37818C-CE31-4011-9BB1-9BAAAD29D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20ED99-B8F3-42EB-B652-4EC46671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F8DF5A-80DC-4D9C-8D67-96008D5B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42B384-648D-4688-B1C5-568A035B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29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776A1-EA24-4FF8-A7F8-DFDB012B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E7DAFC-C76B-4CA3-A93B-3580AEE56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1932DA-EC03-49D6-AFA9-B6A0B8723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487CC3C-13F1-4951-B8B5-22F3886AA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9D4FA5C-1077-403E-9F67-087C9E94D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3BCBF29-632D-4200-93C8-D5EEF85B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857F05-6AD5-4E54-951E-FE2BE2A4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746304-9EC5-4263-ACCA-C266EDB6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98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61F20-D239-4058-8DA0-3133BEAE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99F209-A6AD-4033-898A-072113AC4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4DE704-BC1E-4E07-AA04-CA112913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52347C-B1D0-4BC4-85C7-5638732E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35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778B60B-653E-451A-9BD1-B4024E5C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ABCB1D0-87BC-40C3-A451-D9FFCC59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C2277EE-88D1-4BF4-B416-93A57FCD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4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CDF6F-B556-4F24-A549-AB9E6434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28CB24-6CBC-44CE-85D5-019F3AF1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24EE24-7862-4E78-9781-EF4A25554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8F1E6B-30B7-489D-9DC8-766AE3C5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F31084-C848-4F29-887A-F01B799D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8C5499-EC71-4249-98DF-6386CD4F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62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EA30D-A793-4CFF-B9E8-503564405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5DD135F-DC48-420A-9F26-4C21BCB8B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CE7721-2D8F-463C-97DF-63DA32BA2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9430CF-C06E-412C-A87C-03442383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F62A2B-22B6-4DFF-B9EC-E9D36D3D8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B09088-17F5-41D2-83C1-A830B011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24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4EC458-AE6F-421D-BCCF-A3823788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DBD28-3A3F-4679-BF4C-7A588E9F9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AAC888-18AE-4A18-B686-8A36C456B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44A5E-3537-43F3-AC3C-4214F7176AD0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167985-C64D-42BB-9BFC-6426301BC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ABDA3B-9CEF-4F5F-AAD3-D3DC74B39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C297-DD32-4234-AB02-18B8C90FFB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18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6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6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3</a:t>
            </a:r>
          </a:p>
          <a:p>
            <a:r>
              <a:rPr lang="pt-BR" sz="2800" dirty="0">
                <a:latin typeface="Roboto"/>
              </a:rPr>
              <a:t>Figuras geométricas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018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46512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Figuras geométricas espaciais 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C9AF2FFB-7DFF-4DB5-9B3B-B93BFE07977A}"/>
              </a:ext>
            </a:extLst>
          </p:cNvPr>
          <p:cNvSpPr/>
          <p:nvPr/>
        </p:nvSpPr>
        <p:spPr>
          <a:xfrm rot="10800000" flipV="1">
            <a:off x="519011" y="1095315"/>
            <a:ext cx="375004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E6F2D1D6-0A28-4AC2-B9B9-28CFC6613051}"/>
              </a:ext>
            </a:extLst>
          </p:cNvPr>
          <p:cNvSpPr/>
          <p:nvPr/>
        </p:nvSpPr>
        <p:spPr>
          <a:xfrm rot="10800000" flipV="1">
            <a:off x="573088" y="2632906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519012" y="1286806"/>
            <a:ext cx="3750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Poliedros</a:t>
            </a:r>
            <a:r>
              <a:rPr lang="pt-BR" dirty="0">
                <a:latin typeface="Roboto"/>
              </a:rPr>
              <a:t> são as figuras geométricas espaciais que possuem apenas partes planas em sua superfície.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69EDC92E-7B06-4304-81FA-6D14C3FF98EB}"/>
              </a:ext>
            </a:extLst>
          </p:cNvPr>
          <p:cNvSpPr/>
          <p:nvPr/>
        </p:nvSpPr>
        <p:spPr>
          <a:xfrm rot="10800000" flipV="1">
            <a:off x="4659960" y="1450850"/>
            <a:ext cx="342215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A0693E24-7B4B-4077-955B-F159715AD9E0}"/>
              </a:ext>
            </a:extLst>
          </p:cNvPr>
          <p:cNvSpPr/>
          <p:nvPr/>
        </p:nvSpPr>
        <p:spPr>
          <a:xfrm rot="10800000" flipV="1">
            <a:off x="4659959" y="2959523"/>
            <a:ext cx="222753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25BC9414-D35A-4728-A1A9-E966892EE2C7}"/>
              </a:ext>
            </a:extLst>
          </p:cNvPr>
          <p:cNvSpPr/>
          <p:nvPr/>
        </p:nvSpPr>
        <p:spPr>
          <a:xfrm>
            <a:off x="4576670" y="1648283"/>
            <a:ext cx="3750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figuras geométricas espaciais que possuem alguma parte arredondada em sua superfície são chamadas </a:t>
            </a:r>
            <a:r>
              <a:rPr lang="pt-BR" b="1" dirty="0">
                <a:latin typeface="Roboto"/>
              </a:rPr>
              <a:t>não poliedros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4648EA7A-F794-45D7-AB50-6078828AF446}"/>
              </a:ext>
            </a:extLst>
          </p:cNvPr>
          <p:cNvSpPr/>
          <p:nvPr/>
        </p:nvSpPr>
        <p:spPr>
          <a:xfrm rot="10800000" flipV="1">
            <a:off x="8454528" y="1873573"/>
            <a:ext cx="349351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AAE47D25-8948-48B5-890D-F85BAE6507AF}"/>
              </a:ext>
            </a:extLst>
          </p:cNvPr>
          <p:cNvSpPr/>
          <p:nvPr/>
        </p:nvSpPr>
        <p:spPr>
          <a:xfrm rot="10800000" flipV="1">
            <a:off x="8560157" y="3495461"/>
            <a:ext cx="1995139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4BED4DD2-ABC2-406D-895E-DBADB33066E7}"/>
              </a:ext>
            </a:extLst>
          </p:cNvPr>
          <p:cNvSpPr/>
          <p:nvPr/>
        </p:nvSpPr>
        <p:spPr>
          <a:xfrm>
            <a:off x="8454528" y="2108875"/>
            <a:ext cx="34935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poliedro pode ser </a:t>
            </a:r>
            <a:r>
              <a:rPr lang="pt-BR" b="1" dirty="0">
                <a:latin typeface="Roboto"/>
              </a:rPr>
              <a:t>classificado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nomeado</a:t>
            </a:r>
            <a:r>
              <a:rPr lang="pt-BR" dirty="0">
                <a:latin typeface="Roboto"/>
              </a:rPr>
              <a:t> de acordo com a quantidade de faces.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EF66E03-21C5-40B2-95F5-A13BF89B8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520" y="3309204"/>
            <a:ext cx="2727804" cy="227323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536A75-1E7C-47BB-8687-515A1CA25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373" y="3852759"/>
            <a:ext cx="2884735" cy="2483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C0C58A6-7D14-40DC-9939-FDE159AF6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0157" y="4210516"/>
            <a:ext cx="2938138" cy="2483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1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0623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Plano, ponto e reta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7B82847-0ED0-4BDF-9C95-0531C2371A64}"/>
              </a:ext>
            </a:extLst>
          </p:cNvPr>
          <p:cNvSpPr/>
          <p:nvPr/>
        </p:nvSpPr>
        <p:spPr>
          <a:xfrm>
            <a:off x="791496" y="1234156"/>
            <a:ext cx="5107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ponto não possui dimensões, e sua indicação é feita por letras maiúsculas do nosso alfabeto.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0DFC978-CF87-435F-9168-9BC50D81A618}"/>
              </a:ext>
            </a:extLst>
          </p:cNvPr>
          <p:cNvSpPr/>
          <p:nvPr/>
        </p:nvSpPr>
        <p:spPr>
          <a:xfrm>
            <a:off x="791496" y="2477112"/>
            <a:ext cx="53045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reta é imaginada sem espessura, sem começo e sem fim, ou seja, é ilimitada nos dois sentidos.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Indica-se a reta com letras minúsculas do nosso alfabeto.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67CF387-BC77-4D54-9C0C-9A1AE3BE4F50}"/>
                  </a:ext>
                </a:extLst>
              </p:cNvPr>
              <p:cNvSpPr/>
              <p:nvPr/>
            </p:nvSpPr>
            <p:spPr>
              <a:xfrm>
                <a:off x="791497" y="4442851"/>
                <a:ext cx="530450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O plano é imaginado sem fronteiras, ilimitado em todas as direções. </a:t>
                </a: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Indica-se com letras minúsculas do alfabeto grego: </a:t>
                </a:r>
                <a:r>
                  <a:rPr lang="el-GR" dirty="0">
                    <a:latin typeface="Roboto"/>
                  </a:rPr>
                  <a:t>α</a:t>
                </a:r>
                <a:r>
                  <a:rPr lang="pt-BR" dirty="0">
                    <a:latin typeface="Roboto"/>
                  </a:rPr>
                  <a:t> (alfa), </a:t>
                </a:r>
                <a:r>
                  <a:rPr lang="el-GR" dirty="0">
                    <a:latin typeface="Roboto"/>
                  </a:rPr>
                  <a:t>β</a:t>
                </a:r>
                <a:r>
                  <a:rPr lang="pt-BR" dirty="0">
                    <a:latin typeface="Roboto"/>
                  </a:rPr>
                  <a:t> (beta),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pt-BR" dirty="0">
                    <a:latin typeface="Roboto"/>
                  </a:rPr>
                  <a:t> (gama), ...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67CF387-BC77-4D54-9C0C-9A1AE3BE4F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97" y="4442851"/>
                <a:ext cx="5304502" cy="1477328"/>
              </a:xfrm>
              <a:prstGeom prst="rect">
                <a:avLst/>
              </a:prstGeom>
              <a:blipFill>
                <a:blip r:embed="rId3"/>
                <a:stretch>
                  <a:fillRect l="-1034" t="-2066" b="-6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tângulo 39">
            <a:extLst>
              <a:ext uri="{FF2B5EF4-FFF2-40B4-BE49-F238E27FC236}">
                <a16:creationId xmlns:a16="http://schemas.microsoft.com/office/drawing/2014/main" id="{D1A97A56-0586-47CC-A8A1-62D0E0005D87}"/>
              </a:ext>
            </a:extLst>
          </p:cNvPr>
          <p:cNvSpPr/>
          <p:nvPr/>
        </p:nvSpPr>
        <p:spPr>
          <a:xfrm rot="10800000">
            <a:off x="961461" y="2146231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7D9CBF26-A6B8-4D37-82A1-F75DCE6408DE}"/>
              </a:ext>
            </a:extLst>
          </p:cNvPr>
          <p:cNvSpPr/>
          <p:nvPr/>
        </p:nvSpPr>
        <p:spPr>
          <a:xfrm rot="10800000">
            <a:off x="961461" y="4154580"/>
            <a:ext cx="3890755" cy="587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601B9740-AC6C-4AF8-BCC5-1319F30FB9C7}"/>
              </a:ext>
            </a:extLst>
          </p:cNvPr>
          <p:cNvSpPr/>
          <p:nvPr/>
        </p:nvSpPr>
        <p:spPr>
          <a:xfrm rot="10800000">
            <a:off x="961460" y="6225076"/>
            <a:ext cx="513453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B684B08-8A97-48C1-9F8B-B7F270DA9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621" y="928516"/>
            <a:ext cx="3460564" cy="95197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61B3795-1B92-4789-8F3D-20D26EC953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4210" y="2223503"/>
            <a:ext cx="4941983" cy="171495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CC5BF93-FF08-42B3-9A38-EEBA96015F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5783" y="4281477"/>
            <a:ext cx="5687961" cy="1729874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38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9089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</a:t>
            </a:r>
          </a:p>
          <a:p>
            <a:pPr algn="ctr"/>
            <a:r>
              <a:rPr lang="pt-BR" sz="2800" dirty="0">
                <a:latin typeface="Roboto"/>
              </a:rPr>
              <a:t>Medindo e construindo ângulos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90567" y="2856558"/>
            <a:ext cx="56054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medir um ângulo, comparamos sua medida com a medida de um ângulo de 1° (um grau).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Na prática, utilizamos um instrumento de medida chamado de transferidor.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9ADCB99-61BA-4BD0-A206-2B45CD8F5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632" y="1649577"/>
            <a:ext cx="5182736" cy="3556876"/>
          </a:xfrm>
          <a:prstGeom prst="rect">
            <a:avLst/>
          </a:prstGeom>
        </p:spPr>
      </p:pic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2031566" y="4405577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>
            <a:off x="2031565" y="2762007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68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6389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</a:t>
            </a:r>
          </a:p>
          <a:p>
            <a:pPr algn="ctr"/>
            <a:r>
              <a:rPr lang="pt-BR" sz="2800" dirty="0">
                <a:latin typeface="Roboto"/>
              </a:rPr>
              <a:t>Medindo e construindo ângulos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581832" y="1742746"/>
            <a:ext cx="5007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Exemplo: construção de um ângulo de 55°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691313" y="2216995"/>
            <a:ext cx="426414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 flipV="1">
            <a:off x="704206" y="1551827"/>
            <a:ext cx="162603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35E7DD7-B9B0-420F-B602-C8C8B9649B8D}"/>
              </a:ext>
            </a:extLst>
          </p:cNvPr>
          <p:cNvGraphicFramePr/>
          <p:nvPr/>
        </p:nvGraphicFramePr>
        <p:xfrm>
          <a:off x="422784" y="1730290"/>
          <a:ext cx="11582403" cy="312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B3B970B5-5484-4118-9977-F90A5F3500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7224" y="4321277"/>
            <a:ext cx="4353822" cy="253672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B222CDA-0389-4280-AD4B-0E564C8DD7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4983" y="4255101"/>
            <a:ext cx="4353822" cy="260289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29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6789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Retas paralelas e retas concorrentes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B0770DA-405B-4095-BF14-053089DAE27B}"/>
              </a:ext>
            </a:extLst>
          </p:cNvPr>
          <p:cNvSpPr/>
          <p:nvPr/>
        </p:nvSpPr>
        <p:spPr>
          <a:xfrm rot="10800000" flipV="1">
            <a:off x="342035" y="1514736"/>
            <a:ext cx="4738185" cy="9247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B6914EDA-98A7-4F24-8505-3FE30954A8CE}"/>
              </a:ext>
            </a:extLst>
          </p:cNvPr>
          <p:cNvSpPr/>
          <p:nvPr/>
        </p:nvSpPr>
        <p:spPr>
          <a:xfrm rot="10800000">
            <a:off x="342035" y="3930735"/>
            <a:ext cx="7532642" cy="72033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BFE16D9-BD09-489A-81A0-7F763BFBA36D}"/>
              </a:ext>
            </a:extLst>
          </p:cNvPr>
          <p:cNvSpPr/>
          <p:nvPr/>
        </p:nvSpPr>
        <p:spPr>
          <a:xfrm>
            <a:off x="394254" y="1851962"/>
            <a:ext cx="47381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retas em um mesmo plano são paralelas quando elas não possuem pontos em comum, ou seja, elas nunca se cruzam.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As retas paralelas r e s podem ser indicadas por r // s.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F276592D-EAE2-469E-9893-6974498E086F}"/>
              </a:ext>
            </a:extLst>
          </p:cNvPr>
          <p:cNvCxnSpPr/>
          <p:nvPr/>
        </p:nvCxnSpPr>
        <p:spPr>
          <a:xfrm>
            <a:off x="6489290" y="2178606"/>
            <a:ext cx="34658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tângulo 31">
            <a:extLst>
              <a:ext uri="{FF2B5EF4-FFF2-40B4-BE49-F238E27FC236}">
                <a16:creationId xmlns:a16="http://schemas.microsoft.com/office/drawing/2014/main" id="{C96105F8-BFE8-4D3F-A02A-B9DE29A93402}"/>
              </a:ext>
            </a:extLst>
          </p:cNvPr>
          <p:cNvSpPr/>
          <p:nvPr/>
        </p:nvSpPr>
        <p:spPr>
          <a:xfrm>
            <a:off x="394254" y="4599504"/>
            <a:ext cx="4738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retas em um mesmo plano são concorrentes quando elas possuem um ponto em comum, ou seja, elas se cruzam.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0FFD27-00C6-4D0D-A099-B5E275BF4ADD}"/>
              </a:ext>
            </a:extLst>
          </p:cNvPr>
          <p:cNvSpPr/>
          <p:nvPr/>
        </p:nvSpPr>
        <p:spPr>
          <a:xfrm>
            <a:off x="9955161" y="1776601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Roboto"/>
              </a:rPr>
              <a:t>r</a:t>
            </a:r>
            <a:endParaRPr lang="pt-BR" sz="2800" dirty="0"/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92C80A43-03D9-414D-AF20-4DF6F116AE17}"/>
              </a:ext>
            </a:extLst>
          </p:cNvPr>
          <p:cNvCxnSpPr/>
          <p:nvPr/>
        </p:nvCxnSpPr>
        <p:spPr>
          <a:xfrm>
            <a:off x="6479462" y="2684966"/>
            <a:ext cx="34658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A8C5B12C-564E-421E-919F-9737DE053E43}"/>
              </a:ext>
            </a:extLst>
          </p:cNvPr>
          <p:cNvSpPr/>
          <p:nvPr/>
        </p:nvSpPr>
        <p:spPr>
          <a:xfrm>
            <a:off x="9945333" y="228296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Roboto"/>
              </a:rPr>
              <a:t>s</a:t>
            </a:r>
            <a:endParaRPr lang="pt-BR" sz="2800" dirty="0"/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1BB49E85-3948-43BB-9B7A-5D614BD8D3A4}"/>
              </a:ext>
            </a:extLst>
          </p:cNvPr>
          <p:cNvCxnSpPr>
            <a:cxnSpLocks/>
          </p:cNvCxnSpPr>
          <p:nvPr/>
        </p:nvCxnSpPr>
        <p:spPr>
          <a:xfrm>
            <a:off x="6366383" y="5145168"/>
            <a:ext cx="34658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tângulo 36">
            <a:extLst>
              <a:ext uri="{FF2B5EF4-FFF2-40B4-BE49-F238E27FC236}">
                <a16:creationId xmlns:a16="http://schemas.microsoft.com/office/drawing/2014/main" id="{D0672524-82CD-4EBC-890F-4762FED4C7F5}"/>
              </a:ext>
            </a:extLst>
          </p:cNvPr>
          <p:cNvSpPr/>
          <p:nvPr/>
        </p:nvSpPr>
        <p:spPr>
          <a:xfrm>
            <a:off x="9832254" y="4743163"/>
            <a:ext cx="304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"/>
              </a:rPr>
              <a:t>r</a:t>
            </a:r>
            <a:endParaRPr lang="pt-BR" sz="2800" dirty="0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5F7E52F0-219D-43F0-9A7F-26570EA2519C}"/>
              </a:ext>
            </a:extLst>
          </p:cNvPr>
          <p:cNvCxnSpPr>
            <a:cxnSpLocks/>
          </p:cNvCxnSpPr>
          <p:nvPr/>
        </p:nvCxnSpPr>
        <p:spPr>
          <a:xfrm>
            <a:off x="6489290" y="4908882"/>
            <a:ext cx="3333136" cy="7426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tângulo 54">
            <a:extLst>
              <a:ext uri="{FF2B5EF4-FFF2-40B4-BE49-F238E27FC236}">
                <a16:creationId xmlns:a16="http://schemas.microsoft.com/office/drawing/2014/main" id="{810947FB-63B6-4208-BD8A-CE30D54BB086}"/>
              </a:ext>
            </a:extLst>
          </p:cNvPr>
          <p:cNvSpPr/>
          <p:nvPr/>
        </p:nvSpPr>
        <p:spPr>
          <a:xfrm>
            <a:off x="9822426" y="5249523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"/>
              </a:rPr>
              <a:t>s</a:t>
            </a:r>
            <a:endParaRPr lang="pt-B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883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7800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C9AF2FFB-7DFF-4DB5-9B3B-B93BFE07977A}"/>
              </a:ext>
            </a:extLst>
          </p:cNvPr>
          <p:cNvSpPr/>
          <p:nvPr/>
        </p:nvSpPr>
        <p:spPr>
          <a:xfrm rot="10800000" flipV="1">
            <a:off x="519011" y="1095315"/>
            <a:ext cx="375004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E6F2D1D6-0A28-4AC2-B9B9-28CFC6613051}"/>
              </a:ext>
            </a:extLst>
          </p:cNvPr>
          <p:cNvSpPr/>
          <p:nvPr/>
        </p:nvSpPr>
        <p:spPr>
          <a:xfrm rot="10800000" flipV="1">
            <a:off x="573088" y="2632906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519012" y="1286806"/>
            <a:ext cx="3750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Polígono</a:t>
            </a:r>
            <a:r>
              <a:rPr lang="pt-BR" dirty="0">
                <a:latin typeface="Roboto"/>
              </a:rPr>
              <a:t> é a reunião de uma linha fechada simples, formada apenas por segmentos de reta, com a sua região interna.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69EDC92E-7B06-4304-81FA-6D14C3FF98EB}"/>
              </a:ext>
            </a:extLst>
          </p:cNvPr>
          <p:cNvSpPr/>
          <p:nvPr/>
        </p:nvSpPr>
        <p:spPr>
          <a:xfrm rot="10800000" flipV="1">
            <a:off x="4659960" y="1450850"/>
            <a:ext cx="342215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A0693E24-7B4B-4077-955B-F159715AD9E0}"/>
              </a:ext>
            </a:extLst>
          </p:cNvPr>
          <p:cNvSpPr/>
          <p:nvPr/>
        </p:nvSpPr>
        <p:spPr>
          <a:xfrm rot="10800000" flipV="1">
            <a:off x="4659959" y="2959523"/>
            <a:ext cx="222753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25BC9414-D35A-4728-A1A9-E966892EE2C7}"/>
              </a:ext>
            </a:extLst>
          </p:cNvPr>
          <p:cNvSpPr/>
          <p:nvPr/>
        </p:nvSpPr>
        <p:spPr>
          <a:xfrm>
            <a:off x="4576670" y="1648283"/>
            <a:ext cx="3750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polígono pode ser </a:t>
            </a:r>
            <a:r>
              <a:rPr lang="pt-BR" b="1" dirty="0">
                <a:latin typeface="Roboto"/>
              </a:rPr>
              <a:t>classificado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nomeado</a:t>
            </a:r>
            <a:r>
              <a:rPr lang="pt-BR" dirty="0">
                <a:latin typeface="Roboto"/>
              </a:rPr>
              <a:t> de acordo com o número de lados, vértices e ângulos internos.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92B687-7D2E-45A2-8B26-284DA332D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925" y="3127665"/>
            <a:ext cx="2999047" cy="234753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8A0DEA2-04A5-4105-86EF-0161C965B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670" y="3586203"/>
            <a:ext cx="3129376" cy="24575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062D5CB-0BBF-4EDB-9E36-253AB4ABB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4528" y="4144615"/>
            <a:ext cx="3263235" cy="2661163"/>
          </a:xfrm>
          <a:prstGeom prst="rect">
            <a:avLst/>
          </a:prstGeom>
        </p:spPr>
      </p:pic>
      <p:sp>
        <p:nvSpPr>
          <p:cNvPr id="54" name="Retângulo 53">
            <a:extLst>
              <a:ext uri="{FF2B5EF4-FFF2-40B4-BE49-F238E27FC236}">
                <a16:creationId xmlns:a16="http://schemas.microsoft.com/office/drawing/2014/main" id="{4648EA7A-F794-45D7-AB50-6078828AF446}"/>
              </a:ext>
            </a:extLst>
          </p:cNvPr>
          <p:cNvSpPr/>
          <p:nvPr/>
        </p:nvSpPr>
        <p:spPr>
          <a:xfrm rot="10800000" flipV="1">
            <a:off x="8454528" y="1873573"/>
            <a:ext cx="349351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AAE47D25-8948-48B5-890D-F85BAE6507AF}"/>
              </a:ext>
            </a:extLst>
          </p:cNvPr>
          <p:cNvSpPr/>
          <p:nvPr/>
        </p:nvSpPr>
        <p:spPr>
          <a:xfrm rot="10800000" flipV="1">
            <a:off x="8572697" y="3775786"/>
            <a:ext cx="1995139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4BED4DD2-ABC2-406D-895E-DBADB33066E7}"/>
              </a:ext>
            </a:extLst>
          </p:cNvPr>
          <p:cNvSpPr/>
          <p:nvPr/>
        </p:nvSpPr>
        <p:spPr>
          <a:xfrm>
            <a:off x="8454528" y="2108875"/>
            <a:ext cx="34935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polígono se diz </a:t>
            </a:r>
            <a:r>
              <a:rPr lang="pt-BR" b="1" dirty="0">
                <a:latin typeface="Roboto"/>
              </a:rPr>
              <a:t>regular</a:t>
            </a:r>
            <a:r>
              <a:rPr lang="pt-BR" dirty="0">
                <a:latin typeface="Roboto"/>
              </a:rPr>
              <a:t> quando todos os seus lados têm a mesma medida e todos os seus ângulos internos são congruentes.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47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4978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C9AF2FFB-7DFF-4DB5-9B3B-B93BFE07977A}"/>
              </a:ext>
            </a:extLst>
          </p:cNvPr>
          <p:cNvSpPr/>
          <p:nvPr/>
        </p:nvSpPr>
        <p:spPr>
          <a:xfrm rot="10800000">
            <a:off x="519012" y="1141034"/>
            <a:ext cx="417998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E6F2D1D6-0A28-4AC2-B9B9-28CFC6613051}"/>
              </a:ext>
            </a:extLst>
          </p:cNvPr>
          <p:cNvSpPr/>
          <p:nvPr/>
        </p:nvSpPr>
        <p:spPr>
          <a:xfrm rot="10800000" flipV="1">
            <a:off x="601539" y="2804607"/>
            <a:ext cx="2705967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519011" y="1234157"/>
            <a:ext cx="47381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é possível traçar um segmento de reta com extremidades no polígono, de maneira que algum ponto desse segmento de reta seja externo ao polígono, diz-se que esse é um polígono </a:t>
            </a:r>
            <a:r>
              <a:rPr lang="pt-BR" b="1" dirty="0">
                <a:latin typeface="Roboto"/>
              </a:rPr>
              <a:t>não convexo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7F131DB-51FE-4EA3-9A17-815BE82C3C85}"/>
              </a:ext>
            </a:extLst>
          </p:cNvPr>
          <p:cNvSpPr/>
          <p:nvPr/>
        </p:nvSpPr>
        <p:spPr>
          <a:xfrm rot="10800000" flipV="1">
            <a:off x="6161766" y="1997550"/>
            <a:ext cx="473818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8DF3DD2-7E25-4D7A-A064-0526544A2550}"/>
              </a:ext>
            </a:extLst>
          </p:cNvPr>
          <p:cNvSpPr/>
          <p:nvPr/>
        </p:nvSpPr>
        <p:spPr>
          <a:xfrm rot="10800000" flipV="1">
            <a:off x="6244293" y="3405154"/>
            <a:ext cx="2705967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3EE891-86F6-4923-8966-6C5C8C203CA2}"/>
              </a:ext>
            </a:extLst>
          </p:cNvPr>
          <p:cNvSpPr/>
          <p:nvPr/>
        </p:nvSpPr>
        <p:spPr>
          <a:xfrm>
            <a:off x="6161765" y="2136392"/>
            <a:ext cx="4738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todo segmento de reta com extremidades no polígono tem todos os seus pontos também no polígono, dizemos que esse é um polígono </a:t>
            </a:r>
            <a:r>
              <a:rPr lang="pt-BR" b="1" dirty="0">
                <a:latin typeface="Roboto"/>
              </a:rPr>
              <a:t>convexo</a:t>
            </a:r>
            <a:r>
              <a:rPr lang="pt-BR" dirty="0">
                <a:latin typeface="Roboto"/>
              </a:rPr>
              <a:t>.</a:t>
            </a:r>
            <a:endParaRPr lang="pt-BR" b="1" dirty="0">
              <a:latin typeface="Roboto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AB45502-47C0-4176-8181-CF87454CC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44" y="3907095"/>
            <a:ext cx="4638852" cy="185559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B0A2984-D2F0-4C67-AA18-BAC270B0C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298" y="3899771"/>
            <a:ext cx="4501319" cy="18079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71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532577B-AA4E-4B5D-A461-B45C35F35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788" y="5145419"/>
            <a:ext cx="2409094" cy="145593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8481887-AAF4-44CA-9ECE-35222E5A1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060" y="4857547"/>
            <a:ext cx="1934587" cy="174830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5E712C0-18F5-4423-B340-D339CB85EE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665" y="2084459"/>
            <a:ext cx="3851031" cy="2510635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0745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Triângulos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C98819-90C1-48EE-9649-E7E81326E52B}"/>
              </a:ext>
            </a:extLst>
          </p:cNvPr>
          <p:cNvSpPr/>
          <p:nvPr/>
        </p:nvSpPr>
        <p:spPr>
          <a:xfrm>
            <a:off x="806245" y="1321280"/>
            <a:ext cx="5733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Triângulo</a:t>
            </a:r>
            <a:r>
              <a:rPr lang="pt-BR" dirty="0">
                <a:latin typeface="Roboto"/>
              </a:rPr>
              <a:t> é um polígono de três lados.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7C20616-2D97-4B7D-A3AE-E1A64E1ABA1C}"/>
              </a:ext>
            </a:extLst>
          </p:cNvPr>
          <p:cNvSpPr/>
          <p:nvPr/>
        </p:nvSpPr>
        <p:spPr>
          <a:xfrm>
            <a:off x="806246" y="4595094"/>
            <a:ext cx="4675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pontos A, B e C, que são os </a:t>
            </a:r>
            <a:r>
              <a:rPr lang="pt-BR" b="1" dirty="0">
                <a:latin typeface="Roboto"/>
              </a:rPr>
              <a:t>vértices</a:t>
            </a:r>
            <a:r>
              <a:rPr lang="pt-BR" dirty="0">
                <a:latin typeface="Roboto"/>
              </a:rPr>
              <a:t> do triângulo.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28D1E6A-3D74-4D22-85F6-D387859BDC1B}"/>
              </a:ext>
            </a:extLst>
          </p:cNvPr>
          <p:cNvSpPr/>
          <p:nvPr/>
        </p:nvSpPr>
        <p:spPr>
          <a:xfrm>
            <a:off x="806246" y="5290765"/>
            <a:ext cx="4675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segmentos AB, AC e BC, que são os </a:t>
            </a:r>
            <a:r>
              <a:rPr lang="pt-BR" b="1" dirty="0">
                <a:latin typeface="Roboto"/>
              </a:rPr>
              <a:t>lados</a:t>
            </a:r>
            <a:r>
              <a:rPr lang="pt-BR" dirty="0">
                <a:latin typeface="Roboto"/>
              </a:rPr>
              <a:t> do triângulo.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4981A29-3844-4CCE-B101-72D2DEB4215D}"/>
              </a:ext>
            </a:extLst>
          </p:cNvPr>
          <p:cNvSpPr/>
          <p:nvPr/>
        </p:nvSpPr>
        <p:spPr>
          <a:xfrm>
            <a:off x="806245" y="5986436"/>
            <a:ext cx="4335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ângulos a, b e c que são os </a:t>
            </a:r>
            <a:r>
              <a:rPr lang="pt-BR" b="1" dirty="0">
                <a:latin typeface="Roboto"/>
              </a:rPr>
              <a:t>ângulos internos</a:t>
            </a:r>
            <a:r>
              <a:rPr lang="pt-BR" dirty="0">
                <a:latin typeface="Roboto"/>
              </a:rPr>
              <a:t> do triângulo.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152C92B-3AB3-45C4-8DBF-88645F1AC6DF}"/>
              </a:ext>
            </a:extLst>
          </p:cNvPr>
          <p:cNvSpPr/>
          <p:nvPr/>
        </p:nvSpPr>
        <p:spPr>
          <a:xfrm rot="10800000" flipV="1">
            <a:off x="966885" y="1048758"/>
            <a:ext cx="2705967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F09735AD-EA71-4B26-8735-966EF5805CC8}"/>
              </a:ext>
            </a:extLst>
          </p:cNvPr>
          <p:cNvSpPr/>
          <p:nvPr/>
        </p:nvSpPr>
        <p:spPr>
          <a:xfrm rot="10800000" flipV="1">
            <a:off x="966885" y="1931550"/>
            <a:ext cx="17468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93823CFA-9CAA-4B39-B689-0FC43BBF3B73}"/>
              </a:ext>
            </a:extLst>
          </p:cNvPr>
          <p:cNvSpPr/>
          <p:nvPr/>
        </p:nvSpPr>
        <p:spPr>
          <a:xfrm>
            <a:off x="6549631" y="1148382"/>
            <a:ext cx="551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Triângulo</a:t>
            </a:r>
            <a:r>
              <a:rPr lang="pt-BR" dirty="0">
                <a:latin typeface="Roboto"/>
              </a:rPr>
              <a:t> é classificado quanto aos </a:t>
            </a:r>
            <a:r>
              <a:rPr lang="pt-BR" b="1" dirty="0">
                <a:latin typeface="Roboto"/>
              </a:rPr>
              <a:t>lados </a:t>
            </a:r>
          </a:p>
          <a:p>
            <a:r>
              <a:rPr lang="pt-BR" dirty="0">
                <a:latin typeface="Roboto"/>
              </a:rPr>
              <a:t>(equilátero, isósceles e escaleno).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5484F6F-FDED-4063-958B-0F79D22C54FF}"/>
              </a:ext>
            </a:extLst>
          </p:cNvPr>
          <p:cNvSpPr/>
          <p:nvPr/>
        </p:nvSpPr>
        <p:spPr>
          <a:xfrm rot="10800000" flipV="1">
            <a:off x="6700099" y="1012601"/>
            <a:ext cx="2705967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8E92A3FF-F364-456D-9D68-D8E5816F7310}"/>
              </a:ext>
            </a:extLst>
          </p:cNvPr>
          <p:cNvSpPr/>
          <p:nvPr/>
        </p:nvSpPr>
        <p:spPr>
          <a:xfrm rot="10800000" flipV="1">
            <a:off x="6641568" y="1901834"/>
            <a:ext cx="17468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CC5BA8A-532E-4A7B-A364-3FF0E4B63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115735"/>
            <a:ext cx="1934587" cy="15357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BC41055-4FD7-4B78-A9C2-97C5449834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2236" y="2099005"/>
            <a:ext cx="1633941" cy="153574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9E315F8-7769-4EDB-8736-1E1CB9C7D3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37140" y="2185450"/>
            <a:ext cx="2426225" cy="1535744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21009836-6551-4301-BACD-13B2EB130C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4896" y="5202362"/>
            <a:ext cx="1813446" cy="1412919"/>
          </a:xfrm>
          <a:prstGeom prst="rect">
            <a:avLst/>
          </a:prstGeom>
        </p:spPr>
      </p:pic>
      <p:sp>
        <p:nvSpPr>
          <p:cNvPr id="42" name="Retângulo 41">
            <a:extLst>
              <a:ext uri="{FF2B5EF4-FFF2-40B4-BE49-F238E27FC236}">
                <a16:creationId xmlns:a16="http://schemas.microsoft.com/office/drawing/2014/main" id="{BDB3B74F-0BDD-43B7-A6B2-D7A0B79327A1}"/>
              </a:ext>
            </a:extLst>
          </p:cNvPr>
          <p:cNvSpPr/>
          <p:nvPr/>
        </p:nvSpPr>
        <p:spPr>
          <a:xfrm>
            <a:off x="6458786" y="4085863"/>
            <a:ext cx="5733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Triângulo</a:t>
            </a:r>
            <a:r>
              <a:rPr lang="pt-BR" dirty="0">
                <a:latin typeface="Roboto"/>
              </a:rPr>
              <a:t> é classificado quanto aos </a:t>
            </a:r>
            <a:r>
              <a:rPr lang="pt-BR" b="1" dirty="0">
                <a:latin typeface="Roboto"/>
              </a:rPr>
              <a:t>ângulos </a:t>
            </a:r>
            <a:r>
              <a:rPr lang="pt-BR" dirty="0">
                <a:latin typeface="Roboto"/>
              </a:rPr>
              <a:t>(acutângulo, retângulo e obtusângulo).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A31F3E6D-41DC-4962-9B6D-8A97A1BE6697}"/>
              </a:ext>
            </a:extLst>
          </p:cNvPr>
          <p:cNvSpPr/>
          <p:nvPr/>
        </p:nvSpPr>
        <p:spPr>
          <a:xfrm rot="10800000" flipV="1">
            <a:off x="6609254" y="3950082"/>
            <a:ext cx="2705967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35138DE-EC28-43E8-A0C2-C6FAD15B4B91}"/>
              </a:ext>
            </a:extLst>
          </p:cNvPr>
          <p:cNvSpPr/>
          <p:nvPr/>
        </p:nvSpPr>
        <p:spPr>
          <a:xfrm rot="10800000" flipV="1">
            <a:off x="6550723" y="4839315"/>
            <a:ext cx="17468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24" name="Google Shape;67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31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EEE7AEA-887E-4848-9F4F-E4096A8F5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11" y="2218130"/>
            <a:ext cx="3715992" cy="229601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39353" y="52283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Quadriláteros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C98819-90C1-48EE-9649-E7E81326E52B}"/>
              </a:ext>
            </a:extLst>
          </p:cNvPr>
          <p:cNvSpPr/>
          <p:nvPr/>
        </p:nvSpPr>
        <p:spPr>
          <a:xfrm>
            <a:off x="806245" y="1321280"/>
            <a:ext cx="5733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Quadrilátero</a:t>
            </a:r>
            <a:r>
              <a:rPr lang="pt-BR" dirty="0">
                <a:latin typeface="Roboto"/>
              </a:rPr>
              <a:t> é um polígono de quatro lados.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7C20616-2D97-4B7D-A3AE-E1A64E1ABA1C}"/>
              </a:ext>
            </a:extLst>
          </p:cNvPr>
          <p:cNvSpPr/>
          <p:nvPr/>
        </p:nvSpPr>
        <p:spPr>
          <a:xfrm>
            <a:off x="4853731" y="1935730"/>
            <a:ext cx="609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pontos A, B, C e D são os </a:t>
            </a:r>
            <a:r>
              <a:rPr lang="pt-BR" b="1" dirty="0">
                <a:latin typeface="Roboto"/>
              </a:rPr>
              <a:t>vértices</a:t>
            </a:r>
            <a:r>
              <a:rPr lang="pt-BR" dirty="0">
                <a:latin typeface="Roboto"/>
              </a:rPr>
              <a:t> do quadrilátero.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28D1E6A-3D74-4D22-85F6-D387859BDC1B}"/>
              </a:ext>
            </a:extLst>
          </p:cNvPr>
          <p:cNvSpPr/>
          <p:nvPr/>
        </p:nvSpPr>
        <p:spPr>
          <a:xfrm>
            <a:off x="5186440" y="2388530"/>
            <a:ext cx="6479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segmentos AB, BC, CD e DA são os lados do quadrilátero.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4981A29-3844-4CCE-B101-72D2DEB4215D}"/>
              </a:ext>
            </a:extLst>
          </p:cNvPr>
          <p:cNvSpPr/>
          <p:nvPr/>
        </p:nvSpPr>
        <p:spPr>
          <a:xfrm>
            <a:off x="5440394" y="2811714"/>
            <a:ext cx="6404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ângulos A, B, C e D assinalados na figura são os ângulos internos do quadrilátero.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152C92B-3AB3-45C4-8DBF-88645F1AC6DF}"/>
              </a:ext>
            </a:extLst>
          </p:cNvPr>
          <p:cNvSpPr/>
          <p:nvPr/>
        </p:nvSpPr>
        <p:spPr>
          <a:xfrm rot="10800000" flipV="1">
            <a:off x="966885" y="1048758"/>
            <a:ext cx="2705967" cy="4572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F09735AD-EA71-4B26-8735-966EF5805CC8}"/>
              </a:ext>
            </a:extLst>
          </p:cNvPr>
          <p:cNvSpPr/>
          <p:nvPr/>
        </p:nvSpPr>
        <p:spPr>
          <a:xfrm rot="10800000" flipV="1">
            <a:off x="966885" y="1931550"/>
            <a:ext cx="17468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AEA790A-2801-4C77-A6A4-B9452D55B7E5}"/>
              </a:ext>
            </a:extLst>
          </p:cNvPr>
          <p:cNvSpPr/>
          <p:nvPr/>
        </p:nvSpPr>
        <p:spPr>
          <a:xfrm>
            <a:off x="5787357" y="3479882"/>
            <a:ext cx="640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segmento AC e BD são as diagonais desse quadrilátero.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28DF296C-F949-406F-B501-FB8D265B6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752" y="5016345"/>
            <a:ext cx="2476255" cy="1732107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6007D87-FBDC-43D3-A94A-5CC59C085F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655" y="4974699"/>
            <a:ext cx="2194824" cy="1732107"/>
          </a:xfrm>
          <a:prstGeom prst="rect">
            <a:avLst/>
          </a:prstGeom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id="{AD37A741-7B37-44A3-8BDD-BC02E3AB42DC}"/>
              </a:ext>
            </a:extLst>
          </p:cNvPr>
          <p:cNvSpPr/>
          <p:nvPr/>
        </p:nvSpPr>
        <p:spPr>
          <a:xfrm>
            <a:off x="6046900" y="4210887"/>
            <a:ext cx="5498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Exemplo: </a:t>
            </a:r>
          </a:p>
          <a:p>
            <a:pPr algn="ctr"/>
            <a:r>
              <a:rPr lang="pt-BR" b="1" dirty="0">
                <a:latin typeface="Roboto"/>
              </a:rPr>
              <a:t>Paralelogramo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Trapézio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1457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609</Words>
  <Application>Microsoft Office PowerPoint</Application>
  <PresentationFormat>Widescreen</PresentationFormat>
  <Paragraphs>71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Roboto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</dc:title>
  <dc:creator>João Paulo Bortoluci</dc:creator>
  <cp:lastModifiedBy>João Paulo Bortoluci</cp:lastModifiedBy>
  <cp:revision>1</cp:revision>
  <dcterms:created xsi:type="dcterms:W3CDTF">2020-04-02T22:24:26Z</dcterms:created>
  <dcterms:modified xsi:type="dcterms:W3CDTF">2020-04-02T22:27:32Z</dcterms:modified>
</cp:coreProperties>
</file>