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FE867-D4B2-4297-A697-05E7388805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E39468-032C-4A0F-A6E0-2DD2A7F2B4A5}">
      <dgm:prSet phldrT="[Texto]" custT="1"/>
      <dgm:spPr/>
      <dgm:t>
        <a:bodyPr/>
        <a:lstStyle/>
        <a:p>
          <a:r>
            <a:rPr lang="pt-BR" sz="1600" b="0" dirty="0"/>
            <a:t>Ter hábitos de higiene pessoal</a:t>
          </a:r>
        </a:p>
      </dgm:t>
    </dgm:pt>
    <dgm:pt modelId="{EEC9EE10-A533-4689-BEF7-86DA77F3F051}" type="parTrans" cxnId="{EEE48850-357A-4F20-B9F5-324111001134}">
      <dgm:prSet/>
      <dgm:spPr/>
      <dgm:t>
        <a:bodyPr/>
        <a:lstStyle/>
        <a:p>
          <a:endParaRPr lang="pt-BR"/>
        </a:p>
      </dgm:t>
    </dgm:pt>
    <dgm:pt modelId="{0956E343-0244-4684-919E-CD5B7BC6B77A}" type="sibTrans" cxnId="{EEE48850-357A-4F20-B9F5-324111001134}">
      <dgm:prSet/>
      <dgm:spPr/>
      <dgm:t>
        <a:bodyPr/>
        <a:lstStyle/>
        <a:p>
          <a:endParaRPr lang="pt-BR"/>
        </a:p>
      </dgm:t>
    </dgm:pt>
    <dgm:pt modelId="{3A577BE5-2971-4B4F-8D44-C7D2CE017400}">
      <dgm:prSet phldrT="[Texto]" custT="1"/>
      <dgm:spPr/>
      <dgm:t>
        <a:bodyPr/>
        <a:lstStyle/>
        <a:p>
          <a:r>
            <a:rPr lang="pt-BR" sz="1600" dirty="0"/>
            <a:t>Ingerir água tratada e filtrada ou fervida</a:t>
          </a:r>
        </a:p>
      </dgm:t>
    </dgm:pt>
    <dgm:pt modelId="{95555CF9-C58A-4901-B362-BE20DC4F8476}" type="parTrans" cxnId="{A069EC05-377D-450B-9008-EB446883D259}">
      <dgm:prSet/>
      <dgm:spPr/>
      <dgm:t>
        <a:bodyPr/>
        <a:lstStyle/>
        <a:p>
          <a:endParaRPr lang="pt-BR"/>
        </a:p>
      </dgm:t>
    </dgm:pt>
    <dgm:pt modelId="{8A5F95AF-81EE-4DEA-8DCB-EE7040A7DFB7}" type="sibTrans" cxnId="{A069EC05-377D-450B-9008-EB446883D259}">
      <dgm:prSet/>
      <dgm:spPr/>
      <dgm:t>
        <a:bodyPr/>
        <a:lstStyle/>
        <a:p>
          <a:endParaRPr lang="pt-BR"/>
        </a:p>
      </dgm:t>
    </dgm:pt>
    <dgm:pt modelId="{E6D016D4-D436-424E-B922-F317DD554E92}">
      <dgm:prSet phldrT="[Texto]" custT="1"/>
      <dgm:spPr/>
      <dgm:t>
        <a:bodyPr/>
        <a:lstStyle/>
        <a:p>
          <a:r>
            <a:rPr lang="pt-BR" sz="1600" dirty="0"/>
            <a:t>Cuidar do preparo dos alimentos</a:t>
          </a:r>
        </a:p>
      </dgm:t>
    </dgm:pt>
    <dgm:pt modelId="{563BE965-AAC1-4E05-9009-934DAB72947B}" type="parTrans" cxnId="{98453131-1A21-4A2C-8F68-AEFBE79CD720}">
      <dgm:prSet/>
      <dgm:spPr/>
      <dgm:t>
        <a:bodyPr/>
        <a:lstStyle/>
        <a:p>
          <a:endParaRPr lang="pt-BR"/>
        </a:p>
      </dgm:t>
    </dgm:pt>
    <dgm:pt modelId="{8C99CF63-FD12-4F91-AFEA-3848663B6CA1}" type="sibTrans" cxnId="{98453131-1A21-4A2C-8F68-AEFBE79CD720}">
      <dgm:prSet/>
      <dgm:spPr/>
      <dgm:t>
        <a:bodyPr/>
        <a:lstStyle/>
        <a:p>
          <a:endParaRPr lang="pt-BR"/>
        </a:p>
      </dgm:t>
    </dgm:pt>
    <dgm:pt modelId="{38E1AAAB-F84B-4242-A6A9-91A909A8D876}" type="pres">
      <dgm:prSet presAssocID="{AD1FE867-D4B2-4297-A697-05E738880534}" presName="Name0" presStyleCnt="0">
        <dgm:presLayoutVars>
          <dgm:dir/>
          <dgm:animLvl val="lvl"/>
          <dgm:resizeHandles val="exact"/>
        </dgm:presLayoutVars>
      </dgm:prSet>
      <dgm:spPr/>
    </dgm:pt>
    <dgm:pt modelId="{CEBD82D7-4445-487F-8483-5DA5C69F3966}" type="pres">
      <dgm:prSet presAssocID="{66E39468-032C-4A0F-A6E0-2DD2A7F2B4A5}" presName="parTxOnly" presStyleLbl="node1" presStyleIdx="0" presStyleCnt="3" custScaleX="89597">
        <dgm:presLayoutVars>
          <dgm:chMax val="0"/>
          <dgm:chPref val="0"/>
          <dgm:bulletEnabled val="1"/>
        </dgm:presLayoutVars>
      </dgm:prSet>
      <dgm:spPr/>
    </dgm:pt>
    <dgm:pt modelId="{FB63C8C9-80BF-45E4-B65F-4D5178735E71}" type="pres">
      <dgm:prSet presAssocID="{0956E343-0244-4684-919E-CD5B7BC6B77A}" presName="parTxOnlySpace" presStyleCnt="0"/>
      <dgm:spPr/>
    </dgm:pt>
    <dgm:pt modelId="{DF220957-CD9F-47F2-90C7-5BDB2D6E4415}" type="pres">
      <dgm:prSet presAssocID="{3A577BE5-2971-4B4F-8D44-C7D2CE0174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EFC216-D854-4356-BC60-C2C2979CC1C3}" type="pres">
      <dgm:prSet presAssocID="{8A5F95AF-81EE-4DEA-8DCB-EE7040A7DFB7}" presName="parTxOnlySpace" presStyleCnt="0"/>
      <dgm:spPr/>
    </dgm:pt>
    <dgm:pt modelId="{72FE7325-AA64-473D-ADCE-991B947BA908}" type="pres">
      <dgm:prSet presAssocID="{E6D016D4-D436-424E-B922-F317DD554E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069EC05-377D-450B-9008-EB446883D259}" srcId="{AD1FE867-D4B2-4297-A697-05E738880534}" destId="{3A577BE5-2971-4B4F-8D44-C7D2CE017400}" srcOrd="1" destOrd="0" parTransId="{95555CF9-C58A-4901-B362-BE20DC4F8476}" sibTransId="{8A5F95AF-81EE-4DEA-8DCB-EE7040A7DFB7}"/>
    <dgm:cxn modelId="{98453131-1A21-4A2C-8F68-AEFBE79CD720}" srcId="{AD1FE867-D4B2-4297-A697-05E738880534}" destId="{E6D016D4-D436-424E-B922-F317DD554E92}" srcOrd="2" destOrd="0" parTransId="{563BE965-AAC1-4E05-9009-934DAB72947B}" sibTransId="{8C99CF63-FD12-4F91-AFEA-3848663B6CA1}"/>
    <dgm:cxn modelId="{EEE48850-357A-4F20-B9F5-324111001134}" srcId="{AD1FE867-D4B2-4297-A697-05E738880534}" destId="{66E39468-032C-4A0F-A6E0-2DD2A7F2B4A5}" srcOrd="0" destOrd="0" parTransId="{EEC9EE10-A533-4689-BEF7-86DA77F3F051}" sibTransId="{0956E343-0244-4684-919E-CD5B7BC6B77A}"/>
    <dgm:cxn modelId="{B58A10C9-C886-460C-8749-55B78205D042}" type="presOf" srcId="{3A577BE5-2971-4B4F-8D44-C7D2CE017400}" destId="{DF220957-CD9F-47F2-90C7-5BDB2D6E4415}" srcOrd="0" destOrd="0" presId="urn:microsoft.com/office/officeart/2005/8/layout/chevron1"/>
    <dgm:cxn modelId="{B1068DD4-7F81-44CC-A1AA-D6B79647F12A}" type="presOf" srcId="{AD1FE867-D4B2-4297-A697-05E738880534}" destId="{38E1AAAB-F84B-4242-A6A9-91A909A8D876}" srcOrd="0" destOrd="0" presId="urn:microsoft.com/office/officeart/2005/8/layout/chevron1"/>
    <dgm:cxn modelId="{1B0E08F2-D2BA-4B4C-BF6E-EF998D0D5A3C}" type="presOf" srcId="{66E39468-032C-4A0F-A6E0-2DD2A7F2B4A5}" destId="{CEBD82D7-4445-487F-8483-5DA5C69F3966}" srcOrd="0" destOrd="0" presId="urn:microsoft.com/office/officeart/2005/8/layout/chevron1"/>
    <dgm:cxn modelId="{EF7E6CF8-9C73-4194-A28D-8DA6400C0CBC}" type="presOf" srcId="{E6D016D4-D436-424E-B922-F317DD554E92}" destId="{72FE7325-AA64-473D-ADCE-991B947BA908}" srcOrd="0" destOrd="0" presId="urn:microsoft.com/office/officeart/2005/8/layout/chevron1"/>
    <dgm:cxn modelId="{C9BC04AE-3A19-4C50-9FC2-EFB2715DB318}" type="presParOf" srcId="{38E1AAAB-F84B-4242-A6A9-91A909A8D876}" destId="{CEBD82D7-4445-487F-8483-5DA5C69F3966}" srcOrd="0" destOrd="0" presId="urn:microsoft.com/office/officeart/2005/8/layout/chevron1"/>
    <dgm:cxn modelId="{0919E6A7-6AEE-4126-BD02-892CC2A192B6}" type="presParOf" srcId="{38E1AAAB-F84B-4242-A6A9-91A909A8D876}" destId="{FB63C8C9-80BF-45E4-B65F-4D5178735E71}" srcOrd="1" destOrd="0" presId="urn:microsoft.com/office/officeart/2005/8/layout/chevron1"/>
    <dgm:cxn modelId="{55566CF0-BFF6-4F9B-B0B5-B31AB5912DBD}" type="presParOf" srcId="{38E1AAAB-F84B-4242-A6A9-91A909A8D876}" destId="{DF220957-CD9F-47F2-90C7-5BDB2D6E4415}" srcOrd="2" destOrd="0" presId="urn:microsoft.com/office/officeart/2005/8/layout/chevron1"/>
    <dgm:cxn modelId="{9F5D976A-6297-4FBC-BF6E-04F45A3B9C5B}" type="presParOf" srcId="{38E1AAAB-F84B-4242-A6A9-91A909A8D876}" destId="{F2EFC216-D854-4356-BC60-C2C2979CC1C3}" srcOrd="3" destOrd="0" presId="urn:microsoft.com/office/officeart/2005/8/layout/chevron1"/>
    <dgm:cxn modelId="{438027DB-C7DB-4762-9914-47CA5B46C740}" type="presParOf" srcId="{38E1AAAB-F84B-4242-A6A9-91A909A8D876}" destId="{72FE7325-AA64-473D-ADCE-991B947BA9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D82D7-4445-487F-8483-5DA5C69F3966}">
      <dsp:nvSpPr>
        <dsp:cNvPr id="0" name=""/>
        <dsp:cNvSpPr/>
      </dsp:nvSpPr>
      <dsp:spPr>
        <a:xfrm>
          <a:off x="3184" y="647414"/>
          <a:ext cx="2462342" cy="10992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Ter hábitos de higiene pessoal</a:t>
          </a:r>
        </a:p>
      </dsp:txBody>
      <dsp:txXfrm>
        <a:off x="552832" y="647414"/>
        <a:ext cx="1363046" cy="1099296"/>
      </dsp:txXfrm>
    </dsp:sp>
    <dsp:sp modelId="{DF220957-CD9F-47F2-90C7-5BDB2D6E4415}">
      <dsp:nvSpPr>
        <dsp:cNvPr id="0" name=""/>
        <dsp:cNvSpPr/>
      </dsp:nvSpPr>
      <dsp:spPr>
        <a:xfrm>
          <a:off x="2190702" y="647414"/>
          <a:ext cx="2748241" cy="10992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Ingerir água tratada e filtrada ou fervida</a:t>
          </a:r>
        </a:p>
      </dsp:txBody>
      <dsp:txXfrm>
        <a:off x="2740350" y="647414"/>
        <a:ext cx="1648945" cy="1099296"/>
      </dsp:txXfrm>
    </dsp:sp>
    <dsp:sp modelId="{72FE7325-AA64-473D-ADCE-991B947BA908}">
      <dsp:nvSpPr>
        <dsp:cNvPr id="0" name=""/>
        <dsp:cNvSpPr/>
      </dsp:nvSpPr>
      <dsp:spPr>
        <a:xfrm>
          <a:off x="4664119" y="647414"/>
          <a:ext cx="2748241" cy="10992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Cuidar do preparo dos alimentos</a:t>
          </a:r>
        </a:p>
      </dsp:txBody>
      <dsp:txXfrm>
        <a:off x="5213767" y="647414"/>
        <a:ext cx="1648945" cy="1099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39915-0774-4C82-A683-93423CD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ED999E-C8EE-48E5-835F-716DDD23E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02C73-EEF4-44B1-B09C-3F027180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C2B767-F0A3-4A59-9ACC-B1BBE7F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8C17A8-4237-41B2-8ABC-B88C5ABA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1F64A-4D60-4DE0-98A3-F7D5AE54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7B4DF0-FD3F-428D-8BBF-7E215E210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8F08CD-B2D9-4076-9C22-20BBE6AD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BB2000-3F77-45C2-8311-7B933283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FF0612-8CCB-41B5-BA35-088AB27F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06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610A31-47F4-402B-AAE4-44806787C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074127-24D5-4A21-B12C-CD5528C59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F81542-F3A9-4802-AE79-6E562758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4EDF4C-5835-4F5B-8893-E76CB0AA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6ED31E-8BC2-41B9-8873-AD0C4607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2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E8BF6-AEA9-429B-B755-0F487A6F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462A94-A990-4E13-BAD7-8441F88AD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F8D7A1-A022-430E-AAFE-11FAD041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AFDFD2-BD80-40D4-93DE-6618476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7EFA37-026E-4210-ACE1-A202D812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05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F9724-9DD5-481D-80CF-C810BE01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174BBD-C858-43F0-BBFB-755A915D5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6465B8-976D-438B-B1BA-8BD2E156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337343-31D2-4DA5-AE44-909B12B8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1324E0-4B0C-44FF-9E09-CAC1B157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1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F075B-6CA3-480C-B28B-8A2B194D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27E943-5714-4ADB-ACB2-ED2FB3E26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69146E-93F4-46C7-9C48-33E81DBB9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D94005-58B5-4325-8045-F72E0AD3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809334-6944-422C-A260-82D45BA2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2F99D6-2A00-4FFF-9982-8046E3B6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33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FC941-4AB9-417C-9DA7-72026E6D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470D7D-1A8F-46C3-A952-A786CEA02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25844B-A744-48A8-9A57-8CA73EF71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63BB637-81E6-4C98-A62C-EFF15F7C0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78143C-9C81-4F9E-8727-D8A4A3D49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87CDA0-723D-49E8-9FA5-75FA9013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DC0B31B-1A36-47E6-B36B-AAF4938C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7D10A8-A9E5-4991-99E5-887A3053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91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927B5-66AA-419F-8B11-3FB6D64B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558AE5-CD5F-4C3E-BF9E-D5074E82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40CF0F3-C107-400C-B372-A7D5CA48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9B5D20-FA14-4134-B97E-B9411B9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0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8CCF27-88EC-4929-A6E7-5D70F56E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2947D48-F317-473B-BBE9-17A16949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5E7A0D-D9E4-470D-986E-51E67EF8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87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61D70-388A-47B2-8EE6-DBAB9151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21A041-BD1F-460E-AC25-6A6B77732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5801EF-8F47-463D-84BC-29C195617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F8C8E4-3EB5-499F-B635-C5967CF9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8A3186-810A-4C8D-9CF1-72F8F417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157556-9E39-4218-998C-F747998F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92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72959-3069-4463-9AB3-F97AF02F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91CE50-0DF7-40A7-A61C-5405F1AF7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7DB5B4-F839-45AF-BBA3-A0D1D220F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86C281-C473-4A21-848F-25B0665D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EB345F-BBE2-4AB9-9001-C01E0BFC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2AFD2F-A11E-443C-9BA1-9A5D17E7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49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0A2DB9C-C721-4B85-9488-F34056E2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5EFD66-E4F8-4840-96AE-80C928DFD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EC895-520D-4BA8-B6D2-F46259864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B70D-E221-4C9F-8A7F-83EEA381C33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CFFCDA-81E3-492C-B7BC-FF4CDDB83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1BEDE0-8609-4134-B9C3-A0A1F057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5C40-A2D8-4ECB-84AF-2502AB5C3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72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336800"/>
            <a:ext cx="9144000" cy="9432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 dirty="0">
                <a:latin typeface="+mn-lt"/>
              </a:rPr>
            </a:br>
            <a:r>
              <a:rPr lang="pt-BR" sz="4800" dirty="0">
                <a:latin typeface="+mn-lt"/>
              </a:rPr>
              <a:t>Apresentação 5 – </a:t>
            </a:r>
            <a:r>
              <a:rPr lang="pt-BR" sz="4800" b="1" dirty="0">
                <a:latin typeface="+mn-lt"/>
              </a:rPr>
              <a:t>SAÚDE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8640"/>
            <a:ext cx="9144000" cy="1484203"/>
          </a:xfrm>
        </p:spPr>
        <p:txBody>
          <a:bodyPr>
            <a:noAutofit/>
          </a:bodyPr>
          <a:lstStyle/>
          <a:p>
            <a:r>
              <a:rPr lang="pt-BR" sz="3600" b="1" dirty="0"/>
              <a:t>Conhecimento sobre as doenças (histórico)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87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D53EE-2420-4359-A01C-2FC2799DE6BF}"/>
              </a:ext>
            </a:extLst>
          </p:cNvPr>
          <p:cNvSpPr txBox="1">
            <a:spLocks/>
          </p:cNvSpPr>
          <p:nvPr/>
        </p:nvSpPr>
        <p:spPr>
          <a:xfrm>
            <a:off x="694266" y="583923"/>
            <a:ext cx="3166534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Saúde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841ED6-DC58-4080-AC4C-43491F1BDCC8}"/>
              </a:ext>
            </a:extLst>
          </p:cNvPr>
          <p:cNvSpPr/>
          <p:nvPr/>
        </p:nvSpPr>
        <p:spPr>
          <a:xfrm>
            <a:off x="638175" y="2451073"/>
            <a:ext cx="3890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A Organização Mundial da Saúde (OMS) define saúde como “um estado de completo bem-estar físico, mental e social, e não somente ausência de </a:t>
            </a:r>
            <a:r>
              <a:rPr lang="pt-BR" sz="2000" b="1" dirty="0"/>
              <a:t>afecções </a:t>
            </a:r>
            <a:r>
              <a:rPr lang="pt-BR" sz="2000" dirty="0"/>
              <a:t>e enfermidades”.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979882-B1BF-4439-83DE-1FC3D476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62" y="765698"/>
            <a:ext cx="6891338" cy="58208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2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55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2111A23-61AE-45E0-9DEE-05E57CBB99EB}"/>
              </a:ext>
            </a:extLst>
          </p:cNvPr>
          <p:cNvSpPr txBox="1">
            <a:spLocks/>
          </p:cNvSpPr>
          <p:nvPr/>
        </p:nvSpPr>
        <p:spPr>
          <a:xfrm>
            <a:off x="0" y="80403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Conhecimento sobre as doenças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243942-B625-46BB-9B75-C7254180E70F}"/>
              </a:ext>
            </a:extLst>
          </p:cNvPr>
          <p:cNvSpPr/>
          <p:nvPr/>
        </p:nvSpPr>
        <p:spPr>
          <a:xfrm>
            <a:off x="1404656" y="2520434"/>
            <a:ext cx="65274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pt-BR" dirty="0"/>
              <a:t>1680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33B9598-F336-4C20-81E8-5C92602338DE}"/>
              </a:ext>
            </a:extLst>
          </p:cNvPr>
          <p:cNvSpPr/>
          <p:nvPr/>
        </p:nvSpPr>
        <p:spPr>
          <a:xfrm>
            <a:off x="571230" y="3085416"/>
            <a:ext cx="28054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Antonie</a:t>
            </a:r>
            <a:r>
              <a:rPr lang="pt-BR" dirty="0"/>
              <a:t> van </a:t>
            </a:r>
            <a:r>
              <a:rPr lang="pt-BR" dirty="0" err="1"/>
              <a:t>Leeuwenhoek</a:t>
            </a:r>
            <a:r>
              <a:rPr lang="pt-BR" dirty="0"/>
              <a:t> usava lentes de aumento para inspecionar fibras de tecidos e montagem de microscópios.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67FA45F-D4CE-45FF-861D-B6C3E2D5A23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057399" y="2705100"/>
            <a:ext cx="2823941" cy="169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165D56FE-70A2-42D0-A3DE-BC1B95EB6E71}"/>
              </a:ext>
            </a:extLst>
          </p:cNvPr>
          <p:cNvSpPr/>
          <p:nvPr/>
        </p:nvSpPr>
        <p:spPr>
          <a:xfrm>
            <a:off x="4881340" y="2509450"/>
            <a:ext cx="176439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pt-BR" dirty="0"/>
              <a:t>Segunda metade</a:t>
            </a:r>
          </a:p>
          <a:p>
            <a:r>
              <a:rPr lang="pt-BR" dirty="0"/>
              <a:t>do século XIX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7417528-E43A-4DD0-BCE5-D0A337C337EB}"/>
              </a:ext>
            </a:extLst>
          </p:cNvPr>
          <p:cNvSpPr/>
          <p:nvPr/>
        </p:nvSpPr>
        <p:spPr>
          <a:xfrm>
            <a:off x="4394976" y="3299767"/>
            <a:ext cx="2929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Louis Pasteur demonstrou presença de microrganismos em sucos de uva.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C8FBFAB-2357-4A61-9A25-8B27BB6DB744}"/>
              </a:ext>
            </a:extLst>
          </p:cNvPr>
          <p:cNvCxnSpPr>
            <a:cxnSpLocks/>
          </p:cNvCxnSpPr>
          <p:nvPr/>
        </p:nvCxnSpPr>
        <p:spPr>
          <a:xfrm>
            <a:off x="6645734" y="2705100"/>
            <a:ext cx="2421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44617C3C-881B-43F0-A2EE-B2A0D8208E59}"/>
              </a:ext>
            </a:extLst>
          </p:cNvPr>
          <p:cNvSpPr/>
          <p:nvPr/>
        </p:nvSpPr>
        <p:spPr>
          <a:xfrm>
            <a:off x="9066769" y="2505074"/>
            <a:ext cx="176439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pt-BR" dirty="0"/>
              <a:t>Segunda metade</a:t>
            </a:r>
          </a:p>
          <a:p>
            <a:r>
              <a:rPr lang="pt-BR" dirty="0"/>
              <a:t>do século XIX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364FB17-875F-4AE0-9DA3-F8C8113567A9}"/>
              </a:ext>
            </a:extLst>
          </p:cNvPr>
          <p:cNvSpPr/>
          <p:nvPr/>
        </p:nvSpPr>
        <p:spPr>
          <a:xfrm>
            <a:off x="8710303" y="3314789"/>
            <a:ext cx="2929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Robert Koch ajudou a comprovar que um tipo</a:t>
            </a:r>
          </a:p>
          <a:p>
            <a:r>
              <a:rPr lang="pt-BR" dirty="0"/>
              <a:t>específico de microrganismo causa um tipo definido de doença.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3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19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EB50B-D54F-4F49-80CA-997D05EDE8F4}"/>
              </a:ext>
            </a:extLst>
          </p:cNvPr>
          <p:cNvSpPr txBox="1">
            <a:spLocks/>
          </p:cNvSpPr>
          <p:nvPr/>
        </p:nvSpPr>
        <p:spPr>
          <a:xfrm>
            <a:off x="5571071" y="457191"/>
            <a:ext cx="6841052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Peste negra ou bubônica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279258-C40C-40D4-80B2-A93317011C0F}"/>
              </a:ext>
            </a:extLst>
          </p:cNvPr>
          <p:cNvSpPr/>
          <p:nvPr/>
        </p:nvSpPr>
        <p:spPr>
          <a:xfrm>
            <a:off x="2886075" y="1236151"/>
            <a:ext cx="320992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Levou à morte quase um terço da população da Europa durante um período da Idade Média.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225689A-979B-4D62-B77E-CF551C2B267A}"/>
              </a:ext>
            </a:extLst>
          </p:cNvPr>
          <p:cNvSpPr/>
          <p:nvPr/>
        </p:nvSpPr>
        <p:spPr>
          <a:xfrm>
            <a:off x="2754918" y="5688236"/>
            <a:ext cx="32099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Causa febre, delírio e hemorragias múltiplas e manchas escuras na pele.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6B5E0CA-AE90-4C18-8B83-6D7896AA4BD0}"/>
              </a:ext>
            </a:extLst>
          </p:cNvPr>
          <p:cNvSpPr/>
          <p:nvPr/>
        </p:nvSpPr>
        <p:spPr>
          <a:xfrm>
            <a:off x="2788068" y="2773710"/>
            <a:ext cx="32099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É causada pela bactéria </a:t>
            </a:r>
            <a:r>
              <a:rPr lang="pt-BR" i="1" dirty="0" err="1"/>
              <a:t>Yersinia</a:t>
            </a:r>
            <a:r>
              <a:rPr lang="pt-BR" i="1" dirty="0"/>
              <a:t> </a:t>
            </a:r>
            <a:r>
              <a:rPr lang="pt-BR" i="1" dirty="0" err="1"/>
              <a:t>pestis</a:t>
            </a:r>
            <a:r>
              <a:rPr lang="pt-BR" i="1" dirty="0"/>
              <a:t> </a:t>
            </a:r>
            <a:r>
              <a:rPr lang="pt-BR" dirty="0"/>
              <a:t>e transmitida pela picada da pulga.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AB5AE75-D31D-4F31-B48C-41924846EC32}"/>
              </a:ext>
            </a:extLst>
          </p:cNvPr>
          <p:cNvSpPr/>
          <p:nvPr/>
        </p:nvSpPr>
        <p:spPr>
          <a:xfrm>
            <a:off x="2754918" y="4285089"/>
            <a:ext cx="32099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Os ratos são reservatórios, pois transportam pulgas.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AF1A72-5B2A-466C-80D7-75CC072F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076" y="2493228"/>
            <a:ext cx="5833924" cy="431824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E8737F9-4E00-4531-8A8E-08CB4008FD4F}"/>
              </a:ext>
            </a:extLst>
          </p:cNvPr>
          <p:cNvSpPr/>
          <p:nvPr/>
        </p:nvSpPr>
        <p:spPr>
          <a:xfrm>
            <a:off x="104776" y="3244334"/>
            <a:ext cx="17335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Peste negra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F7F09AC-57BA-44C5-BFD1-B7B6C8E54E8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838326" y="1836316"/>
            <a:ext cx="916592" cy="1592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9C653F5-2D9E-43C0-85C3-253892D60DC3}"/>
              </a:ext>
            </a:extLst>
          </p:cNvPr>
          <p:cNvCxnSpPr>
            <a:cxnSpLocks/>
          </p:cNvCxnSpPr>
          <p:nvPr/>
        </p:nvCxnSpPr>
        <p:spPr>
          <a:xfrm flipV="1">
            <a:off x="1838325" y="3371439"/>
            <a:ext cx="916593" cy="25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6F15119-5867-41CC-8ABC-26B3CA4D244F}"/>
              </a:ext>
            </a:extLst>
          </p:cNvPr>
          <p:cNvCxnSpPr>
            <a:cxnSpLocks/>
          </p:cNvCxnSpPr>
          <p:nvPr/>
        </p:nvCxnSpPr>
        <p:spPr>
          <a:xfrm>
            <a:off x="1838325" y="3396734"/>
            <a:ext cx="771525" cy="1255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5C560A6-9AF9-496B-A1F0-0576AB02B047}"/>
              </a:ext>
            </a:extLst>
          </p:cNvPr>
          <p:cNvCxnSpPr>
            <a:cxnSpLocks/>
          </p:cNvCxnSpPr>
          <p:nvPr/>
        </p:nvCxnSpPr>
        <p:spPr>
          <a:xfrm>
            <a:off x="1838325" y="3396734"/>
            <a:ext cx="771525" cy="2753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4</a:t>
            </a:fld>
            <a:endParaRPr lang="pt-BR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57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E8639-EAA0-48F9-8048-AC39E5B83F7D}"/>
              </a:ext>
            </a:extLst>
          </p:cNvPr>
          <p:cNvSpPr txBox="1">
            <a:spLocks/>
          </p:cNvSpPr>
          <p:nvPr/>
        </p:nvSpPr>
        <p:spPr>
          <a:xfrm>
            <a:off x="2641641" y="566976"/>
            <a:ext cx="5215467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Vírus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B2F379-87FE-40D9-8491-6E0560CD2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6" y="1079500"/>
            <a:ext cx="4104710" cy="551500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250DE0C-F5D3-4325-9A6E-035A08D161D5}"/>
              </a:ext>
            </a:extLst>
          </p:cNvPr>
          <p:cNvSpPr/>
          <p:nvPr/>
        </p:nvSpPr>
        <p:spPr>
          <a:xfrm>
            <a:off x="799830" y="2389698"/>
            <a:ext cx="56866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- Os vírus podem ser transmitidos de diversas maneiras: gotículas de saliva, pelo ar ou por vetores.</a:t>
            </a:r>
          </a:p>
          <a:p>
            <a:endParaRPr lang="pt-BR" sz="2000" dirty="0"/>
          </a:p>
          <a:p>
            <a:r>
              <a:rPr lang="pt-BR" sz="2000" dirty="0"/>
              <a:t>- Dengue, febre amarela, </a:t>
            </a:r>
            <a:r>
              <a:rPr lang="pt-BR" sz="2000" dirty="0" err="1"/>
              <a:t>zika</a:t>
            </a:r>
            <a:r>
              <a:rPr lang="pt-BR" sz="2000" dirty="0"/>
              <a:t> e </a:t>
            </a:r>
            <a:r>
              <a:rPr lang="pt-BR" sz="2000" dirty="0" err="1"/>
              <a:t>chikungunya</a:t>
            </a:r>
            <a:r>
              <a:rPr lang="pt-BR" sz="2000" dirty="0"/>
              <a:t> são transmitidas por vetores (mosquitos).</a:t>
            </a:r>
          </a:p>
          <a:p>
            <a:endParaRPr lang="pt-BR" sz="2000" dirty="0"/>
          </a:p>
          <a:p>
            <a:r>
              <a:rPr lang="pt-BR" sz="2000" dirty="0"/>
              <a:t>- As tentativas de combate a esse</a:t>
            </a:r>
          </a:p>
          <a:p>
            <a:r>
              <a:rPr lang="pt-BR" sz="2000" dirty="0"/>
              <a:t>vetor (</a:t>
            </a:r>
            <a:r>
              <a:rPr lang="pt-BR" sz="2000" i="1" dirty="0"/>
              <a:t>Aedes aegypti</a:t>
            </a:r>
            <a:r>
              <a:rPr lang="pt-BR" sz="2000" dirty="0"/>
              <a:t>)</a:t>
            </a:r>
            <a:r>
              <a:rPr lang="pt-BR" sz="2000" i="1" dirty="0"/>
              <a:t> </a:t>
            </a:r>
            <a:r>
              <a:rPr lang="pt-BR" sz="2000" dirty="0"/>
              <a:t>exigem a participação da comunidade para eliminar a água parada nos domicílios, pois é um foco de reprodução do mosquito.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5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28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A85CC-8C0B-4FD9-B3E7-BEBC111F5FE2}"/>
              </a:ext>
            </a:extLst>
          </p:cNvPr>
          <p:cNvSpPr txBox="1">
            <a:spLocks/>
          </p:cNvSpPr>
          <p:nvPr/>
        </p:nvSpPr>
        <p:spPr>
          <a:xfrm>
            <a:off x="0" y="685507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Histórico do </a:t>
            </a:r>
            <a:r>
              <a:rPr lang="pt-BR" i="1" dirty="0">
                <a:latin typeface="+mn-lt"/>
              </a:rPr>
              <a:t>Aedes aegypti</a:t>
            </a:r>
            <a:endParaRPr lang="pt-BR" sz="4800" i="1" dirty="0"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E91BB3E-8CA0-4D29-8700-28EEA623F0C4}"/>
              </a:ext>
            </a:extLst>
          </p:cNvPr>
          <p:cNvSpPr/>
          <p:nvPr/>
        </p:nvSpPr>
        <p:spPr>
          <a:xfrm>
            <a:off x="228330" y="1774704"/>
            <a:ext cx="56866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- É originário do Egito e, desde o século XVI, vem se espalhando por diversas regiões tropicais do mundo.</a:t>
            </a:r>
          </a:p>
          <a:p>
            <a:endParaRPr lang="pt-BR" sz="2000" dirty="0"/>
          </a:p>
          <a:p>
            <a:r>
              <a:rPr lang="pt-BR" sz="2000" dirty="0"/>
              <a:t>- Acredita-se que o mosquito veio da África pelos navios negreiros.</a:t>
            </a:r>
          </a:p>
          <a:p>
            <a:endParaRPr lang="pt-BR" sz="2000" dirty="0"/>
          </a:p>
          <a:p>
            <a:r>
              <a:rPr lang="pt-BR" sz="2000" dirty="0"/>
              <a:t>- Os ovos do mosquito resistem por muito tempo, cerca de 450 dias, sem contato com a água.</a:t>
            </a:r>
          </a:p>
          <a:p>
            <a:endParaRPr lang="pt-BR" sz="2000" dirty="0"/>
          </a:p>
          <a:p>
            <a:r>
              <a:rPr lang="pt-BR" sz="2000" dirty="0"/>
              <a:t>- Em contato com a água, ocorre a eclosão dos ovos.</a:t>
            </a:r>
          </a:p>
          <a:p>
            <a:endParaRPr lang="pt-BR" sz="2000" dirty="0"/>
          </a:p>
          <a:p>
            <a:r>
              <a:rPr lang="pt-BR" sz="2000" dirty="0"/>
              <a:t>- O aumento de doenças transmitidas pelo mosquito ocorre em períodos chuvosos.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970AC5-7369-4E54-AF71-80BFD74B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1613823"/>
            <a:ext cx="6100762" cy="40150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21551E8-9AA5-469D-BE6F-337AEC214B91}"/>
              </a:ext>
            </a:extLst>
          </p:cNvPr>
          <p:cNvSpPr/>
          <p:nvPr/>
        </p:nvSpPr>
        <p:spPr>
          <a:xfrm>
            <a:off x="5915025" y="5628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Ilustração de um navio negreiro mostrando as condições de viagem dos escravizados e a presença de tonéis empilhados. Gravura publicada em 1830 no livro </a:t>
            </a:r>
            <a:r>
              <a:rPr lang="pt-BR" sz="1200" b="1" dirty="0"/>
              <a:t>Notícias do Brasil de 1828 e 1829</a:t>
            </a:r>
            <a:r>
              <a:rPr lang="pt-BR" sz="1200" dirty="0"/>
              <a:t>, de R. </a:t>
            </a:r>
            <a:r>
              <a:rPr lang="pt-BR" sz="1200" dirty="0" err="1"/>
              <a:t>Washl</a:t>
            </a:r>
            <a:r>
              <a:rPr lang="pt-BR" sz="12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6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35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B6DD6-27FA-4463-A452-73D4210E86A2}"/>
              </a:ext>
            </a:extLst>
          </p:cNvPr>
          <p:cNvSpPr txBox="1">
            <a:spLocks/>
          </p:cNvSpPr>
          <p:nvPr/>
        </p:nvSpPr>
        <p:spPr>
          <a:xfrm>
            <a:off x="118568" y="719373"/>
            <a:ext cx="6062134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Esquistossomose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B48DCD-BEA2-4618-BBB8-FCC8648F0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079500"/>
            <a:ext cx="5427936" cy="556216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9F35FF1-B062-477B-907C-067A41993F69}"/>
              </a:ext>
            </a:extLst>
          </p:cNvPr>
          <p:cNvSpPr/>
          <p:nvPr/>
        </p:nvSpPr>
        <p:spPr>
          <a:xfrm>
            <a:off x="242888" y="1766411"/>
            <a:ext cx="4705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Causada pelo platelminto da espécie </a:t>
            </a:r>
            <a:r>
              <a:rPr lang="pt-BR" i="1" dirty="0">
                <a:latin typeface="FrutigerLT-LightItalic"/>
              </a:rPr>
              <a:t>Schistosoma mansoni</a:t>
            </a:r>
            <a:r>
              <a:rPr lang="pt-BR" dirty="0">
                <a:latin typeface="FrutigerLTStd-Light"/>
              </a:rPr>
              <a:t>.</a:t>
            </a:r>
          </a:p>
          <a:p>
            <a:r>
              <a:rPr lang="pt-BR" dirty="0">
                <a:latin typeface="FrutigerLTStd-Light"/>
              </a:rPr>
              <a:t>Ela também é conhecida popularmente como barriga-d’água devido ao acúmulo de líquido no abdome da pessoa infectada.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77A09BD-7E72-4E53-ACEC-3CD599483E6D}"/>
              </a:ext>
            </a:extLst>
          </p:cNvPr>
          <p:cNvSpPr/>
          <p:nvPr/>
        </p:nvSpPr>
        <p:spPr>
          <a:xfrm>
            <a:off x="833438" y="4662011"/>
            <a:ext cx="3910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hospedeiro intermediário é o caramujo do gênero </a:t>
            </a:r>
            <a:r>
              <a:rPr lang="pt-BR" dirty="0" err="1"/>
              <a:t>Biomphalaria</a:t>
            </a:r>
            <a:r>
              <a:rPr lang="pt-BR" dirty="0"/>
              <a:t>, pois é nele que se desenvolve a fase larval.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372801B-C61E-42C9-A0EC-CCDB01D157E9}"/>
              </a:ext>
            </a:extLst>
          </p:cNvPr>
          <p:cNvCxnSpPr>
            <a:cxnSpLocks/>
          </p:cNvCxnSpPr>
          <p:nvPr/>
        </p:nvCxnSpPr>
        <p:spPr>
          <a:xfrm>
            <a:off x="4094436" y="5585341"/>
            <a:ext cx="2849289" cy="725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7</a:t>
            </a:fld>
            <a:endParaRPr lang="pt-BR"/>
          </a:p>
        </p:txBody>
      </p:sp>
      <p:sp>
        <p:nvSpPr>
          <p:cNvPr id="8" name="Parallelogram 7"/>
          <p:cNvSpPr/>
          <p:nvPr/>
        </p:nvSpPr>
        <p:spPr>
          <a:xfrm>
            <a:off x="9973732" y="5266266"/>
            <a:ext cx="1236133" cy="1337733"/>
          </a:xfrm>
          <a:prstGeom prst="parallelogram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24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B6DD6-27FA-4463-A452-73D4210E86A2}"/>
              </a:ext>
            </a:extLst>
          </p:cNvPr>
          <p:cNvSpPr txBox="1">
            <a:spLocks/>
          </p:cNvSpPr>
          <p:nvPr/>
        </p:nvSpPr>
        <p:spPr>
          <a:xfrm>
            <a:off x="3623702" y="566976"/>
            <a:ext cx="5825066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Teníase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BC749C-F2BA-4474-A47F-E65FA167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2977198"/>
            <a:ext cx="2495551" cy="190976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4D03793-AB10-4A0B-9F69-8DB05A88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1876425"/>
            <a:ext cx="4667250" cy="3810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5F3BE2A-ACA3-48D5-AE8A-3A402142EDBE}"/>
              </a:ext>
            </a:extLst>
          </p:cNvPr>
          <p:cNvSpPr/>
          <p:nvPr/>
        </p:nvSpPr>
        <p:spPr>
          <a:xfrm>
            <a:off x="261938" y="1289685"/>
            <a:ext cx="4705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Pode ser causada por duas espécies de platelmintos: </a:t>
            </a:r>
            <a:r>
              <a:rPr lang="pt-BR" i="1" dirty="0" err="1"/>
              <a:t>Taenia</a:t>
            </a:r>
            <a:r>
              <a:rPr lang="pt-BR" i="1" dirty="0"/>
              <a:t> </a:t>
            </a:r>
            <a:r>
              <a:rPr lang="pt-BR" i="1" dirty="0" err="1"/>
              <a:t>saginata</a:t>
            </a:r>
            <a:r>
              <a:rPr lang="pt-BR" i="1" dirty="0"/>
              <a:t> </a:t>
            </a:r>
            <a:r>
              <a:rPr lang="pt-BR" dirty="0"/>
              <a:t>ou </a:t>
            </a:r>
            <a:r>
              <a:rPr lang="pt-BR" i="1" dirty="0" err="1"/>
              <a:t>Taenia</a:t>
            </a:r>
            <a:r>
              <a:rPr lang="pt-BR" i="1" dirty="0"/>
              <a:t> </a:t>
            </a:r>
            <a:r>
              <a:rPr lang="pt-BR" i="1" dirty="0" err="1"/>
              <a:t>solium</a:t>
            </a:r>
            <a:r>
              <a:rPr lang="pt-BR" dirty="0"/>
              <a:t>. A </a:t>
            </a:r>
            <a:r>
              <a:rPr lang="pt-BR" i="1" dirty="0" err="1"/>
              <a:t>Taenia</a:t>
            </a:r>
            <a:r>
              <a:rPr lang="pt-BR" i="1" dirty="0"/>
              <a:t> </a:t>
            </a:r>
            <a:r>
              <a:rPr lang="pt-BR" i="1" dirty="0" err="1"/>
              <a:t>saginata</a:t>
            </a:r>
            <a:r>
              <a:rPr lang="pt-BR" i="1" dirty="0"/>
              <a:t> </a:t>
            </a:r>
            <a:r>
              <a:rPr lang="pt-BR" dirty="0"/>
              <a:t>tem o boi como hospedeiro intermediário, enquanto o hospedeiro da </a:t>
            </a:r>
            <a:r>
              <a:rPr lang="pt-BR" i="1" dirty="0" err="1"/>
              <a:t>Taenia</a:t>
            </a:r>
            <a:r>
              <a:rPr lang="pt-BR" i="1" dirty="0"/>
              <a:t> </a:t>
            </a:r>
            <a:r>
              <a:rPr lang="pt-BR" i="1" dirty="0" err="1"/>
              <a:t>solium</a:t>
            </a:r>
            <a:r>
              <a:rPr lang="pt-BR" i="1" dirty="0"/>
              <a:t> </a:t>
            </a:r>
            <a:r>
              <a:rPr lang="pt-BR" dirty="0"/>
              <a:t>é o porco.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B5169A6-7B64-40C9-B415-C8B1ED38043D}"/>
              </a:ext>
            </a:extLst>
          </p:cNvPr>
          <p:cNvSpPr/>
          <p:nvPr/>
        </p:nvSpPr>
        <p:spPr>
          <a:xfrm>
            <a:off x="2943225" y="56769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Adquire-se a doença ao comer carne de porco ou de boi contaminada.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3FC0E9F-9500-4093-AA4A-5CAA08FB748D}"/>
              </a:ext>
            </a:extLst>
          </p:cNvPr>
          <p:cNvCxnSpPr>
            <a:cxnSpLocks/>
          </p:cNvCxnSpPr>
          <p:nvPr/>
        </p:nvCxnSpPr>
        <p:spPr>
          <a:xfrm flipV="1">
            <a:off x="6477000" y="5686425"/>
            <a:ext cx="2571750" cy="3136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7130F7D9-A9C5-46B1-8EB1-6747C6F0DC78}"/>
              </a:ext>
            </a:extLst>
          </p:cNvPr>
          <p:cNvSpPr/>
          <p:nvPr/>
        </p:nvSpPr>
        <p:spPr>
          <a:xfrm>
            <a:off x="333375" y="4773981"/>
            <a:ext cx="3009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Representação do corpo da </a:t>
            </a:r>
            <a:r>
              <a:rPr lang="pt-BR" sz="1200" i="1" dirty="0" err="1"/>
              <a:t>Taenia</a:t>
            </a:r>
            <a:r>
              <a:rPr lang="pt-BR" sz="1200" i="1" dirty="0"/>
              <a:t> </a:t>
            </a:r>
            <a:r>
              <a:rPr lang="pt-BR" sz="1200" i="1" dirty="0" err="1"/>
              <a:t>solium</a:t>
            </a:r>
            <a:r>
              <a:rPr lang="pt-BR" sz="1200" i="1" dirty="0"/>
              <a:t>.</a:t>
            </a:r>
            <a:endParaRPr lang="pt-BR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8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64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04425-7743-42D2-A203-3E67545BFA65}"/>
              </a:ext>
            </a:extLst>
          </p:cNvPr>
          <p:cNvSpPr txBox="1">
            <a:spLocks/>
          </p:cNvSpPr>
          <p:nvPr/>
        </p:nvSpPr>
        <p:spPr>
          <a:xfrm>
            <a:off x="0" y="787105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Atitudes que preservam a saúde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18B8006-0640-4F04-A3A9-965EDB832A0A}"/>
              </a:ext>
            </a:extLst>
          </p:cNvPr>
          <p:cNvGrpSpPr/>
          <p:nvPr/>
        </p:nvGrpSpPr>
        <p:grpSpPr>
          <a:xfrm>
            <a:off x="1019175" y="1311099"/>
            <a:ext cx="9705975" cy="2394126"/>
            <a:chOff x="828675" y="2994881"/>
            <a:chExt cx="8153400" cy="1700944"/>
          </a:xfrm>
        </p:grpSpPr>
        <p:graphicFrame>
          <p:nvGraphicFramePr>
            <p:cNvPr id="4" name="Diagrama 3">
              <a:extLst>
                <a:ext uri="{FF2B5EF4-FFF2-40B4-BE49-F238E27FC236}">
                  <a16:creationId xmlns:a16="http://schemas.microsoft.com/office/drawing/2014/main" id="{B2A9EF2B-C50F-4500-9380-3CB2AD15393B}"/>
                </a:ext>
              </a:extLst>
            </p:cNvPr>
            <p:cNvGraphicFramePr/>
            <p:nvPr/>
          </p:nvGraphicFramePr>
          <p:xfrm>
            <a:off x="828675" y="2994881"/>
            <a:ext cx="6229350" cy="1700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61B8AA1-0001-41C5-976E-19256DA30DB6}"/>
                </a:ext>
              </a:extLst>
            </p:cNvPr>
            <p:cNvGrpSpPr/>
            <p:nvPr/>
          </p:nvGrpSpPr>
          <p:grpSpPr>
            <a:xfrm>
              <a:off x="6899604" y="3420779"/>
              <a:ext cx="2082471" cy="861520"/>
              <a:chOff x="3482625" y="301194"/>
              <a:chExt cx="1764406" cy="699333"/>
            </a:xfrm>
          </p:grpSpPr>
          <p:sp>
            <p:nvSpPr>
              <p:cNvPr id="7" name="Seta: Divisa 6">
                <a:extLst>
                  <a:ext uri="{FF2B5EF4-FFF2-40B4-BE49-F238E27FC236}">
                    <a16:creationId xmlns:a16="http://schemas.microsoft.com/office/drawing/2014/main" id="{DC0D694C-3A80-4E26-94DD-03C3C28BA6C1}"/>
                  </a:ext>
                </a:extLst>
              </p:cNvPr>
              <p:cNvSpPr/>
              <p:nvPr/>
            </p:nvSpPr>
            <p:spPr>
              <a:xfrm>
                <a:off x="3482625" y="311237"/>
                <a:ext cx="1764406" cy="689290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Seta: Divisa 4">
                <a:extLst>
                  <a:ext uri="{FF2B5EF4-FFF2-40B4-BE49-F238E27FC236}">
                    <a16:creationId xmlns:a16="http://schemas.microsoft.com/office/drawing/2014/main" id="{1BF745A9-B054-47BA-B034-C1FDDBA44520}"/>
                  </a:ext>
                </a:extLst>
              </p:cNvPr>
              <p:cNvSpPr txBox="1"/>
              <p:nvPr/>
            </p:nvSpPr>
            <p:spPr>
              <a:xfrm>
                <a:off x="3941175" y="301194"/>
                <a:ext cx="1082140" cy="6892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r>
                  <a:rPr lang="pt-BR" sz="1600" dirty="0"/>
                  <a:t>Ações contra mosquitos vetores</a:t>
                </a:r>
              </a:p>
              <a:p>
                <a:r>
                  <a:rPr lang="pt-BR" sz="1600" dirty="0"/>
                  <a:t>de doenças</a:t>
                </a:r>
                <a:endParaRPr lang="pt-BR" sz="1600" kern="1200" dirty="0"/>
              </a:p>
            </p:txBody>
          </p:sp>
        </p:grp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C9B2CAF1-3D8F-45A2-97B0-62A63063A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4775" y="3679386"/>
            <a:ext cx="4095750" cy="30674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9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192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498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FrutigerLT-LightItalic</vt:lpstr>
      <vt:lpstr>FrutigerLTStd-Light</vt:lpstr>
      <vt:lpstr>Tema do Office</vt:lpstr>
      <vt:lpstr> Apresentação 5 –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5 – SAÚDE</dc:title>
  <dc:creator>João Paulo Bortoluci</dc:creator>
  <cp:lastModifiedBy>João Paulo Bortoluci</cp:lastModifiedBy>
  <cp:revision>2</cp:revision>
  <dcterms:created xsi:type="dcterms:W3CDTF">2020-04-03T00:20:42Z</dcterms:created>
  <dcterms:modified xsi:type="dcterms:W3CDTF">2020-04-03T01:34:45Z</dcterms:modified>
</cp:coreProperties>
</file>