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5" r:id="rId2"/>
    <p:sldId id="279" r:id="rId3"/>
    <p:sldId id="270" r:id="rId4"/>
    <p:sldId id="280" r:id="rId5"/>
    <p:sldId id="272" r:id="rId6"/>
    <p:sldId id="281" r:id="rId7"/>
    <p:sldId id="28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E06C-48CF-41CA-AA2E-17D575189FA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3EDFC-5BDC-45B7-A896-CA5FBB0769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44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CD3B-D2F8-4043-BADC-AAC961E10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C343F2-C590-4998-ABBB-7EE1384F8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DA6766-7634-435D-BCDC-E628C652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F18E15-E7A3-4821-84A7-508A8B5C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06F964-124E-479C-AB61-815D5423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64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7C9E3-F8AF-4744-91E2-1DA390658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B739D85-8DC8-4ECC-B9EC-19F64D32D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D74390-B9AB-4455-ACAF-FF7521DF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A7C68A-BF53-42F5-A116-70B2C228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BEAE5A-0E39-4F7D-9D87-86E2BE17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38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79A402-096C-406F-9A35-30553101F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761B5B-643E-4752-84EC-BA9BF344A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751504-59F1-4754-9FF9-A1C971FE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1E7909-768B-4648-B1E0-2C59F2E5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7222D4-E2EC-472A-9E67-EBA3B039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68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AF777-6113-4A1B-B874-DDF4B3BF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7CE789-31FC-43B2-9DB9-701F49BF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159A68-242C-4B65-9596-D8D22F61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EE150C-2821-4D04-B6CB-0133F0B1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11EC76-384B-4F2B-9FF4-323EC294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17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5F526-1E4C-4C0E-AEA3-4817FF9E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086578-442E-4F7B-8728-BF9358317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8D1E7E-E58E-48AC-B9BB-A7A9C9121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07955C-520C-4C6B-919E-06103643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77AD8E-C79C-4489-AE69-589B2C8B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92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E2B3C-8569-4D45-856D-A4BB6107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29A2E1-57AE-4DB6-A799-CDDCA221B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BED78C-72AB-46DC-89C9-ED1EAAE8E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A63576-9125-4428-ABD2-319CB80D1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0C760B-0405-4B1E-ABA0-C9CB07A7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B960EA-0A37-4377-A5BB-77AB2CEE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65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6E629-E6AF-4088-AD68-B2B1AE85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EB1304-13C7-4DF4-9855-3ECB66C80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E2E352-1575-4F21-9B2B-9A8F746AF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3DEB4FC-7754-4665-93AE-3CA5B051F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92AE79B-9BF4-4752-938A-F9713D7E5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483B3F-21A3-4479-8B33-E7E80A32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1BB9726-9211-4694-95CC-653133159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3D8DDE6-926D-4452-9F16-0D5B07C1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67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328AE-2A5D-4F14-A8C7-EB27F64C0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2AE05DE-2B40-4269-8C48-0B1823C4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3CE11A0-2F0A-4B65-824F-2E46B910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7246BE0-0304-44E2-8428-0E218979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71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9618EA8-AD7F-403B-B712-709E14EC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4AB8470-1007-48E1-B1D9-38DCF437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DE1269E-DE3E-4D64-9416-33665BF6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63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4F171-5BD1-4718-97A3-70DCCE20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85E05D-07E4-4A3D-888A-BF363425E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8A2B57-25A7-4E7E-A307-BC0AD60D8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69F0B4-6B73-48A2-9404-9F87110E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D890A6-8F81-488F-ACFF-AEEA1B4C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DB9574-7540-41BA-B616-39868A20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54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60BF6-749D-4FFA-9FAC-7826053A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EE33695-79E6-4A1A-9466-3F9194AC2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D97229-2090-4DC0-B4DA-88279918A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99CAD0-3182-4052-98E2-74175CED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15727D-565D-48C8-B30E-F7D184C8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6EEA73-81F9-48E3-AAA5-E30A3DC2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42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1E8ABE-3F9C-4A09-8221-6F198E61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32D780-F2C8-461E-AAD0-60991C909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7D6E34-F834-4C5B-96A5-7FFC6031C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8320-D834-4F50-BA6A-D40F62C2D98F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C2E53E-33C7-4482-B7CB-D30E1259E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F5F6EE-3B01-49B6-BDEE-AD3341F97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39F9D-63C4-4B06-82AE-E7D7B4848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39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latin typeface="RobotoBR" pitchFamily="2" charset="0"/>
              </a:rPr>
              <a:t>Unidade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48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6E0F5D3-E930-4A1D-89B2-5774060C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Gênero textual: notícia</a:t>
            </a:r>
          </a:p>
        </p:txBody>
      </p:sp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AA5E529E-3D84-4509-8E42-551143B39471}"/>
              </a:ext>
            </a:extLst>
          </p:cNvPr>
          <p:cNvSpPr/>
          <p:nvPr/>
        </p:nvSpPr>
        <p:spPr>
          <a:xfrm>
            <a:off x="838200" y="2845712"/>
            <a:ext cx="3010619" cy="23430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latin typeface="RobotoBR" pitchFamily="2" charset="0"/>
              </a:rPr>
              <a:t>Lide</a:t>
            </a:r>
          </a:p>
        </p:txBody>
      </p:sp>
      <p:sp>
        <p:nvSpPr>
          <p:cNvPr id="8" name="Seta: Divisa 7">
            <a:extLst>
              <a:ext uri="{FF2B5EF4-FFF2-40B4-BE49-F238E27FC236}">
                <a16:creationId xmlns:a16="http://schemas.microsoft.com/office/drawing/2014/main" id="{AB9DD0FE-F248-4BAB-A76C-E78DEB1EDD5B}"/>
              </a:ext>
            </a:extLst>
          </p:cNvPr>
          <p:cNvSpPr/>
          <p:nvPr/>
        </p:nvSpPr>
        <p:spPr>
          <a:xfrm>
            <a:off x="3433312" y="2743200"/>
            <a:ext cx="7920487" cy="26138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000" dirty="0">
                <a:latin typeface="RobotoBR" pitchFamily="2" charset="0"/>
              </a:rPr>
              <a:t>As questões principais em torno do fato (o que, onde, quando, quem, por que e como) geralmente compõem o primeiro parágrafo de uma notícia, chamado de </a:t>
            </a:r>
            <a:r>
              <a:rPr lang="pt-BR" sz="2000" b="1" dirty="0">
                <a:latin typeface="RobotoBR" pitchFamily="2" charset="0"/>
              </a:rPr>
              <a:t>lide</a:t>
            </a:r>
            <a:r>
              <a:rPr lang="pt-BR" sz="2000" dirty="0">
                <a:latin typeface="RobotoBR" pitchFamily="2" charset="0"/>
              </a:rPr>
              <a:t>, mas não aparecem necessariamente nessa ordem. </a:t>
            </a:r>
          </a:p>
          <a:p>
            <a:r>
              <a:rPr lang="pt-BR" sz="2000" dirty="0">
                <a:latin typeface="RobotoBR" pitchFamily="2" charset="0"/>
              </a:rPr>
              <a:t>O lide resume essas informações para situar o leitor diante do fato e despertar seu interesse para ler a notícia.</a:t>
            </a:r>
            <a:endParaRPr lang="pt-BR" sz="2000" dirty="0">
              <a:solidFill>
                <a:schemeClr val="tx1"/>
              </a:solidFill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13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F535374-3B10-45EE-94E4-31BAD773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Notícia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CEC4A0C-8EB2-49A2-892E-E1CAB318D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64192" cy="474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2800" dirty="0">
                <a:latin typeface="RobotoBR" pitchFamily="2" charset="0"/>
              </a:rPr>
              <a:t>Os fatos de uma notícia são apresentados seguindo uma ordem de importância: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Primeiro o assunto principal da notícia, no título e no lide.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Depois organiza as demais informações em ordem de interesse decrescente. </a:t>
            </a:r>
          </a:p>
          <a:p>
            <a:pPr marL="0" indent="0">
              <a:buNone/>
            </a:pPr>
            <a:r>
              <a:rPr lang="pt-BR" sz="2800" dirty="0">
                <a:latin typeface="RobotoBR" pitchFamily="2" charset="0"/>
              </a:rPr>
              <a:t>A essa técnica de composição da notícia dá-se o nome de </a:t>
            </a:r>
            <a:r>
              <a:rPr lang="pt-BR" sz="2800" b="1" dirty="0">
                <a:latin typeface="RobotoBR" pitchFamily="2" charset="0"/>
              </a:rPr>
              <a:t>pirâmide invertida</a:t>
            </a:r>
            <a:r>
              <a:rPr lang="pt-BR" sz="2800" dirty="0">
                <a:latin typeface="RobotoBR" pitchFamily="2" charset="0"/>
              </a:rPr>
              <a:t>.</a:t>
            </a:r>
          </a:p>
        </p:txBody>
      </p:sp>
      <p:sp>
        <p:nvSpPr>
          <p:cNvPr id="6" name="Fluxograma: Operação Manual 5">
            <a:extLst>
              <a:ext uri="{FF2B5EF4-FFF2-40B4-BE49-F238E27FC236}">
                <a16:creationId xmlns:a16="http://schemas.microsoft.com/office/drawing/2014/main" id="{4AB499FD-080A-47F2-BE66-A4A4EE932575}"/>
              </a:ext>
            </a:extLst>
          </p:cNvPr>
          <p:cNvSpPr/>
          <p:nvPr/>
        </p:nvSpPr>
        <p:spPr>
          <a:xfrm>
            <a:off x="6415176" y="3493694"/>
            <a:ext cx="4121989" cy="871268"/>
          </a:xfrm>
          <a:prstGeom prst="flowChartManualOperati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RobotoBR" pitchFamily="2" charset="0"/>
            </a:endParaRPr>
          </a:p>
        </p:txBody>
      </p:sp>
      <p:sp>
        <p:nvSpPr>
          <p:cNvPr id="7" name="Fluxograma: Operação Manual 6">
            <a:extLst>
              <a:ext uri="{FF2B5EF4-FFF2-40B4-BE49-F238E27FC236}">
                <a16:creationId xmlns:a16="http://schemas.microsoft.com/office/drawing/2014/main" id="{7E6F3BD9-AD0E-4F6F-90A4-BA83BBEE3944}"/>
              </a:ext>
            </a:extLst>
          </p:cNvPr>
          <p:cNvSpPr/>
          <p:nvPr/>
        </p:nvSpPr>
        <p:spPr>
          <a:xfrm>
            <a:off x="7453221" y="4666886"/>
            <a:ext cx="2035834" cy="500332"/>
          </a:xfrm>
          <a:prstGeom prst="flowChartManualOperati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RobotoBR" pitchFamily="2" charset="0"/>
            </a:endParaRPr>
          </a:p>
        </p:txBody>
      </p:sp>
      <p:sp>
        <p:nvSpPr>
          <p:cNvPr id="8" name="Fluxograma: Mesclar 7">
            <a:extLst>
              <a:ext uri="{FF2B5EF4-FFF2-40B4-BE49-F238E27FC236}">
                <a16:creationId xmlns:a16="http://schemas.microsoft.com/office/drawing/2014/main" id="{A0265B07-6A16-4E24-AA94-4ABD8F6829D2}"/>
              </a:ext>
            </a:extLst>
          </p:cNvPr>
          <p:cNvSpPr/>
          <p:nvPr/>
        </p:nvSpPr>
        <p:spPr>
          <a:xfrm>
            <a:off x="8057070" y="5469143"/>
            <a:ext cx="793631" cy="500332"/>
          </a:xfrm>
          <a:prstGeom prst="flowChartMerg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066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8E825C0-8F3D-43D4-A800-F9BFD785E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718" y="489584"/>
            <a:ext cx="11478564" cy="636841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877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088BF-C565-4C84-8F10-C648478C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RobotoBR" pitchFamily="2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DA63120-B727-439F-A593-63196073D424}"/>
              </a:ext>
            </a:extLst>
          </p:cNvPr>
          <p:cNvSpPr txBox="1">
            <a:spLocks/>
          </p:cNvSpPr>
          <p:nvPr/>
        </p:nvSpPr>
        <p:spPr>
          <a:xfrm>
            <a:off x="838200" y="3269411"/>
            <a:ext cx="10515600" cy="29075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atin typeface="RobotoBR" pitchFamily="2" charset="0"/>
              </a:rPr>
              <a:t>Oxítona</a:t>
            </a:r>
            <a:r>
              <a:rPr lang="pt-BR" dirty="0">
                <a:latin typeface="RobotoBR" pitchFamily="2" charset="0"/>
              </a:rPr>
              <a:t>: a sílaba tônica é a última.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>
                <a:latin typeface="RobotoBR" pitchFamily="2" charset="0"/>
              </a:rPr>
              <a:t>	Ex.: muscu</a:t>
            </a:r>
            <a:r>
              <a:rPr lang="pt-BR" dirty="0">
                <a:solidFill>
                  <a:srgbClr val="FF0000"/>
                </a:solidFill>
                <a:latin typeface="RobotoBR" pitchFamily="2" charset="0"/>
              </a:rPr>
              <a:t>lar</a:t>
            </a:r>
            <a:r>
              <a:rPr lang="pt-BR" dirty="0">
                <a:latin typeface="RobotoBR" pitchFamily="2" charset="0"/>
              </a:rPr>
              <a:t>.</a:t>
            </a:r>
          </a:p>
          <a:p>
            <a:r>
              <a:rPr lang="pt-BR" b="1" dirty="0">
                <a:latin typeface="RobotoBR" pitchFamily="2" charset="0"/>
              </a:rPr>
              <a:t>Paroxítona</a:t>
            </a:r>
            <a:r>
              <a:rPr lang="pt-BR" dirty="0">
                <a:latin typeface="RobotoBR" pitchFamily="2" charset="0"/>
              </a:rPr>
              <a:t>: a sílaba tônica é a penúltima.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>
                <a:latin typeface="RobotoBR" pitchFamily="2" charset="0"/>
              </a:rPr>
              <a:t>	Ex.: can</a:t>
            </a:r>
            <a:r>
              <a:rPr lang="pt-BR" dirty="0">
                <a:solidFill>
                  <a:srgbClr val="FF0000"/>
                </a:solidFill>
                <a:latin typeface="RobotoBR" pitchFamily="2" charset="0"/>
              </a:rPr>
              <a:t>sa</a:t>
            </a:r>
            <a:r>
              <a:rPr lang="pt-BR" dirty="0">
                <a:latin typeface="RobotoBR" pitchFamily="2" charset="0"/>
              </a:rPr>
              <a:t>ço.</a:t>
            </a:r>
          </a:p>
          <a:p>
            <a:r>
              <a:rPr lang="pt-BR" b="1" dirty="0">
                <a:latin typeface="RobotoBR" pitchFamily="2" charset="0"/>
              </a:rPr>
              <a:t>Proparoxítona</a:t>
            </a:r>
            <a:r>
              <a:rPr lang="pt-BR" dirty="0">
                <a:latin typeface="RobotoBR" pitchFamily="2" charset="0"/>
              </a:rPr>
              <a:t>: a sílaba tônica é a antepenúltima.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>
                <a:latin typeface="RobotoBR" pitchFamily="2" charset="0"/>
              </a:rPr>
              <a:t>	Ex.: </a:t>
            </a:r>
            <a:r>
              <a:rPr lang="pt-BR" dirty="0">
                <a:solidFill>
                  <a:srgbClr val="FF0000"/>
                </a:solidFill>
                <a:latin typeface="RobotoBR" pitchFamily="2" charset="0"/>
              </a:rPr>
              <a:t>úl</a:t>
            </a:r>
            <a:r>
              <a:rPr lang="pt-BR" dirty="0">
                <a:latin typeface="RobotoBR" pitchFamily="2" charset="0"/>
              </a:rPr>
              <a:t>timo.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27B7EB7-3527-4B2B-A145-4D7354B1BC0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latin typeface="RobotoBR" pitchFamily="2" charset="0"/>
              </a:rPr>
              <a:t>Sílaba tônica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4F92FA5-FCC1-4ACF-B349-910146BD6FA1}"/>
              </a:ext>
            </a:extLst>
          </p:cNvPr>
          <p:cNvSpPr txBox="1">
            <a:spLocks/>
          </p:cNvSpPr>
          <p:nvPr/>
        </p:nvSpPr>
        <p:spPr>
          <a:xfrm>
            <a:off x="838200" y="1917910"/>
            <a:ext cx="10515600" cy="10927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rgbClr val="000000"/>
                </a:solidFill>
                <a:latin typeface="RobotoBR" pitchFamily="2" charset="0"/>
              </a:rPr>
              <a:t>A </a:t>
            </a:r>
            <a:r>
              <a:rPr lang="pt-BR" sz="2400" b="1" dirty="0">
                <a:solidFill>
                  <a:srgbClr val="000000"/>
                </a:solidFill>
                <a:latin typeface="RobotoBR" pitchFamily="2" charset="0"/>
              </a:rPr>
              <a:t>sílaba tônica </a:t>
            </a:r>
            <a:r>
              <a:rPr lang="pt-BR" sz="2400" dirty="0">
                <a:solidFill>
                  <a:srgbClr val="000000"/>
                </a:solidFill>
                <a:latin typeface="RobotoBR" pitchFamily="2" charset="0"/>
              </a:rPr>
              <a:t>de uma palavra é pronunciada com mais intensidade. As demais sílabas são átonas, pronunciadas com menor intensidade. As palavras são classificadas quanto à posição da sílaba tônica.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104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00BDC22-1974-475E-BBC5-FCC3B3E3E256}"/>
              </a:ext>
            </a:extLst>
          </p:cNvPr>
          <p:cNvSpPr txBox="1">
            <a:spLocks/>
          </p:cNvSpPr>
          <p:nvPr/>
        </p:nvSpPr>
        <p:spPr>
          <a:xfrm>
            <a:off x="838200" y="495933"/>
            <a:ext cx="10515600" cy="1194755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latin typeface="RobotoBR" pitchFamily="2" charset="0"/>
              </a:rPr>
              <a:t>Sílaba tônica: monossílabos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F36414E-1772-4D52-B9A7-680C58FC2E14}"/>
              </a:ext>
            </a:extLst>
          </p:cNvPr>
          <p:cNvSpPr txBox="1">
            <a:spLocks/>
          </p:cNvSpPr>
          <p:nvPr/>
        </p:nvSpPr>
        <p:spPr>
          <a:xfrm>
            <a:off x="838200" y="3288483"/>
            <a:ext cx="10515600" cy="3313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pt-BR" dirty="0">
                <a:latin typeface="RobotoBR" pitchFamily="2" charset="0"/>
              </a:rPr>
              <a:t>Os monossílabos </a:t>
            </a:r>
            <a:r>
              <a:rPr lang="pt-BR" b="1" dirty="0">
                <a:latin typeface="RobotoBR" pitchFamily="2" charset="0"/>
              </a:rPr>
              <a:t>átonos</a:t>
            </a:r>
            <a:r>
              <a:rPr lang="pt-BR" dirty="0">
                <a:latin typeface="RobotoBR" pitchFamily="2" charset="0"/>
              </a:rPr>
              <a:t> são pronunciados geralmente de forma fraca nas frases e “acabam se apoiando” na palavra vizinha, como </a:t>
            </a:r>
            <a:r>
              <a:rPr lang="pt-BR" b="1" dirty="0">
                <a:latin typeface="RobotoBR" pitchFamily="2" charset="0"/>
              </a:rPr>
              <a:t>que</a:t>
            </a:r>
            <a:r>
              <a:rPr lang="pt-BR" dirty="0">
                <a:latin typeface="RobotoBR" pitchFamily="2" charset="0"/>
              </a:rPr>
              <a:t>, </a:t>
            </a:r>
            <a:r>
              <a:rPr lang="pt-BR" b="1" dirty="0">
                <a:latin typeface="RobotoBR" pitchFamily="2" charset="0"/>
              </a:rPr>
              <a:t>ao</a:t>
            </a:r>
            <a:r>
              <a:rPr lang="pt-BR" dirty="0">
                <a:latin typeface="RobotoBR" pitchFamily="2" charset="0"/>
              </a:rPr>
              <a:t>, </a:t>
            </a:r>
            <a:r>
              <a:rPr lang="pt-BR" b="1" dirty="0">
                <a:latin typeface="RobotoBR" pitchFamily="2" charset="0"/>
              </a:rPr>
              <a:t>me </a:t>
            </a:r>
            <a:r>
              <a:rPr lang="pt-BR" dirty="0">
                <a:latin typeface="RobotoBR" pitchFamily="2" charset="0"/>
              </a:rPr>
              <a:t>etc.</a:t>
            </a:r>
          </a:p>
          <a:p>
            <a:pPr>
              <a:lnSpc>
                <a:spcPct val="120000"/>
              </a:lnSpc>
            </a:pPr>
            <a:r>
              <a:rPr lang="pt-BR" dirty="0">
                <a:latin typeface="RobotoBR" pitchFamily="2" charset="0"/>
              </a:rPr>
              <a:t>São monossílabos </a:t>
            </a:r>
            <a:r>
              <a:rPr lang="pt-BR" b="1" dirty="0">
                <a:latin typeface="RobotoBR" pitchFamily="2" charset="0"/>
              </a:rPr>
              <a:t>tônicos</a:t>
            </a:r>
            <a:r>
              <a:rPr lang="pt-BR" dirty="0">
                <a:latin typeface="RobotoBR" pitchFamily="2" charset="0"/>
              </a:rPr>
              <a:t> aqueles que geralmente são pronunciados com maior intensidade nas frases e, por isso, não se apoiam na palavra vizinha. São exemplos a forma verbal </a:t>
            </a:r>
            <a:r>
              <a:rPr lang="pt-BR" b="1" dirty="0">
                <a:latin typeface="RobotoBR" pitchFamily="2" charset="0"/>
              </a:rPr>
              <a:t>é</a:t>
            </a:r>
            <a:r>
              <a:rPr lang="pt-BR" dirty="0">
                <a:latin typeface="RobotoBR" pitchFamily="2" charset="0"/>
              </a:rPr>
              <a:t>, o adjetivo </a:t>
            </a:r>
            <a:r>
              <a:rPr lang="pt-BR" b="1" dirty="0">
                <a:latin typeface="RobotoBR" pitchFamily="2" charset="0"/>
              </a:rPr>
              <a:t>bom</a:t>
            </a:r>
            <a:r>
              <a:rPr lang="pt-BR" dirty="0">
                <a:latin typeface="RobotoBR" pitchFamily="2" charset="0"/>
              </a:rPr>
              <a:t>, o pronome </a:t>
            </a:r>
            <a:r>
              <a:rPr lang="pt-BR" b="1" dirty="0">
                <a:latin typeface="RobotoBR" pitchFamily="2" charset="0"/>
              </a:rPr>
              <a:t>meu </a:t>
            </a:r>
            <a:r>
              <a:rPr lang="pt-BR" dirty="0">
                <a:latin typeface="RobotoBR" pitchFamily="2" charset="0"/>
              </a:rPr>
              <a:t>etc.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695A393-E379-4641-9550-5C38B2798614}"/>
              </a:ext>
            </a:extLst>
          </p:cNvPr>
          <p:cNvSpPr txBox="1">
            <a:spLocks/>
          </p:cNvSpPr>
          <p:nvPr/>
        </p:nvSpPr>
        <p:spPr>
          <a:xfrm>
            <a:off x="838200" y="2047863"/>
            <a:ext cx="10515600" cy="119475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solidFill>
                  <a:srgbClr val="000000"/>
                </a:solidFill>
                <a:latin typeface="RobotoBR" pitchFamily="2" charset="0"/>
              </a:rPr>
              <a:t>Os </a:t>
            </a:r>
            <a:r>
              <a:rPr lang="pt-BR" sz="2800" b="1" dirty="0">
                <a:solidFill>
                  <a:srgbClr val="000000"/>
                </a:solidFill>
                <a:latin typeface="RobotoBR" pitchFamily="2" charset="0"/>
              </a:rPr>
              <a:t>monossílabos </a:t>
            </a:r>
            <a:r>
              <a:rPr lang="pt-BR" sz="2800" dirty="0">
                <a:solidFill>
                  <a:srgbClr val="000000"/>
                </a:solidFill>
                <a:latin typeface="RobotoBR" pitchFamily="2" charset="0"/>
              </a:rPr>
              <a:t>são formados por uma sílaba e podem ser tônicos ou átonos.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18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3F8F99F-71DA-47C9-AC62-F22AC8374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BR" pitchFamily="2" charset="0"/>
              </a:rPr>
              <a:t>Pontuação</a:t>
            </a:r>
            <a:endParaRPr lang="pt-BR" sz="48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D76F8F3-276F-44B6-9D7D-D9D08C3C5F17}"/>
              </a:ext>
            </a:extLst>
          </p:cNvPr>
          <p:cNvSpPr txBox="1">
            <a:spLocks/>
          </p:cNvSpPr>
          <p:nvPr/>
        </p:nvSpPr>
        <p:spPr>
          <a:xfrm>
            <a:off x="1619804" y="2047307"/>
            <a:ext cx="9320842" cy="3792776"/>
          </a:xfrm>
          <a:prstGeom prst="rect">
            <a:avLst/>
          </a:prstGeom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>
                <a:latin typeface="RobotoBR" pitchFamily="2" charset="0"/>
              </a:rPr>
              <a:t>Emprega-se a </a:t>
            </a:r>
            <a:r>
              <a:rPr lang="pt-BR" b="1" dirty="0">
                <a:latin typeface="RobotoBR" pitchFamily="2" charset="0"/>
              </a:rPr>
              <a:t>vírgula </a:t>
            </a:r>
            <a:r>
              <a:rPr lang="pt-BR" dirty="0">
                <a:latin typeface="RobotoBR" pitchFamily="2" charset="0"/>
              </a:rPr>
              <a:t>para:</a:t>
            </a:r>
          </a:p>
          <a:p>
            <a:r>
              <a:rPr lang="pt-BR" dirty="0">
                <a:latin typeface="RobotoBR" pitchFamily="2" charset="0"/>
              </a:rPr>
              <a:t>exemplos ou expressões explicativas; </a:t>
            </a:r>
          </a:p>
          <a:p>
            <a:r>
              <a:rPr lang="pt-BR" dirty="0">
                <a:latin typeface="RobotoBR" pitchFamily="2" charset="0"/>
              </a:rPr>
              <a:t>separar o aposto (palavra ou expressão que modifica ou explica um termo da frase); </a:t>
            </a:r>
          </a:p>
          <a:p>
            <a:r>
              <a:rPr lang="pt-BR" dirty="0">
                <a:latin typeface="RobotoBR" pitchFamily="2" charset="0"/>
              </a:rPr>
              <a:t>separar marcadores de tempo e de lugar que aparecem no início da frase ou intercalados a ela; </a:t>
            </a:r>
          </a:p>
          <a:p>
            <a:r>
              <a:rPr lang="pt-BR" dirty="0">
                <a:latin typeface="RobotoBR" pitchFamily="2" charset="0"/>
              </a:rPr>
              <a:t>e enumerar itens.</a:t>
            </a:r>
            <a:endParaRPr lang="pt-BR" dirty="0">
              <a:solidFill>
                <a:schemeClr val="tx1"/>
              </a:solidFill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2162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344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RobotoBR</vt:lpstr>
      <vt:lpstr>Tema do Office</vt:lpstr>
      <vt:lpstr>Unidade 3</vt:lpstr>
      <vt:lpstr>Gênero textual: notícia</vt:lpstr>
      <vt:lpstr>Notícia</vt:lpstr>
      <vt:lpstr>Apresentação do PowerPoint</vt:lpstr>
      <vt:lpstr>Apresentação do PowerPoint</vt:lpstr>
      <vt:lpstr>Apresentação do PowerPoint</vt:lpstr>
      <vt:lpstr>Pontuação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3</dc:title>
  <dc:creator>João Paulo Bortoluci</dc:creator>
  <cp:lastModifiedBy>João Paulo Bortoluci</cp:lastModifiedBy>
  <cp:revision>1</cp:revision>
  <dcterms:created xsi:type="dcterms:W3CDTF">2020-04-02T21:41:34Z</dcterms:created>
  <dcterms:modified xsi:type="dcterms:W3CDTF">2020-04-02T21:45:16Z</dcterms:modified>
</cp:coreProperties>
</file>