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27C3A-FAE9-4343-864C-9073ACEF1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F83F0A-C27C-46E8-B1A9-18396F145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FEABD4-558A-4D67-B592-83CDA1BD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F5FD8C-C173-47C9-B29B-64DA8183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63A0E2-DDDF-48B6-821A-047DD3D4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0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08BEE-BD91-4C77-A488-876F7C71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7B5C45-0EA1-446A-AD27-603A5C559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4568BD-17A8-4B6E-AA00-DF469CD7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19222D-070D-43D6-8D3E-AEB31869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EB177-D5C8-4883-8F1A-76A77A89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35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54641D-4FC1-457A-B009-241EFFD00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92DB888-D352-4DAF-B838-6D493EDA4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E3C473-030E-4B53-AD4B-A7EDDB61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2E26AE-FFC2-4553-BB5C-829CAABF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1F0C46-F5F1-479D-A6C2-2D459FB2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84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372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486A4-9007-41A8-A032-66FAC1BB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ACD580-0FE0-424A-9406-C989636DF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803642-1E04-41D7-BBB0-26C95840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D43E85-20D0-4CD8-B664-BE3117EA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8C920C-6BEB-4B3B-992F-5356CBC5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45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1846D-6C5C-4933-A20A-DF081578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0FF3C5-3C29-4F83-A553-F0384BE3F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9AF2BE-7D5B-415F-A6F0-02458DA9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CCA5DF-D63D-4D2F-A2FA-604E791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D8F1CB-F458-46CE-BD87-95FD813BF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47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F9931B-C4C0-4B8D-8288-AFB61AD20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7CE57B-6D51-4C3D-94C0-3828A6C6A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31DF93-DC23-45DC-A600-5E4102BB8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A6CED4-4AF7-424D-8A07-36B2E0D5C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D09336-434C-4A08-8825-23924756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CE0F86-8C50-4DF4-B0F1-303A590DA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74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4C3E4-5B9E-4C8E-981A-82C97842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0F3A90-C5C1-479C-A348-C79801E8D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03B64B-DC01-42E9-8BBE-A17C5DA80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6704659-8FEF-408C-9C5A-26A996EA7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5E04E30-0286-4420-8941-A179EA35A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437636D-9C65-4108-98BA-21B739352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338B31-C4BF-4058-BDDE-A284E126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F340A6-EBD0-4BC2-9F1A-2C173F1F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9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C050D-A3EB-48CB-9D2C-A60E3F0A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6C95E1-C637-46AD-A818-C772874A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876344-2BFA-4081-9358-1F20E947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00A1DE-2985-47C1-8CFF-1E9EC7E7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2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FAC3F6-7193-4E97-86A7-AFD39030B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C5C988-731A-45FF-B7BE-15D024D5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CF629FD-28B8-4D46-9DCA-241FDCB8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7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15B20-3226-4B6A-8BBC-91DCA3FA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5C78E0-3546-4CCC-8C7C-39B1F1821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B74160-AADC-4FAF-A355-3E5FB0237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C33660-C25A-4AD4-AC67-585E5A39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225941-4915-490E-9E15-D4CFCA62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A4B9FB-8ED1-47AE-B69A-5C28309D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33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2B470-BE49-4D2E-BB4C-D1D98A0E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91F9DC7-D0C2-49FF-B92C-D9FA727BA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09D026-909D-4C62-BB55-94CED7860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36C950-8070-4FE0-9AA5-A264B6FE2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526626-35FF-4ACA-AE78-E6EB4D08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FA3A19-E623-4428-8E99-F0910A5B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45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DDA3D48-EACF-476D-B761-B057F3547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BC62D2-C53F-4802-99B8-5A4652409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723216-3DF0-4B9E-B33C-233E8EA4D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950F-CF1D-4279-960B-1248C6A4CBFE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09F01D-C8E1-4B36-8A4F-6D98859DB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F11F2-CF98-49FB-B70A-2A2B7BD4C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BE63-0C75-4EB8-ADC8-37E170B95D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13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br>
              <a:rPr dirty="0"/>
            </a:br>
            <a:r>
              <a:rPr lang="pt-BR" sz="4800" b="0" strike="noStrike" spc="-1" dirty="0">
                <a:solidFill>
                  <a:srgbClr val="000000"/>
                </a:solidFill>
                <a:latin typeface="RobotoBR"/>
              </a:rPr>
              <a:t>Capítulo 4</a:t>
            </a:r>
            <a:endParaRPr lang="pt-BR" sz="4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2"/>
          <p:cNvSpPr txBox="1"/>
          <p:nvPr/>
        </p:nvSpPr>
        <p:spPr>
          <a:xfrm>
            <a:off x="1359164" y="569290"/>
            <a:ext cx="10023120" cy="857520"/>
          </a:xfrm>
          <a:prstGeom prst="rect">
            <a:avLst/>
          </a:prstGeom>
          <a:solidFill>
            <a:schemeClr val="bg1"/>
          </a:solidFill>
          <a:ln>
            <a:solidFill>
              <a:srgbClr val="ED7D31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Verbos transitivos indiretos</a:t>
            </a:r>
            <a:endParaRPr lang="pt-BR" sz="440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56" name="TextShape 3"/>
          <p:cNvSpPr txBox="1"/>
          <p:nvPr/>
        </p:nvSpPr>
        <p:spPr>
          <a:xfrm>
            <a:off x="1272566" y="1562725"/>
            <a:ext cx="10042649" cy="1308905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Ligam-se ao complemento por meio de preposição.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Esse complemento recebe o nome de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objeto indireto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57" name="Imagem 5"/>
          <p:cNvPicPr/>
          <p:nvPr/>
        </p:nvPicPr>
        <p:blipFill>
          <a:blip r:embed="rId2"/>
          <a:stretch/>
        </p:blipFill>
        <p:spPr>
          <a:xfrm>
            <a:off x="2917384" y="2846994"/>
            <a:ext cx="5734440" cy="3155400"/>
          </a:xfrm>
          <a:prstGeom prst="rect">
            <a:avLst/>
          </a:prstGeom>
          <a:ln>
            <a:noFill/>
          </a:ln>
        </p:spPr>
      </p:pic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TextShape 1"/>
          <p:cNvSpPr txBox="1"/>
          <p:nvPr/>
        </p:nvSpPr>
        <p:spPr>
          <a:xfrm>
            <a:off x="1162866" y="387619"/>
            <a:ext cx="9603000" cy="1012320"/>
          </a:xfrm>
          <a:prstGeom prst="rect">
            <a:avLst/>
          </a:prstGeom>
          <a:noFill/>
          <a:ln>
            <a:solidFill>
              <a:srgbClr val="ED7D31"/>
            </a:solidFill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000" strike="noStrike" spc="-1" dirty="0">
                <a:solidFill>
                  <a:srgbClr val="ED7D31"/>
                </a:solidFill>
                <a:latin typeface="RobotoBR"/>
              </a:rPr>
              <a:t>Verbos transitivos </a:t>
            </a:r>
            <a:r>
              <a:rPr lang="pt-BR" sz="4000" spc="-1" dirty="0">
                <a:solidFill>
                  <a:srgbClr val="ED7D31"/>
                </a:solidFill>
                <a:latin typeface="RobotoBR"/>
              </a:rPr>
              <a:t>d</a:t>
            </a:r>
            <a:r>
              <a:rPr lang="pt-BR" sz="4000" strike="noStrike" spc="-1" dirty="0">
                <a:solidFill>
                  <a:srgbClr val="ED7D31"/>
                </a:solidFill>
                <a:latin typeface="RobotoBR"/>
              </a:rPr>
              <a:t>iretos e indiretos</a:t>
            </a:r>
            <a:endParaRPr lang="pt-BR" sz="4000" strike="noStrike" spc="-1" dirty="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360" name="TextShape 3"/>
          <p:cNvSpPr txBox="1"/>
          <p:nvPr/>
        </p:nvSpPr>
        <p:spPr>
          <a:xfrm>
            <a:off x="1134001" y="1500915"/>
            <a:ext cx="9603000" cy="134185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cs typeface="Calibri"/>
              </a:rPr>
              <a:t>São os verbos que precisam de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  <a:cs typeface="Calibri"/>
              </a:rPr>
              <a:t>dois complementos 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  <a:cs typeface="Calibri"/>
              </a:rPr>
              <a:t>objeto direto 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  <a:cs typeface="Calibri"/>
              </a:rPr>
              <a:t>e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  <a:cs typeface="Calibri"/>
              </a:rPr>
              <a:t>objeto indireto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  <a:cs typeface="Calibri"/>
              </a:rPr>
              <a:t>) para que se compreenda o que é declarado sobre o sujeito.</a:t>
            </a:r>
          </a:p>
        </p:txBody>
      </p:sp>
      <p:pic>
        <p:nvPicPr>
          <p:cNvPr id="361" name="Imagem 5"/>
          <p:cNvPicPr/>
          <p:nvPr/>
        </p:nvPicPr>
        <p:blipFill>
          <a:blip r:embed="rId2"/>
          <a:stretch/>
        </p:blipFill>
        <p:spPr>
          <a:xfrm>
            <a:off x="2047320" y="3103560"/>
            <a:ext cx="8097120" cy="2803680"/>
          </a:xfrm>
          <a:prstGeom prst="rect">
            <a:avLst/>
          </a:prstGeom>
          <a:ln>
            <a:noFill/>
          </a:ln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Shape 1"/>
          <p:cNvSpPr txBox="1"/>
          <p:nvPr/>
        </p:nvSpPr>
        <p:spPr>
          <a:xfrm>
            <a:off x="838080" y="1825560"/>
            <a:ext cx="10515240" cy="452377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 dirty="0">
                <a:solidFill>
                  <a:srgbClr val="000000"/>
                </a:solidFill>
                <a:latin typeface="Calibri"/>
              </a:rPr>
              <a:t>Os textos em geral são formados por um ou mais enunciados.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 dirty="0">
                <a:solidFill>
                  <a:srgbClr val="000000"/>
                </a:solidFill>
                <a:latin typeface="Calibri"/>
              </a:rPr>
              <a:t>O emissor, ao produzir determinado enunciado, pode produzir </a:t>
            </a:r>
            <a:r>
              <a:rPr lang="pt-BR" sz="2600" b="1" strike="noStrike" spc="-1" dirty="0">
                <a:solidFill>
                  <a:srgbClr val="000000"/>
                </a:solidFill>
                <a:latin typeface="Calibri"/>
              </a:rPr>
              <a:t>sequências textuais </a:t>
            </a:r>
            <a:r>
              <a:rPr lang="pt-BR" sz="2600" b="0" strike="noStrike" spc="-1" dirty="0">
                <a:solidFill>
                  <a:srgbClr val="000000"/>
                </a:solidFill>
                <a:latin typeface="Calibri"/>
              </a:rPr>
              <a:t>com características próprias.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600" b="0" strike="noStrike" spc="-1" dirty="0">
                <a:solidFill>
                  <a:srgbClr val="000000"/>
                </a:solidFill>
                <a:latin typeface="Calibri"/>
              </a:rPr>
              <a:t>Os objetivos de cada tipo de sequência são: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Sequência narrativa: </a:t>
            </a: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contar, relatar, narrar fatos, acontecimentos, ações.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Sequência descritiva: </a:t>
            </a: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caracterizar algo, dizer como é um objeto.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Sequência injuntiva: </a:t>
            </a: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dizer uma ação que se deseja ver feita, indicando como se deve realizá-la e buscando levar o outro a fazê-la.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r>
              <a:rPr lang="pt-BR" sz="2600" b="0" strike="noStrike" spc="-1" dirty="0">
                <a:solidFill>
                  <a:srgbClr val="000000"/>
                </a:solidFill>
                <a:latin typeface="Calibri"/>
              </a:rPr>
              <a:t>É comum que um dos tipos de sequência predomine em determinado gênero textual. Por exemplo: em um conto predomina a sequência narrativa, embora ele possa apresentar também sequências descritivas.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3" name="TextShape 2"/>
          <p:cNvSpPr txBox="1"/>
          <p:nvPr/>
        </p:nvSpPr>
        <p:spPr>
          <a:xfrm>
            <a:off x="809216" y="144303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Sequências textuais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TextShape 1"/>
          <p:cNvSpPr txBox="1"/>
          <p:nvPr/>
        </p:nvSpPr>
        <p:spPr>
          <a:xfrm>
            <a:off x="838080" y="1825559"/>
            <a:ext cx="10515240" cy="4581493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Os textos em geral são formados por um ou mais enunciados.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O emissor, ao produzir determinado enunciado, pode produzir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sequências textuais 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com características próprias.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Os objetivos de cada tipo de sequência são: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Sequência narrativa: </a:t>
            </a: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contar, relatar, narrar fatos, acontecimentos, ações.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Sequência descritiva: </a:t>
            </a: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caracterizar algo, dizer como é um objeto.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</a:rPr>
              <a:t>Sequência injuntiva: </a:t>
            </a: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dizer uma ação que se deseja ver feita, indicando como se deve realizá-la e buscando levar o outro a fazê-la.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 É comum que um dos tipos de sequência predomine em determinado gênero textual. Por exemplo: em um conto predomina a sequência narrativa, embora ele possa apresentar também sequências descritivas.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5" name="TextShape 2"/>
          <p:cNvSpPr txBox="1"/>
          <p:nvPr/>
        </p:nvSpPr>
        <p:spPr>
          <a:xfrm>
            <a:off x="621590" y="288606"/>
            <a:ext cx="10515240" cy="13251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chemeClr val="accent2"/>
                </a:solidFill>
                <a:latin typeface="Calibri"/>
                <a:cs typeface="Calibri"/>
              </a:rPr>
              <a:t>Sequências textuais</a:t>
            </a: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CustomShape 1"/>
          <p:cNvSpPr/>
          <p:nvPr/>
        </p:nvSpPr>
        <p:spPr>
          <a:xfrm>
            <a:off x="1230739" y="609935"/>
            <a:ext cx="11548440" cy="6217560"/>
          </a:xfrm>
          <a:prstGeom prst="rect">
            <a:avLst/>
          </a:prstGeom>
          <a:solidFill>
            <a:srgbClr val="FFFFFF">
              <a:alpha val="8000"/>
            </a:srgbClr>
          </a:solidFill>
          <a:ln w="1270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Line 2"/>
          <p:cNvSpPr/>
          <p:nvPr/>
        </p:nvSpPr>
        <p:spPr>
          <a:xfrm>
            <a:off x="4654080" y="2057400"/>
            <a:ext cx="360" cy="2743200"/>
          </a:xfrm>
          <a:prstGeom prst="line">
            <a:avLst/>
          </a:prstGeom>
          <a:ln w="1908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TextShape 4"/>
          <p:cNvSpPr txBox="1"/>
          <p:nvPr/>
        </p:nvSpPr>
        <p:spPr>
          <a:xfrm>
            <a:off x="4975920" y="963720"/>
            <a:ext cx="6377400" cy="4929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É a repetição de elementos — palavras, imagens, ideias ou significados — que, além de outras funções, evidenciam maior ou menor relação entre dois textos ou partes de um mesmo texto (ou objeto).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Em uma obra literária, artística ou midiática, a reiteração de elementos pode ser mais ou menos explícita.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1" name="Line 6"/>
          <p:cNvSpPr/>
          <p:nvPr/>
        </p:nvSpPr>
        <p:spPr>
          <a:xfrm>
            <a:off x="4654080" y="1811760"/>
            <a:ext cx="360" cy="31118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TextShape 4"/>
          <p:cNvSpPr txBox="1"/>
          <p:nvPr/>
        </p:nvSpPr>
        <p:spPr>
          <a:xfrm>
            <a:off x="649475" y="1930020"/>
            <a:ext cx="3391678" cy="2709000"/>
          </a:xfrm>
          <a:prstGeom prst="rect">
            <a:avLst/>
          </a:prstGeom>
          <a:solidFill>
            <a:schemeClr val="accent2"/>
          </a:solidFill>
          <a:ln w="174600">
            <a:solidFill>
              <a:srgbClr val="262626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Reiteração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É uma representação figurativa de um objeto que tem com outro uma relação de proximidade, de familiaridade, de interdependência.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Na relação metonímica, um significado novo é acrescentado ao significado de base.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Calibri"/>
              </a:rPr>
              <a:t>Afinal, conseguiu um </a:t>
            </a:r>
            <a:r>
              <a:rPr lang="pt-BR" sz="2200" b="1" strike="noStrike" spc="-1" dirty="0">
                <a:solidFill>
                  <a:srgbClr val="808080"/>
                </a:solidFill>
                <a:latin typeface="Calibri"/>
              </a:rPr>
              <a:t>teto </a:t>
            </a:r>
            <a:r>
              <a:rPr lang="pt-BR" sz="2200" b="0" strike="noStrike" spc="-1" dirty="0">
                <a:solidFill>
                  <a:srgbClr val="808080"/>
                </a:solidFill>
                <a:latin typeface="Calibri"/>
              </a:rPr>
              <a:t>para morar.			Comi o </a:t>
            </a:r>
            <a:r>
              <a:rPr lang="pt-BR" sz="2200" b="1" strike="noStrike" spc="-1" dirty="0">
                <a:solidFill>
                  <a:srgbClr val="808080"/>
                </a:solidFill>
                <a:latin typeface="Calibri"/>
              </a:rPr>
              <a:t>prato </a:t>
            </a:r>
            <a:r>
              <a:rPr lang="pt-BR" sz="2200" b="0" strike="noStrike" spc="-1" dirty="0">
                <a:solidFill>
                  <a:srgbClr val="808080"/>
                </a:solidFill>
                <a:latin typeface="Calibri"/>
              </a:rPr>
              <a:t>do dia.</a:t>
            </a:r>
            <a:endParaRPr lang="pt-BR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                         </a:t>
            </a:r>
            <a:r>
              <a:rPr lang="pt-BR" sz="2800" b="0" strike="noStrike" spc="-1" dirty="0">
                <a:solidFill>
                  <a:srgbClr val="ED7D31"/>
                </a:solidFill>
                <a:latin typeface="Calibri"/>
              </a:rPr>
              <a:t>↓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                  	           			 </a:t>
            </a:r>
            <a:r>
              <a:rPr lang="pt-BR" sz="2800" b="0" strike="noStrike" spc="-1" dirty="0">
                <a:solidFill>
                  <a:srgbClr val="ED7D31"/>
                </a:solidFill>
                <a:latin typeface="Calibri"/>
              </a:rPr>
              <a:t>↓</a:t>
            </a: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3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Metonímia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4" name="CustomShape 3"/>
          <p:cNvSpPr/>
          <p:nvPr/>
        </p:nvSpPr>
        <p:spPr>
          <a:xfrm>
            <a:off x="838080" y="4940640"/>
            <a:ext cx="444312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A palavra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teto 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foi usada no lugar de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casa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; nesse caso,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teto 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significa uma parte de um todo, que é a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casa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.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375" name="CustomShape 4"/>
          <p:cNvSpPr/>
          <p:nvPr/>
        </p:nvSpPr>
        <p:spPr>
          <a:xfrm>
            <a:off x="6919560" y="4995000"/>
            <a:ext cx="4012200" cy="14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A palavra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prato 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foi usada no lugar de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refeição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; nesse caso, o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continente 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(recipiente) foi usado no lugar do </a:t>
            </a:r>
            <a:r>
              <a:rPr lang="pt-BR" sz="1800" b="1" strike="noStrike" spc="-1">
                <a:solidFill>
                  <a:srgbClr val="000000"/>
                </a:solidFill>
                <a:latin typeface="RobotoBR"/>
              </a:rPr>
              <a:t>conteúdo </a:t>
            </a:r>
            <a:r>
              <a:rPr lang="pt-BR" sz="1800" b="0" strike="noStrike" spc="-1">
                <a:solidFill>
                  <a:srgbClr val="000000"/>
                </a:solidFill>
                <a:latin typeface="RobotoBR"/>
              </a:rPr>
              <a:t>(comida, refeição).</a:t>
            </a:r>
            <a:endParaRPr lang="pt-BR" sz="1800" b="0" strike="noStrike" spc="-1">
              <a:latin typeface="Arial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838078" y="1241007"/>
            <a:ext cx="11353921" cy="546908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Apresentar uma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definição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é um modo de se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posicionar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Para alguns autores, definições também são argumentos, pois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não há um modo único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de definir algo.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Quem produz o texto leva em conta o contexto de produção, o interlocutor para quem está escrevendo e a quem está pretendendo convencer, elaborando a definição de acordo com os seus objetivos.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Outra forma de argumentar é apresentar a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causa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de um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fenômeno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Quando um ou mais fatos já ocorridos produzem um resultado, temos uma relação de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causa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efeito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(ou causa e consequência). Apresentar esse tipo de relação é um modo de argumentação recorrente em artigos de opinião.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Argumentos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são as razões que se apresentam a favor ou contra uma tese ou um ponto de vista. Argumentar é defender um ponto de vista usando fatos, exemplos, ideias etc. que servem para fundamentar, demonstrar e sustentar a tese proposta.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7" name="TextShape 2"/>
          <p:cNvSpPr txBox="1"/>
          <p:nvPr/>
        </p:nvSpPr>
        <p:spPr>
          <a:xfrm>
            <a:off x="838080" y="0"/>
            <a:ext cx="10515240" cy="121401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Argumentação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Shape 2"/>
          <p:cNvSpPr txBox="1"/>
          <p:nvPr/>
        </p:nvSpPr>
        <p:spPr>
          <a:xfrm>
            <a:off x="981422" y="407203"/>
            <a:ext cx="10608014" cy="109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Persuasão</a:t>
            </a:r>
            <a:endParaRPr lang="pt-BR" sz="4400" b="0" strike="noStrike" spc="-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grpSp>
        <p:nvGrpSpPr>
          <p:cNvPr id="381" name="Group 4"/>
          <p:cNvGrpSpPr/>
          <p:nvPr/>
        </p:nvGrpSpPr>
        <p:grpSpPr>
          <a:xfrm>
            <a:off x="1069003" y="2416026"/>
            <a:ext cx="10515240" cy="4034318"/>
            <a:chOff x="838080" y="669960"/>
            <a:chExt cx="10515240" cy="4034318"/>
          </a:xfrm>
        </p:grpSpPr>
        <p:sp>
          <p:nvSpPr>
            <p:cNvPr id="382" name="CustomShape 5"/>
            <p:cNvSpPr/>
            <p:nvPr/>
          </p:nvSpPr>
          <p:spPr>
            <a:xfrm>
              <a:off x="838080" y="669960"/>
              <a:ext cx="10515240" cy="985320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83" name="CustomShape 6"/>
            <p:cNvSpPr/>
            <p:nvPr/>
          </p:nvSpPr>
          <p:spPr>
            <a:xfrm>
              <a:off x="1136520" y="891720"/>
              <a:ext cx="542160" cy="54180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84" name="CustomShape 7"/>
            <p:cNvSpPr/>
            <p:nvPr/>
          </p:nvSpPr>
          <p:spPr>
            <a:xfrm>
              <a:off x="1977120" y="669960"/>
              <a:ext cx="9358560" cy="10162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7640" tIns="107640" rIns="107640" bIns="107640" anchor="ctr"/>
            <a:lstStyle/>
            <a:p>
              <a:pPr>
                <a:lnSpc>
                  <a:spcPct val="90000"/>
                </a:lnSpc>
                <a:spcAft>
                  <a:spcPts val="734"/>
                </a:spcAft>
              </a:pPr>
              <a:r>
                <a:rPr lang="pt-BR" sz="2100" b="0" strike="noStrike" spc="-1" dirty="0">
                  <a:solidFill>
                    <a:srgbClr val="000000"/>
                  </a:solidFill>
                  <a:latin typeface="RobotoBR"/>
                </a:rPr>
                <a:t>É uma das estratégias argumentativas da propaganda.</a:t>
              </a:r>
              <a:endParaRPr lang="pt-BR" sz="2100" b="0" strike="noStrike" spc="-1" dirty="0">
                <a:latin typeface="Arial"/>
              </a:endParaRPr>
            </a:p>
          </p:txBody>
        </p:sp>
        <p:sp>
          <p:nvSpPr>
            <p:cNvPr id="385" name="CustomShape 8"/>
            <p:cNvSpPr/>
            <p:nvPr/>
          </p:nvSpPr>
          <p:spPr>
            <a:xfrm>
              <a:off x="838080" y="1940400"/>
              <a:ext cx="10515240" cy="985320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86" name="CustomShape 9"/>
            <p:cNvSpPr/>
            <p:nvPr/>
          </p:nvSpPr>
          <p:spPr>
            <a:xfrm>
              <a:off x="1136520" y="2162160"/>
              <a:ext cx="542160" cy="5418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87" name="CustomShape 10"/>
            <p:cNvSpPr/>
            <p:nvPr/>
          </p:nvSpPr>
          <p:spPr>
            <a:xfrm>
              <a:off x="1977120" y="1940400"/>
              <a:ext cx="9358560" cy="10162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7640" tIns="107640" rIns="107640" bIns="107640" anchor="ctr"/>
            <a:lstStyle/>
            <a:p>
              <a:pPr>
                <a:lnSpc>
                  <a:spcPct val="90000"/>
                </a:lnSpc>
                <a:spcAft>
                  <a:spcPts val="734"/>
                </a:spcAft>
              </a:pPr>
              <a:r>
                <a:rPr lang="pt-BR" sz="2100" b="1" strike="noStrike" spc="-1" dirty="0">
                  <a:solidFill>
                    <a:srgbClr val="000000"/>
                  </a:solidFill>
                  <a:latin typeface="RobotoBR"/>
                </a:rPr>
                <a:t>Persuadir</a:t>
              </a:r>
              <a:r>
                <a:rPr lang="pt-BR" sz="2100" b="0" strike="noStrike" spc="-1" dirty="0">
                  <a:solidFill>
                    <a:srgbClr val="000000"/>
                  </a:solidFill>
                  <a:latin typeface="RobotoBR"/>
                </a:rPr>
                <a:t> é buscar levar o outro a aderir a uma ideia, um comportamento, uma posição, procurando convencê-lo a respeito do que se propõe.</a:t>
              </a:r>
              <a:endParaRPr lang="pt-BR" sz="2100" b="0" strike="noStrike" spc="-1" dirty="0">
                <a:latin typeface="Arial"/>
              </a:endParaRPr>
            </a:p>
          </p:txBody>
        </p:sp>
        <p:sp>
          <p:nvSpPr>
            <p:cNvPr id="388" name="CustomShape 11"/>
            <p:cNvSpPr/>
            <p:nvPr/>
          </p:nvSpPr>
          <p:spPr>
            <a:xfrm>
              <a:off x="838080" y="3211200"/>
              <a:ext cx="10515240" cy="1486800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89" name="CustomShape 12"/>
            <p:cNvSpPr/>
            <p:nvPr/>
          </p:nvSpPr>
          <p:spPr>
            <a:xfrm>
              <a:off x="1136520" y="3683520"/>
              <a:ext cx="542160" cy="541800"/>
            </a:xfrm>
            <a:prstGeom prst="rect">
              <a:avLst/>
            </a:prstGeom>
            <a:blipFill rotWithShape="0"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90" name="CustomShape 13"/>
            <p:cNvSpPr/>
            <p:nvPr/>
          </p:nvSpPr>
          <p:spPr>
            <a:xfrm>
              <a:off x="1977840" y="3376690"/>
              <a:ext cx="9340200" cy="132758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7640" tIns="107640" rIns="107640" bIns="107640" anchor="ctr"/>
            <a:lstStyle/>
            <a:p>
              <a:pPr>
                <a:lnSpc>
                  <a:spcPct val="90000"/>
                </a:lnSpc>
                <a:spcAft>
                  <a:spcPts val="629"/>
                </a:spcAft>
              </a:pPr>
              <a:r>
                <a:rPr lang="pt-BR" sz="2100" spc="-1" dirty="0">
                  <a:solidFill>
                    <a:srgbClr val="000000"/>
                  </a:solidFill>
                  <a:latin typeface="RobotoBR"/>
                </a:rPr>
                <a:t>No discurso publicitário há a intenção de, por meio de argumentos, explícitos ou não, usar estratégias de comunicação destinadas a persuadir o público-alvo, como a palavra, a imagem, os conceitos, as referências a símbolos etc</a:t>
              </a:r>
              <a:r>
                <a:rPr lang="pt-BR" sz="1800" b="0" strike="noStrike" spc="-1" dirty="0">
                  <a:solidFill>
                    <a:srgbClr val="000000"/>
                  </a:solidFill>
                  <a:latin typeface="RobotoBR"/>
                </a:rPr>
                <a:t>.</a:t>
              </a:r>
              <a:endParaRPr lang="pt-BR" sz="1800" b="0" strike="noStrike" spc="-1" dirty="0">
                <a:latin typeface="Arial"/>
              </a:endParaRPr>
            </a:p>
          </p:txBody>
        </p:sp>
      </p:grpSp>
      <p:grpSp>
        <p:nvGrpSpPr>
          <p:cNvPr id="391" name="Group 14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6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3" name="CustomShape 2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rgbClr val="714B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94" name="Espaço Reservado para Conteúdo 5"/>
          <p:cNvPicPr/>
          <p:nvPr/>
        </p:nvPicPr>
        <p:blipFill>
          <a:blip r:embed="rId2"/>
          <a:stretch/>
        </p:blipFill>
        <p:spPr>
          <a:xfrm>
            <a:off x="3706199" y="389618"/>
            <a:ext cx="8485801" cy="6468382"/>
          </a:xfrm>
          <a:prstGeom prst="rect">
            <a:avLst/>
          </a:prstGeom>
          <a:ln>
            <a:noFill/>
          </a:ln>
        </p:spPr>
      </p:pic>
      <p:sp>
        <p:nvSpPr>
          <p:cNvPr id="395" name="CustomShape 3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6" name="TextShape 4"/>
          <p:cNvSpPr txBox="1"/>
          <p:nvPr/>
        </p:nvSpPr>
        <p:spPr>
          <a:xfrm>
            <a:off x="461846" y="2074320"/>
            <a:ext cx="3391678" cy="2709000"/>
          </a:xfrm>
          <a:prstGeom prst="rect">
            <a:avLst/>
          </a:prstGeom>
          <a:solidFill>
            <a:srgbClr val="262626"/>
          </a:solidFill>
          <a:ln w="174600">
            <a:solidFill>
              <a:srgbClr val="262626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Anúncio publicitário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-10080" y="0"/>
            <a:ext cx="4069440" cy="685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TextShape 2"/>
          <p:cNvSpPr txBox="1"/>
          <p:nvPr/>
        </p:nvSpPr>
        <p:spPr>
          <a:xfrm>
            <a:off x="4654440" y="368640"/>
            <a:ext cx="6894000" cy="38620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verbo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é o único ou o principal elemento do que foi declarado no predicado, exercendo o papel de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núcleo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r>
              <a:rPr lang="pt-BR" sz="24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Nesse tipo de predicado, os verbos podem indicar: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1" strike="noStrike" spc="-1" dirty="0">
                <a:solidFill>
                  <a:srgbClr val="000000"/>
                </a:solidFill>
                <a:latin typeface="RobotoBR"/>
              </a:rPr>
              <a:t>Ação ou atividade </a:t>
            </a:r>
            <a:r>
              <a:rPr lang="pt-BR" sz="1800" b="0" strike="noStrike" spc="-1" dirty="0">
                <a:solidFill>
                  <a:srgbClr val="000000"/>
                </a:solidFill>
                <a:latin typeface="RobotoBR"/>
              </a:rPr>
              <a:t>(voluntária ou involuntária): caminhar, comer, pegar, dançar, cair, adormecer, sofrer etc.</a:t>
            </a:r>
            <a:endParaRPr lang="pt-BR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1" strike="noStrike" spc="-1" dirty="0">
                <a:solidFill>
                  <a:srgbClr val="000000"/>
                </a:solidFill>
                <a:latin typeface="RobotoBR"/>
              </a:rPr>
              <a:t>Atividade mental:</a:t>
            </a:r>
            <a:r>
              <a:rPr lang="pt-BR" sz="1800" b="0" strike="noStrike" spc="-1" dirty="0">
                <a:solidFill>
                  <a:srgbClr val="000000"/>
                </a:solidFill>
                <a:latin typeface="RobotoBR"/>
              </a:rPr>
              <a:t> pensar, refletir, imaginar etc.</a:t>
            </a:r>
            <a:endParaRPr lang="pt-BR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1" strike="noStrike" spc="-1" dirty="0">
                <a:solidFill>
                  <a:srgbClr val="000000"/>
                </a:solidFill>
                <a:latin typeface="RobotoBR"/>
              </a:rPr>
              <a:t>Fenômenos da natureza:</a:t>
            </a:r>
            <a:r>
              <a:rPr lang="pt-BR" sz="1800" b="0" strike="noStrike" spc="-1" dirty="0">
                <a:solidFill>
                  <a:srgbClr val="000000"/>
                </a:solidFill>
                <a:latin typeface="RobotoBR"/>
              </a:rPr>
              <a:t> chover, trovejar, amanhecer etc.</a:t>
            </a:r>
            <a:endParaRPr lang="pt-BR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1" strike="noStrike" spc="-1" dirty="0">
                <a:solidFill>
                  <a:srgbClr val="000000"/>
                </a:solidFill>
                <a:latin typeface="RobotoBR"/>
              </a:rPr>
              <a:t>Marcas </a:t>
            </a:r>
            <a:r>
              <a:rPr lang="pt-BR" sz="1800" b="0" strike="noStrike" spc="-1" dirty="0">
                <a:solidFill>
                  <a:srgbClr val="000000"/>
                </a:solidFill>
                <a:latin typeface="RobotoBR"/>
              </a:rPr>
              <a:t>de quem produz o discurso: querer, poder, saber, dever etc.</a:t>
            </a:r>
            <a:endParaRPr lang="pt-BR" sz="1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12" name="Imagem 7"/>
          <p:cNvPicPr/>
          <p:nvPr/>
        </p:nvPicPr>
        <p:blipFill>
          <a:blip r:embed="rId2"/>
          <a:stretch/>
        </p:blipFill>
        <p:spPr>
          <a:xfrm>
            <a:off x="4070014" y="3838460"/>
            <a:ext cx="7927346" cy="2395430"/>
          </a:xfrm>
          <a:prstGeom prst="rect">
            <a:avLst/>
          </a:prstGeom>
          <a:ln>
            <a:noFill/>
          </a:ln>
        </p:spPr>
      </p:pic>
      <p:sp>
        <p:nvSpPr>
          <p:cNvPr id="313" name="CustomShape 3"/>
          <p:cNvSpPr/>
          <p:nvPr/>
        </p:nvSpPr>
        <p:spPr>
          <a:xfrm>
            <a:off x="-10080" y="0"/>
            <a:ext cx="406944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TextShape 4"/>
          <p:cNvSpPr txBox="1"/>
          <p:nvPr/>
        </p:nvSpPr>
        <p:spPr>
          <a:xfrm>
            <a:off x="643320" y="135030"/>
            <a:ext cx="3096000" cy="5612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Predicado</a:t>
            </a:r>
          </a:p>
          <a:p>
            <a:pPr>
              <a:lnSpc>
                <a:spcPct val="90000"/>
              </a:lnSpc>
            </a:pPr>
            <a:endParaRPr lang="pt-BR" sz="44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 verbal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Predicado nominal</a:t>
            </a:r>
            <a:endParaRPr lang="pt-BR" sz="4400" b="0" strike="noStrike" spc="-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grpSp>
        <p:nvGrpSpPr>
          <p:cNvPr id="317" name="Group 2"/>
          <p:cNvGrpSpPr/>
          <p:nvPr/>
        </p:nvGrpSpPr>
        <p:grpSpPr>
          <a:xfrm>
            <a:off x="838080" y="2124720"/>
            <a:ext cx="10515240" cy="3752640"/>
            <a:chOff x="838080" y="2124720"/>
            <a:chExt cx="10515240" cy="3752640"/>
          </a:xfrm>
        </p:grpSpPr>
        <p:sp>
          <p:nvSpPr>
            <p:cNvPr id="318" name="CustomShape 3"/>
            <p:cNvSpPr/>
            <p:nvPr/>
          </p:nvSpPr>
          <p:spPr>
            <a:xfrm>
              <a:off x="838080" y="2124720"/>
              <a:ext cx="10515240" cy="1712880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19" name="CustomShape 4"/>
            <p:cNvSpPr/>
            <p:nvPr/>
          </p:nvSpPr>
          <p:spPr>
            <a:xfrm>
              <a:off x="1356480" y="2510280"/>
              <a:ext cx="942120" cy="94212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20" name="CustomShape 5"/>
            <p:cNvSpPr/>
            <p:nvPr/>
          </p:nvSpPr>
          <p:spPr>
            <a:xfrm>
              <a:off x="2817000" y="2124720"/>
              <a:ext cx="8536320" cy="171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81440" tIns="181440" rIns="181440" bIns="18144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pt-BR" sz="2400" b="0" strike="noStrike" spc="-1">
                  <a:solidFill>
                    <a:srgbClr val="000000"/>
                  </a:solidFill>
                  <a:latin typeface="RobotoBR"/>
                </a:rPr>
                <a:t>O </a:t>
              </a:r>
              <a:r>
                <a:rPr lang="pt-BR" sz="2400" b="1" strike="noStrike" spc="-1">
                  <a:solidFill>
                    <a:srgbClr val="000000"/>
                  </a:solidFill>
                  <a:latin typeface="RobotoBR"/>
                </a:rPr>
                <a:t>núcleo </a:t>
              </a:r>
              <a:r>
                <a:rPr lang="pt-BR" sz="2400" b="0" strike="noStrike" spc="-1">
                  <a:solidFill>
                    <a:srgbClr val="000000"/>
                  </a:solidFill>
                  <a:latin typeface="RobotoBR"/>
                </a:rPr>
                <a:t>da informação é um </a:t>
              </a:r>
              <a:r>
                <a:rPr lang="pt-BR" sz="2400" b="1" strike="noStrike" spc="-1">
                  <a:solidFill>
                    <a:srgbClr val="000000"/>
                  </a:solidFill>
                  <a:latin typeface="RobotoBR"/>
                </a:rPr>
                <a:t>nome </a:t>
              </a:r>
              <a:r>
                <a:rPr lang="pt-BR" sz="2400" b="0" strike="noStrike" spc="-1">
                  <a:solidFill>
                    <a:srgbClr val="000000"/>
                  </a:solidFill>
                  <a:latin typeface="RobotoBR"/>
                </a:rPr>
                <a:t>(substantivo, adjetivo, pronome) ou uma </a:t>
              </a:r>
              <a:r>
                <a:rPr lang="pt-BR" sz="2400" b="1" strike="noStrike" spc="-1">
                  <a:solidFill>
                    <a:srgbClr val="000000"/>
                  </a:solidFill>
                  <a:latin typeface="RobotoBR"/>
                </a:rPr>
                <a:t>expressão nominal</a:t>
              </a:r>
              <a:r>
                <a:rPr lang="pt-BR" sz="2400" b="0" strike="noStrike" spc="-1">
                  <a:solidFill>
                    <a:srgbClr val="000000"/>
                  </a:solidFill>
                  <a:latin typeface="RobotoBR"/>
                </a:rPr>
                <a:t>.</a:t>
              </a:r>
              <a:endParaRPr lang="pt-BR" sz="2400" b="0" strike="noStrike" spc="-1">
                <a:latin typeface="Arial"/>
              </a:endParaRPr>
            </a:p>
          </p:txBody>
        </p:sp>
        <p:sp>
          <p:nvSpPr>
            <p:cNvPr id="321" name="CustomShape 6"/>
            <p:cNvSpPr/>
            <p:nvPr/>
          </p:nvSpPr>
          <p:spPr>
            <a:xfrm>
              <a:off x="838080" y="4164480"/>
              <a:ext cx="10515240" cy="1712880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22" name="CustomShape 7"/>
            <p:cNvSpPr/>
            <p:nvPr/>
          </p:nvSpPr>
          <p:spPr>
            <a:xfrm>
              <a:off x="1356480" y="4550040"/>
              <a:ext cx="942120" cy="94212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323" name="CustomShape 8"/>
            <p:cNvSpPr/>
            <p:nvPr/>
          </p:nvSpPr>
          <p:spPr>
            <a:xfrm>
              <a:off x="2817000" y="4164480"/>
              <a:ext cx="8536320" cy="17128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81440" tIns="181440" rIns="181440" bIns="181440" anchor="ctr"/>
            <a:lstStyle/>
            <a:p>
              <a:pPr>
                <a:lnSpc>
                  <a:spcPct val="90000"/>
                </a:lnSpc>
                <a:spcAft>
                  <a:spcPts val="771"/>
                </a:spcAft>
              </a:pPr>
              <a:r>
                <a:rPr lang="pt-BR" sz="2200" b="0" strike="noStrike" spc="-1" dirty="0">
                  <a:solidFill>
                    <a:srgbClr val="000000"/>
                  </a:solidFill>
                  <a:latin typeface="RobotoBR"/>
                </a:rPr>
                <a:t>O verbo, nesse caso, é chamado </a:t>
              </a:r>
              <a:r>
                <a:rPr lang="pt-BR" sz="2200" b="1" strike="noStrike" spc="-1" dirty="0">
                  <a:solidFill>
                    <a:srgbClr val="000000"/>
                  </a:solidFill>
                  <a:latin typeface="RobotoBR"/>
                </a:rPr>
                <a:t>verbo de ligação </a:t>
              </a:r>
              <a:r>
                <a:rPr lang="pt-BR" sz="2200" b="0" strike="noStrike" spc="-1" dirty="0">
                  <a:solidFill>
                    <a:srgbClr val="000000"/>
                  </a:solidFill>
                  <a:latin typeface="RobotoBR"/>
                </a:rPr>
                <a:t>e estabelece uma relação entre o </a:t>
              </a:r>
              <a:r>
                <a:rPr lang="pt-BR" sz="2200" b="1" strike="noStrike" spc="-1" dirty="0">
                  <a:solidFill>
                    <a:srgbClr val="000000"/>
                  </a:solidFill>
                  <a:latin typeface="RobotoBR"/>
                </a:rPr>
                <a:t>sujeito </a:t>
              </a:r>
              <a:r>
                <a:rPr lang="pt-BR" sz="2200" b="0" strike="noStrike" spc="-1" dirty="0">
                  <a:solidFill>
                    <a:srgbClr val="000000"/>
                  </a:solidFill>
                  <a:latin typeface="RobotoBR"/>
                </a:rPr>
                <a:t>e o </a:t>
              </a:r>
              <a:r>
                <a:rPr lang="pt-BR" sz="2200" b="1" strike="noStrike" spc="-1" dirty="0">
                  <a:solidFill>
                    <a:srgbClr val="000000"/>
                  </a:solidFill>
                  <a:latin typeface="RobotoBR"/>
                </a:rPr>
                <a:t>elemento nominal </a:t>
              </a:r>
              <a:r>
                <a:rPr lang="pt-BR" sz="2200" b="0" strike="noStrike" spc="-1" dirty="0">
                  <a:solidFill>
                    <a:srgbClr val="000000"/>
                  </a:solidFill>
                  <a:latin typeface="RobotoBR"/>
                </a:rPr>
                <a:t>do predicado. Essa ligação atribui ao sujeito uma propriedade (característica, atributo, qualidade, estado).</a:t>
              </a:r>
              <a:endParaRPr lang="pt-BR" sz="2200" b="0" strike="noStrike" spc="-1" dirty="0">
                <a:latin typeface="Arial"/>
              </a:endParaRPr>
            </a:p>
          </p:txBody>
        </p:sp>
      </p:grpSp>
      <p:grpSp>
        <p:nvGrpSpPr>
          <p:cNvPr id="324" name="Group 9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1514160" y="499294"/>
            <a:ext cx="9893880" cy="1030680"/>
          </a:xfrm>
          <a:prstGeom prst="rect">
            <a:avLst/>
          </a:prstGeom>
          <a:noFill/>
          <a:ln>
            <a:solidFill>
              <a:srgbClr val="FFAB40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pt-BR" sz="4400" strike="noStrike" spc="-1" dirty="0">
                <a:solidFill>
                  <a:schemeClr val="accent2"/>
                </a:solidFill>
                <a:latin typeface="Calibri"/>
                <a:cs typeface="Calibri"/>
              </a:rPr>
              <a:t>Predicado nominal</a:t>
            </a:r>
          </a:p>
        </p:txBody>
      </p:sp>
      <p:pic>
        <p:nvPicPr>
          <p:cNvPr id="326" name="Imagem 5"/>
          <p:cNvPicPr/>
          <p:nvPr/>
        </p:nvPicPr>
        <p:blipFill>
          <a:blip r:embed="rId2"/>
          <a:stretch/>
        </p:blipFill>
        <p:spPr>
          <a:xfrm>
            <a:off x="2453554" y="3448829"/>
            <a:ext cx="7086442" cy="2972653"/>
          </a:xfrm>
          <a:prstGeom prst="rect">
            <a:avLst/>
          </a:prstGeom>
          <a:ln>
            <a:noFill/>
          </a:ln>
        </p:spPr>
      </p:pic>
      <p:sp>
        <p:nvSpPr>
          <p:cNvPr id="329" name="TextShape 4"/>
          <p:cNvSpPr txBox="1"/>
          <p:nvPr/>
        </p:nvSpPr>
        <p:spPr>
          <a:xfrm>
            <a:off x="1313373" y="1731636"/>
            <a:ext cx="10651312" cy="1486321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Os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verbos de ligação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expressam noções de estado do sujeito, como mudança, continuidade, permanência, aparência, entre outras. No exemplo, o verbo de ligação transmite noção de continuidade de estado.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Imagem 5"/>
          <p:cNvPicPr/>
          <p:nvPr/>
        </p:nvPicPr>
        <p:blipFill>
          <a:blip r:embed="rId2"/>
          <a:stretch/>
        </p:blipFill>
        <p:spPr>
          <a:xfrm>
            <a:off x="643320" y="3232356"/>
            <a:ext cx="10929600" cy="2912964"/>
          </a:xfrm>
          <a:prstGeom prst="rect">
            <a:avLst/>
          </a:prstGeom>
          <a:ln>
            <a:noFill/>
          </a:ln>
        </p:spPr>
      </p:pic>
      <p:sp>
        <p:nvSpPr>
          <p:cNvPr id="334" name="TextShape 4"/>
          <p:cNvSpPr txBox="1"/>
          <p:nvPr/>
        </p:nvSpPr>
        <p:spPr>
          <a:xfrm>
            <a:off x="1298939" y="1599779"/>
            <a:ext cx="9121449" cy="108425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pt-BR" sz="2400" b="0" strike="noStrike" spc="-1" dirty="0">
                <a:latin typeface="RobotoBR"/>
              </a:rPr>
              <a:t>É formado por dois núcleos: um </a:t>
            </a:r>
            <a:r>
              <a:rPr lang="pt-BR" sz="2400" b="1" strike="noStrike" spc="-1" dirty="0">
                <a:latin typeface="RobotoBR"/>
              </a:rPr>
              <a:t>verbo </a:t>
            </a:r>
            <a:r>
              <a:rPr lang="pt-BR" sz="2400" b="0" strike="noStrike" spc="-1" dirty="0">
                <a:latin typeface="RobotoBR"/>
              </a:rPr>
              <a:t>(que não é de ligação) e um </a:t>
            </a:r>
            <a:r>
              <a:rPr lang="pt-BR" sz="2400" b="1" strike="noStrike" spc="-1" dirty="0">
                <a:latin typeface="RobotoBR"/>
              </a:rPr>
              <a:t>nome </a:t>
            </a:r>
            <a:r>
              <a:rPr lang="pt-BR" sz="2400" b="0" strike="noStrike" spc="-1" dirty="0">
                <a:latin typeface="RobotoBR"/>
              </a:rPr>
              <a:t>ou uma </a:t>
            </a:r>
            <a:r>
              <a:rPr lang="pt-BR" sz="2400" b="1" strike="noStrike" spc="-1" dirty="0">
                <a:latin typeface="RobotoBR"/>
              </a:rPr>
              <a:t>expressão nominal</a:t>
            </a:r>
            <a:r>
              <a:rPr lang="pt-BR" sz="2400" b="0" strike="noStrike" spc="-1" dirty="0">
                <a:latin typeface="RobotoBR"/>
              </a:rPr>
              <a:t>.</a:t>
            </a:r>
            <a:endParaRPr lang="pt-BR" sz="2400" b="0" strike="noStrike" spc="-1" dirty="0">
              <a:latin typeface="Calibri"/>
            </a:endParaRPr>
          </a:p>
        </p:txBody>
      </p:sp>
      <p:sp>
        <p:nvSpPr>
          <p:cNvPr id="336" name="CustomShape 6"/>
          <p:cNvSpPr/>
          <p:nvPr/>
        </p:nvSpPr>
        <p:spPr>
          <a:xfrm>
            <a:off x="952556" y="404677"/>
            <a:ext cx="10045139" cy="1067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Predicado verbo-nominal</a:t>
            </a:r>
            <a:endParaRPr lang="pt-BR" sz="4400" b="0" strike="noStrike" spc="-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extShape 1"/>
          <p:cNvSpPr txBox="1"/>
          <p:nvPr/>
        </p:nvSpPr>
        <p:spPr>
          <a:xfrm>
            <a:off x="838080" y="1825560"/>
            <a:ext cx="10515240" cy="44516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São acentuadas as palavras paroxítonas terminadas em: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i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, 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is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, 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us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: júri, biquíni, tênis, lápis, bônus, vírus.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-l, 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r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, 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n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, -x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: amável, incrível, caráter, ímpar, hífen, abdômen, tórax.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ão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, 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ãos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: órfão, órfãos, órgão, órgãos.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ã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, 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ãs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: ímã, órfã, ímãs, órfãs.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on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, -ons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: elétron, íon, fóton, elétrons, íons, fótons.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-um, -uns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: álbum, quórum, álbuns, quóruns.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80808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-</a:t>
            </a:r>
            <a:r>
              <a:rPr lang="pt-BR" sz="2400" b="1" strike="noStrike" spc="-1" dirty="0" err="1">
                <a:solidFill>
                  <a:srgbClr val="808080"/>
                </a:solidFill>
                <a:latin typeface="RobotoBR"/>
              </a:rPr>
              <a:t>ps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: bíceps, fórceps.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8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Paroxítonas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Imagem 5"/>
          <p:cNvPicPr/>
          <p:nvPr/>
        </p:nvPicPr>
        <p:blipFill>
          <a:blip r:embed="rId2"/>
          <a:stretch/>
        </p:blipFill>
        <p:spPr>
          <a:xfrm>
            <a:off x="5297760" y="3925041"/>
            <a:ext cx="5959724" cy="1818197"/>
          </a:xfrm>
          <a:prstGeom prst="rect">
            <a:avLst/>
          </a:prstGeom>
          <a:ln>
            <a:noFill/>
          </a:ln>
        </p:spPr>
      </p:pic>
      <p:sp>
        <p:nvSpPr>
          <p:cNvPr id="343" name="TextShape 4"/>
          <p:cNvSpPr txBox="1"/>
          <p:nvPr/>
        </p:nvSpPr>
        <p:spPr>
          <a:xfrm>
            <a:off x="4387533" y="1010110"/>
            <a:ext cx="7245202" cy="2525303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marL="343260" indent="-3429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São verbos que, sozinhos, cumprem a função de predicado.</a:t>
            </a: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marL="343260" indent="-3429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260" indent="-3429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Eles não precisam de complementos ao fazer a predicação, ou seja, são suficientes para declarar algo sobre o sujeito.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260" indent="-3429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Calibri"/>
            </a:endParaRPr>
          </a:p>
          <a:p>
            <a:pPr marL="343260" indent="-3429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0" y="14434"/>
            <a:ext cx="201312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TextShape 4"/>
          <p:cNvSpPr txBox="1"/>
          <p:nvPr/>
        </p:nvSpPr>
        <p:spPr>
          <a:xfrm>
            <a:off x="247017" y="1487160"/>
            <a:ext cx="3086920" cy="2742840"/>
          </a:xfrm>
          <a:prstGeom prst="rect">
            <a:avLst/>
          </a:prstGeom>
          <a:solidFill>
            <a:srgbClr val="ED7D31"/>
          </a:solidFill>
          <a:ln w="174600">
            <a:solidFill>
              <a:srgbClr val="262626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Verbos</a:t>
            </a:r>
            <a:endParaRPr lang="pt-BR" sz="44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 intransitivos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45" name="Imagem 5"/>
          <p:cNvPicPr/>
          <p:nvPr/>
        </p:nvPicPr>
        <p:blipFill>
          <a:blip r:embed="rId2"/>
          <a:stretch/>
        </p:blipFill>
        <p:spPr>
          <a:xfrm>
            <a:off x="3669120" y="1359420"/>
            <a:ext cx="8085600" cy="1879560"/>
          </a:xfrm>
          <a:prstGeom prst="rect">
            <a:avLst/>
          </a:prstGeom>
          <a:ln>
            <a:noFill/>
          </a:ln>
        </p:spPr>
      </p:pic>
      <p:sp>
        <p:nvSpPr>
          <p:cNvPr id="346" name="TextShape 2"/>
          <p:cNvSpPr txBox="1"/>
          <p:nvPr/>
        </p:nvSpPr>
        <p:spPr>
          <a:xfrm>
            <a:off x="4038479" y="4490280"/>
            <a:ext cx="7493225" cy="168660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São verbos que não constituem sozinhos o predicado. Eles necessitam de complemento(s) ao declarar algo sobre o sujeito.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Os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verbos transitivos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podem ser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diretos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,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indiretos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ou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diretos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indiretos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TextShape 4"/>
          <p:cNvSpPr txBox="1"/>
          <p:nvPr/>
        </p:nvSpPr>
        <p:spPr>
          <a:xfrm>
            <a:off x="247017" y="1487160"/>
            <a:ext cx="3086920" cy="2742840"/>
          </a:xfrm>
          <a:prstGeom prst="rect">
            <a:avLst/>
          </a:prstGeom>
          <a:solidFill>
            <a:srgbClr val="ED7D31"/>
          </a:solidFill>
          <a:ln w="174600">
            <a:solidFill>
              <a:srgbClr val="262626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Verbos</a:t>
            </a:r>
          </a:p>
          <a:p>
            <a:pPr algn="ctr">
              <a:lnSpc>
                <a:spcPct val="90000"/>
              </a:lnSpc>
            </a:pPr>
            <a:endParaRPr lang="pt-BR" sz="44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 transitivos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extShape 1"/>
          <p:cNvSpPr txBox="1"/>
          <p:nvPr/>
        </p:nvSpPr>
        <p:spPr>
          <a:xfrm>
            <a:off x="1514160" y="585880"/>
            <a:ext cx="9893880" cy="10306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chemeClr val="accent2"/>
                </a:solidFill>
                <a:latin typeface="Calibri"/>
                <a:cs typeface="Calibri"/>
              </a:rPr>
              <a:t>Verbos transitivos diretos</a:t>
            </a:r>
          </a:p>
        </p:txBody>
      </p:sp>
      <p:pic>
        <p:nvPicPr>
          <p:cNvPr id="350" name="Imagem 5"/>
          <p:cNvPicPr/>
          <p:nvPr/>
        </p:nvPicPr>
        <p:blipFill>
          <a:blip r:embed="rId2"/>
          <a:stretch/>
        </p:blipFill>
        <p:spPr>
          <a:xfrm>
            <a:off x="1349280" y="2333369"/>
            <a:ext cx="5234040" cy="2717235"/>
          </a:xfrm>
          <a:prstGeom prst="rect">
            <a:avLst/>
          </a:prstGeom>
          <a:ln>
            <a:noFill/>
          </a:ln>
        </p:spPr>
      </p:pic>
      <p:sp>
        <p:nvSpPr>
          <p:cNvPr id="353" name="TextShape 4"/>
          <p:cNvSpPr txBox="1"/>
          <p:nvPr/>
        </p:nvSpPr>
        <p:spPr>
          <a:xfrm>
            <a:off x="6927683" y="1789357"/>
            <a:ext cx="4480357" cy="3876683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Ligam-se ao complemento de forma direta, sem reposição.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Esse complemento recebe o nome de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objeto direto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1168</Words>
  <Application>Microsoft Office PowerPoint</Application>
  <PresentationFormat>Widescreen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RobotoBR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2020-04-03T02:06:56Z</dcterms:created>
  <dcterms:modified xsi:type="dcterms:W3CDTF">2020-04-03T02:08:54Z</dcterms:modified>
</cp:coreProperties>
</file>