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E416-83E0-4D74-9534-1A60EA00FD6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35B0-19FB-4DB7-92B5-A70F8CC29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C3CBC-6AE9-3F4C-AF5D-27F73356FD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290E0-213E-473A-A550-5AB1C694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6CDA46-34D0-4890-8765-4966CDFDE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A1A1C0-7D2A-4DD9-BCD2-95EFC268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FBED9C-BE4A-4756-BB50-ED7B9C11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8EA962-53D6-4677-9C59-67C406B0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06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E0922-84FD-4AD8-8337-DB9B7D83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BC59F5-70AA-4A40-A5D3-A25A34709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51CDE0-CA31-4098-B6F6-3D558162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FFA67-314C-480C-AFF5-C0B82307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B79F2-60D0-493F-83D1-01D00258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89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7D16F7-8EEF-4F3E-BCD3-A0407587A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11BA2F-5ABE-46EA-8FB0-CB1837791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53EE5B-E121-4184-AEED-65BD665F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F02CAC-3A13-43CA-87DF-0E1B1F28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7AF567-CAA6-48B4-A901-0232E9BC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9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731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B19CD-6F1D-4BA3-8B4E-A670490F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EBF4CE-99C8-4096-88BC-0E848FDF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90D376-1096-48C2-93CF-E4AC6DF1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F11092-1694-44F2-AB20-2E371B63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C27CCD-FA94-4E37-B2AA-3C209660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92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533A4-E50F-4A35-8015-681655CE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925DA1-22A3-4C69-9D90-25DB52CB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521B2E-5897-489F-B2FC-7555158D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EDB43-7CED-4501-A648-861AB13B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977EE8-DD39-43E8-AAFB-47729D7C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88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ADC36-93F9-47B8-B35D-850D0662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A834A6-52C2-4BA0-8661-E60660B74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92835E-DE4E-497E-AE38-EC7D59F95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93AA91-DDE0-4FB6-9685-DBDF3EF3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1032D3-3948-4458-BB23-08AF4643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3242B7-52EB-43DC-83E0-AEA35D0E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E0C82-C177-49DE-9254-C259147B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97DFB7-50F0-479E-A0D0-9CB3C41B9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8D7054-7E80-45B2-9079-D401A9999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3E086AD-E46A-4B0A-8E56-465E73267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155EA46-D776-42F6-B32A-C7C63DB4C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A01E20F-C65C-4782-ADE0-8F344768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8D7907-A943-4102-A2EE-A63A34F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03CD9E-1D72-48AB-805F-7452F343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5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6CA5-9DAB-4141-B166-004501FC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14F2D0-4E56-4AD2-877B-AC84C673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5A5FB7-E6FA-49E5-8844-702CB927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CC739E-183E-412E-BAD2-FF7E6D23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31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9EB40A3-8D05-4D59-8E2C-790C7362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C856A2-E0A7-4AD2-A17A-01467916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B9D3C8-3102-4680-9CB3-7238D52A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3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EBDAA-A611-40F8-AD46-086335A1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99E67D-E409-4752-B753-BE34B9240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863712-5409-4045-AB2B-15B5BDBFE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C54609-D87D-4BAD-BA6A-52F42E28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8E1BFC-AFDC-4305-811E-98B5D7F5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CE907F-7216-40D9-9B13-DF6CE836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47D3E-FDBF-4149-92D4-6A8AA20E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A428D4-D522-4608-BD4C-C26B7B1E4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17A6C4-B7D8-4C65-8613-9C1A76C5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4BF5A4-9768-494D-8D65-5E96D7CD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35C61D-3116-4C26-B20B-25AF80BD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AEDDFE-D345-4721-8F21-97A21B71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725E0DC-099B-4E55-8EB5-AF7C5315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54C3A0-D776-40B3-9727-1AAC941B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FE5AD4-D0CA-463E-82C1-F18A1741E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E83D-F474-46D8-938D-1531ACFAC19C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ED5D7F-80A8-4645-BEF0-FEEE9B6AE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CA9324-BDA6-4E02-A9FF-9561381C9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CE59-156E-4C14-B7AE-2F495FAFC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8</a:t>
            </a:r>
            <a:endParaRPr lang="pt-BR" sz="4800" b="0" strike="noStrike" spc="-1" dirty="0">
              <a:latin typeface="Arial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CustomShape 1"/>
          <p:cNvSpPr/>
          <p:nvPr/>
        </p:nvSpPr>
        <p:spPr>
          <a:xfrm>
            <a:off x="838080" y="1825560"/>
            <a:ext cx="10514880" cy="466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Sílaba tônica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é a sílaba pronunciada com mais ênfase em uma palavra. As palavras podem ser classificadas quanto à posição da sílaba tônica:</a:t>
            </a:r>
            <a:endParaRPr lang="pt-BR" sz="28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1" strike="noStrike" spc="-1" dirty="0">
                <a:solidFill>
                  <a:srgbClr val="000000"/>
                </a:solidFill>
                <a:latin typeface="RobotoBR"/>
              </a:rPr>
              <a:t>Oxítonas:</a:t>
            </a: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 palavras em que a sílaba tônica recai na última sílaba: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vô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200" b="0" strike="noStrike" spc="-1" dirty="0" err="1">
                <a:solidFill>
                  <a:srgbClr val="808080"/>
                </a:solidFill>
                <a:latin typeface="RobotoBR"/>
              </a:rPr>
              <a:t>Cambaca</a:t>
            </a:r>
            <a:r>
              <a:rPr lang="pt-BR" sz="2200" b="1" strike="noStrike" spc="-1" dirty="0" err="1">
                <a:solidFill>
                  <a:srgbClr val="808080"/>
                </a:solidFill>
                <a:latin typeface="RobotoBR"/>
              </a:rPr>
              <a:t>rá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.</a:t>
            </a:r>
            <a:endParaRPr lang="pt-BR" sz="22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1" strike="noStrike" spc="-1" dirty="0">
                <a:solidFill>
                  <a:srgbClr val="000000"/>
                </a:solidFill>
                <a:latin typeface="RobotoBR"/>
              </a:rPr>
              <a:t>Paroxítonas:</a:t>
            </a: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 palavras em que a sílaba tônica recai na penúltima sílaba: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Rai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mun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do; </a:t>
            </a:r>
            <a:r>
              <a:rPr lang="pt-BR" sz="2200" b="0" strike="noStrike" spc="-1" dirty="0" err="1">
                <a:solidFill>
                  <a:srgbClr val="808080"/>
                </a:solidFill>
                <a:latin typeface="RobotoBR"/>
              </a:rPr>
              <a:t>Fon</a:t>
            </a:r>
            <a:r>
              <a:rPr lang="pt-BR" sz="2200" b="1" strike="noStrike" spc="-1" dirty="0" err="1">
                <a:solidFill>
                  <a:srgbClr val="808080"/>
                </a:solidFill>
                <a:latin typeface="RobotoBR"/>
              </a:rPr>
              <a:t>chi</a:t>
            </a:r>
            <a:r>
              <a:rPr lang="pt-BR" sz="2200" b="0" strike="noStrike" spc="-1" dirty="0" err="1">
                <a:solidFill>
                  <a:srgbClr val="808080"/>
                </a:solidFill>
                <a:latin typeface="RobotoBR"/>
              </a:rPr>
              <a:t>to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.</a:t>
            </a:r>
            <a:endParaRPr lang="pt-BR" sz="22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1" strike="noStrike" spc="-1" dirty="0">
                <a:solidFill>
                  <a:srgbClr val="000000"/>
                </a:solidFill>
                <a:latin typeface="RobotoBR"/>
              </a:rPr>
              <a:t>Proparoxítonas: </a:t>
            </a: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palavras em que a sílaba tônica recai sobre a antepenúltima sílaba: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fan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tás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tica; 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mú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sica.</a:t>
            </a:r>
            <a:endParaRPr lang="pt-BR" sz="22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São acentuadas as vogais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i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u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tônicas que formam hiato com a vogal da sílaba anterior, acompanhadas ou não de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Exceções: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Não são acentuadas as vogais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i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u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de hiato seguido de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nh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(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rainha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tainha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) ou se as vogais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i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u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formarem sílaba com letra que não seja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: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juiz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diurno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Saul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amendoim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710" name="CustomShape 2"/>
          <p:cNvSpPr/>
          <p:nvPr/>
        </p:nvSpPr>
        <p:spPr>
          <a:xfrm>
            <a:off x="794782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Sílabas tônicas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São textos publicados em jornais, </a:t>
            </a:r>
            <a:r>
              <a:rPr lang="pt-BR" sz="2600" b="0" i="1" strike="noStrike" spc="-1">
                <a:solidFill>
                  <a:srgbClr val="000000"/>
                </a:solidFill>
                <a:latin typeface="RobotoBR"/>
              </a:rPr>
              <a:t>sites</a:t>
            </a: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, revistas, blogues com o objetivo de oferecer ao público a apreciação de um livro, filme, exposição de arte, espetáculo etc.</a:t>
            </a:r>
            <a:endParaRPr lang="pt-BR" sz="26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Costumam trazer também um resumo sucinto da obra, de modo a oferecer ao leitor algumas informações breves a respeito do objeto cultural avaliado.</a:t>
            </a:r>
            <a:endParaRPr lang="pt-BR" sz="26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É um gênero que, por sua finalidade apreciativa, apresenta palavras que desempenham o papel de índices de avaliação, entre as quais estão os </a:t>
            </a:r>
            <a:r>
              <a:rPr lang="pt-BR" sz="2600" b="1" strike="noStrike" spc="-1">
                <a:solidFill>
                  <a:srgbClr val="000000"/>
                </a:solidFill>
                <a:latin typeface="RobotoBR"/>
              </a:rPr>
              <a:t>adjetivos</a:t>
            </a: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26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Para expor ao leitor o conteúdo geral do objeto cultural resenhado, é comum o uso de </a:t>
            </a:r>
            <a:r>
              <a:rPr lang="pt-BR" sz="2600" b="1" strike="noStrike" spc="-1">
                <a:solidFill>
                  <a:srgbClr val="000000"/>
                </a:solidFill>
                <a:latin typeface="RobotoBR"/>
              </a:rPr>
              <a:t>verbos</a:t>
            </a:r>
            <a:r>
              <a:rPr lang="pt-BR" sz="26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	</a:t>
            </a:r>
            <a:r>
              <a:rPr lang="pt-BR" sz="2200" b="0" strike="noStrike" spc="-1">
                <a:solidFill>
                  <a:srgbClr val="808080"/>
                </a:solidFill>
                <a:latin typeface="RobotoBR"/>
              </a:rPr>
              <a:t>Ex.: O livro narra / apresenta / aborda / descreve/ desenvolve / aposta etc.</a:t>
            </a:r>
            <a:endParaRPr lang="pt-BR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200" b="0" strike="noStrike" spc="-1">
              <a:latin typeface="Arial"/>
            </a:endParaRPr>
          </a:p>
        </p:txBody>
      </p:sp>
      <p:sp>
        <p:nvSpPr>
          <p:cNvPr id="712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Resenhas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CustomShape 1"/>
          <p:cNvSpPr/>
          <p:nvPr/>
        </p:nvSpPr>
        <p:spPr>
          <a:xfrm>
            <a:off x="0" y="62726"/>
            <a:ext cx="12191400" cy="685728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4" name="CustomShape 2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15" name="Espaço Reservado para Conteúdo 5"/>
          <p:cNvPicPr/>
          <p:nvPr/>
        </p:nvPicPr>
        <p:blipFill>
          <a:blip r:embed="rId2"/>
          <a:stretch/>
        </p:blipFill>
        <p:spPr>
          <a:xfrm>
            <a:off x="3618000" y="606073"/>
            <a:ext cx="8014734" cy="5751527"/>
          </a:xfrm>
          <a:prstGeom prst="rect">
            <a:avLst/>
          </a:prstGeom>
          <a:ln>
            <a:noFill/>
          </a:ln>
        </p:spPr>
      </p:pic>
      <p:sp>
        <p:nvSpPr>
          <p:cNvPr id="716" name="CustomShape 3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7" name="CustomShape 4"/>
          <p:cNvSpPr/>
          <p:nvPr/>
        </p:nvSpPr>
        <p:spPr>
          <a:xfrm>
            <a:off x="640080" y="2074320"/>
            <a:ext cx="2751480" cy="2708640"/>
          </a:xfrm>
          <a:prstGeom prst="rect">
            <a:avLst/>
          </a:prstGeom>
          <a:solidFill>
            <a:srgbClr val="262626"/>
          </a:solidFill>
          <a:ln w="174600">
            <a:solidFill>
              <a:srgbClr val="2626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Resenhas</a:t>
            </a:r>
            <a:endParaRPr lang="pt-BR" sz="4000" b="0" strike="noStrike" spc="-1" dirty="0">
              <a:latin typeface="Calibri"/>
              <a:cs typeface="Calibri"/>
            </a:endParaRP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680329" y="793666"/>
            <a:ext cx="3492707" cy="793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Nas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narrativas fantásticas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surgem elementos que não têm correspondência com o mundo tal qual nós entendemos como real.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Tempo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 e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espaço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 podem aparecer modificados e surgem acontecimentos que desestabilizam as personagens, criando nelas uma espécie de hesitação, deixando a sensação de que as coisas estão fora do lugar.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É comum que nessas histórias o mundo da ordem entre no campo do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absurdo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também chamado de </a:t>
            </a:r>
            <a:r>
              <a:rPr lang="pt-BR" sz="2800" b="0" i="1" strike="noStrike" spc="-1" dirty="0" err="1">
                <a:solidFill>
                  <a:srgbClr val="000000"/>
                </a:solidFill>
                <a:latin typeface="Calibri"/>
              </a:rPr>
              <a:t>nonsense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72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Narrativas fantásticas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2" name="CustomShape 2"/>
          <p:cNvSpPr/>
          <p:nvPr/>
        </p:nvSpPr>
        <p:spPr>
          <a:xfrm>
            <a:off x="0" y="4918680"/>
            <a:ext cx="12191400" cy="1938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23" name="Espaço Reservado para Conteúdo 5"/>
          <p:cNvPicPr/>
          <p:nvPr/>
        </p:nvPicPr>
        <p:blipFill>
          <a:blip r:embed="rId2"/>
          <a:stretch/>
        </p:blipFill>
        <p:spPr>
          <a:xfrm>
            <a:off x="1476359" y="1428601"/>
            <a:ext cx="10242971" cy="3650866"/>
          </a:xfrm>
          <a:prstGeom prst="rect">
            <a:avLst/>
          </a:prstGeom>
          <a:ln>
            <a:noFill/>
          </a:ln>
        </p:spPr>
      </p:pic>
      <p:sp>
        <p:nvSpPr>
          <p:cNvPr id="724" name="CustomShape 3"/>
          <p:cNvSpPr/>
          <p:nvPr/>
        </p:nvSpPr>
        <p:spPr>
          <a:xfrm>
            <a:off x="2231280" y="5542920"/>
            <a:ext cx="7728840" cy="76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6" name="CustomShape 5"/>
          <p:cNvSpPr/>
          <p:nvPr/>
        </p:nvSpPr>
        <p:spPr>
          <a:xfrm>
            <a:off x="1789651" y="311326"/>
            <a:ext cx="9337939" cy="1068480"/>
          </a:xfrm>
          <a:prstGeom prst="rect">
            <a:avLst/>
          </a:prstGeom>
          <a:solidFill>
            <a:srgbClr val="FFFFFF"/>
          </a:solidFill>
          <a:ln w="31680">
            <a:solidFill>
              <a:srgbClr val="ED7D3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Elementos das narrativas </a:t>
            </a:r>
            <a:r>
              <a:rPr lang="pt-BR" sz="4400" spc="-1" dirty="0">
                <a:solidFill>
                  <a:srgbClr val="ED7D31"/>
                </a:solidFill>
                <a:latin typeface="Calibri"/>
                <a:cs typeface="Calibri"/>
              </a:rPr>
              <a:t>f</a:t>
            </a: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antásticas</a:t>
            </a:r>
            <a:endParaRPr lang="pt-BR" sz="4400" strike="noStrike" spc="-1" dirty="0">
              <a:latin typeface="Calibri"/>
              <a:cs typeface="Calibri"/>
            </a:endParaRP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 palavra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todos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(masculino, plural da palavra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todo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) é um pronome indefinido. São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pronomes indefinidos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que se aplicam à 3</a:t>
            </a:r>
            <a:r>
              <a:rPr lang="pt-BR" sz="2800" b="0" u="sng" strike="noStrike" spc="-1" baseline="30000" dirty="0">
                <a:solidFill>
                  <a:srgbClr val="000000"/>
                </a:solidFill>
                <a:uFillTx/>
                <a:latin typeface="RobotoBR"/>
              </a:rPr>
              <a:t>a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 pessoa gramatical quando o sentido dela for indeterminado ou considerado vago. Há pronomes indefinidos:</a:t>
            </a:r>
            <a:endParaRPr lang="pt-BR" sz="28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Substantivos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: quando eles assumem essa função na oração.</a:t>
            </a:r>
            <a:endParaRPr lang="pt-BR" sz="2400" b="0" strike="noStrike" spc="-1" dirty="0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Ex.: 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Todos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chegaram.</a:t>
            </a:r>
            <a:endParaRPr lang="pt-BR" sz="22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Adjetivos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: quando eles assumem função adjetiva em relação a outro termo.</a:t>
            </a:r>
            <a:endParaRPr lang="pt-BR" sz="2400" b="0" strike="noStrike" spc="-1" dirty="0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Ex.: 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Todos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eles chegaram.</a:t>
            </a:r>
            <a:endParaRPr lang="pt-BR" sz="2200" b="0" strike="noStrike" spc="-1" dirty="0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		        Toda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criança é curiosa.</a:t>
            </a:r>
            <a:endParaRPr lang="pt-BR" sz="22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Há também 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locuções pronominais indefinidas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Ex.: alguma coisa, cada um, cada qual, quem quer que, seja quem for etc.</a:t>
            </a:r>
            <a:endParaRPr lang="pt-BR" sz="2200" b="0" strike="noStrike" spc="-1" dirty="0">
              <a:latin typeface="Arial"/>
            </a:endParaRPr>
          </a:p>
        </p:txBody>
      </p:sp>
      <p:sp>
        <p:nvSpPr>
          <p:cNvPr id="67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Pronomes indefinidos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CustomShape 1"/>
          <p:cNvSpPr/>
          <p:nvPr/>
        </p:nvSpPr>
        <p:spPr>
          <a:xfrm>
            <a:off x="0" y="1515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2" name="CustomShape 2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73" name="Espaço Reservado para Conteúdo 5"/>
          <p:cNvPicPr/>
          <p:nvPr/>
        </p:nvPicPr>
        <p:blipFill>
          <a:blip r:embed="rId2"/>
          <a:stretch/>
        </p:blipFill>
        <p:spPr>
          <a:xfrm>
            <a:off x="3491280" y="1558472"/>
            <a:ext cx="8700720" cy="4040484"/>
          </a:xfrm>
          <a:prstGeom prst="rect">
            <a:avLst/>
          </a:prstGeom>
          <a:ln>
            <a:noFill/>
          </a:ln>
        </p:spPr>
      </p:pic>
      <p:sp>
        <p:nvSpPr>
          <p:cNvPr id="674" name="CustomShape 3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5" name="CustomShape 4"/>
          <p:cNvSpPr/>
          <p:nvPr/>
        </p:nvSpPr>
        <p:spPr>
          <a:xfrm>
            <a:off x="640080" y="2074320"/>
            <a:ext cx="2751480" cy="2708640"/>
          </a:xfrm>
          <a:prstGeom prst="rect">
            <a:avLst/>
          </a:prstGeom>
          <a:solidFill>
            <a:srgbClr val="262626"/>
          </a:solidFill>
          <a:ln w="174600">
            <a:solidFill>
              <a:srgbClr val="2626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strike="noStrike" spc="-1" dirty="0">
                <a:solidFill>
                  <a:srgbClr val="FFFFFF"/>
                </a:solidFill>
                <a:latin typeface="Calibri"/>
                <a:cs typeface="Calibri"/>
              </a:rPr>
              <a:t>Pronomes </a:t>
            </a:r>
            <a:r>
              <a:rPr lang="pt-BR" sz="4000" spc="-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lang="pt-BR" sz="4000" strike="noStrike" spc="-1" dirty="0">
                <a:solidFill>
                  <a:srgbClr val="FFFFFF"/>
                </a:solidFill>
                <a:latin typeface="Calibri"/>
                <a:cs typeface="Calibri"/>
              </a:rPr>
              <a:t>ndefinidos:</a:t>
            </a:r>
          </a:p>
          <a:p>
            <a:pPr algn="ctr">
              <a:lnSpc>
                <a:spcPct val="90000"/>
              </a:lnSpc>
            </a:pPr>
            <a:r>
              <a:rPr lang="pt-BR" sz="4000" spc="-1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lang="pt-BR" sz="4000" strike="noStrike" spc="-1" dirty="0">
                <a:solidFill>
                  <a:srgbClr val="FFFFFF"/>
                </a:solidFill>
                <a:latin typeface="Calibri"/>
                <a:cs typeface="Calibri"/>
              </a:rPr>
              <a:t>ariação</a:t>
            </a:r>
            <a:endParaRPr lang="pt-BR" sz="4000" strike="noStrike" spc="-1" dirty="0"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pronomes indefinidos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quem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que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qual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quanto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empregados em perguntas diretas ou indiretas, são chamados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pronomes interrogativos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 Veja: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— 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Quem 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raspou a cabeça dele?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		“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Qual 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é o seu nome, criança?”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pronomes interrogativos também podem aparecer em forma de expressões, como no exemplo: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“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O que 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andaram fazendo aqui?”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677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Pronomes interrogativos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Os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pronomes de tratamento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ou formas pronominais de tratamento, são palavras ou locuções que designam a pessoa com quem se fala (2</a:t>
            </a:r>
            <a:r>
              <a:rPr lang="pt-BR" sz="2800" b="0" u="sng" strike="noStrike" spc="-1" baseline="3000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pessoa), apresentando-se no uso com o verbo na 3</a:t>
            </a:r>
            <a:r>
              <a:rPr lang="pt-BR" sz="2800" b="0" u="sng" strike="noStrike" spc="-1" baseline="3000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pessoa.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>
                <a:solidFill>
                  <a:srgbClr val="808080"/>
                </a:solidFill>
                <a:latin typeface="Calibri"/>
              </a:rPr>
              <a:t>	Ex.: você, o senhor, a senhora, Vossa Alteza, Vossa Senhoria etc.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</p:txBody>
      </p:sp>
      <p:sp>
        <p:nvSpPr>
          <p:cNvPr id="679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Pronomes de tratamento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CustomShape 1"/>
          <p:cNvSpPr/>
          <p:nvPr/>
        </p:nvSpPr>
        <p:spPr>
          <a:xfrm>
            <a:off x="484200" y="470880"/>
            <a:ext cx="4380120" cy="5891400"/>
          </a:xfrm>
          <a:custGeom>
            <a:avLst/>
            <a:gdLst/>
            <a:ahLst/>
            <a:cxnLst/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noFill/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1" name="CustomShape 2"/>
          <p:cNvSpPr/>
          <p:nvPr/>
        </p:nvSpPr>
        <p:spPr>
          <a:xfrm>
            <a:off x="862920" y="1011960"/>
            <a:ext cx="3415320" cy="47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Variação de usos: </a:t>
            </a:r>
            <a:r>
              <a:rPr lang="pt-BR" sz="4400" b="0" i="1" strike="noStrike" spc="-1" dirty="0">
                <a:solidFill>
                  <a:srgbClr val="ED7D31"/>
                </a:solidFill>
                <a:latin typeface="Calibri"/>
                <a:cs typeface="Calibri"/>
              </a:rPr>
              <a:t>tu</a:t>
            </a: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 e </a:t>
            </a:r>
            <a:r>
              <a:rPr lang="pt-BR" sz="4400" b="0" i="1" strike="noStrike" spc="-1" dirty="0">
                <a:solidFill>
                  <a:srgbClr val="ED7D31"/>
                </a:solidFill>
                <a:latin typeface="Calibri"/>
                <a:cs typeface="Calibri"/>
              </a:rPr>
              <a:t>você</a:t>
            </a:r>
          </a:p>
        </p:txBody>
      </p:sp>
      <p:grpSp>
        <p:nvGrpSpPr>
          <p:cNvPr id="682" name="Group 3"/>
          <p:cNvGrpSpPr/>
          <p:nvPr/>
        </p:nvGrpSpPr>
        <p:grpSpPr>
          <a:xfrm>
            <a:off x="5194440" y="723750"/>
            <a:ext cx="6512760" cy="5830200"/>
            <a:chOff x="5194440" y="478440"/>
            <a:chExt cx="6512760" cy="5830200"/>
          </a:xfrm>
        </p:grpSpPr>
        <p:sp>
          <p:nvSpPr>
            <p:cNvPr id="683" name="CustomShape 4"/>
            <p:cNvSpPr/>
            <p:nvPr/>
          </p:nvSpPr>
          <p:spPr>
            <a:xfrm>
              <a:off x="5194440" y="478440"/>
              <a:ext cx="6512760" cy="8690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84" name="CustomShape 5"/>
            <p:cNvSpPr/>
            <p:nvPr/>
          </p:nvSpPr>
          <p:spPr>
            <a:xfrm>
              <a:off x="5457240" y="673920"/>
              <a:ext cx="478080" cy="47772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85" name="CustomShape 6"/>
            <p:cNvSpPr/>
            <p:nvPr/>
          </p:nvSpPr>
          <p:spPr>
            <a:xfrm>
              <a:off x="6199200" y="478440"/>
              <a:ext cx="5447520" cy="97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3680" tIns="103680" rIns="103680" bIns="103680" anchor="ctr"/>
            <a:lstStyle/>
            <a:p>
              <a:pPr>
                <a:lnSpc>
                  <a:spcPct val="100000"/>
                </a:lnSpc>
                <a:spcAft>
                  <a:spcPts val="629"/>
                </a:spcAft>
              </a:pP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No Brasil, variam os modos de fazer a concordância do verbo com o pronome </a:t>
              </a:r>
              <a:r>
                <a:rPr lang="pt-BR" sz="1800" b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tu</a:t>
              </a: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.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686" name="CustomShape 7"/>
            <p:cNvSpPr/>
            <p:nvPr/>
          </p:nvSpPr>
          <p:spPr>
            <a:xfrm>
              <a:off x="5194440" y="1701360"/>
              <a:ext cx="6512760" cy="8690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87" name="CustomShape 8"/>
            <p:cNvSpPr/>
            <p:nvPr/>
          </p:nvSpPr>
          <p:spPr>
            <a:xfrm>
              <a:off x="5457240" y="1897200"/>
              <a:ext cx="478080" cy="47772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88" name="CustomShape 9"/>
            <p:cNvSpPr/>
            <p:nvPr/>
          </p:nvSpPr>
          <p:spPr>
            <a:xfrm>
              <a:off x="6199200" y="1635120"/>
              <a:ext cx="5447520" cy="97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3680" tIns="103680" rIns="103680" bIns="103680" anchor="ctr"/>
            <a:lstStyle/>
            <a:p>
              <a:pPr>
                <a:lnSpc>
                  <a:spcPct val="100000"/>
                </a:lnSpc>
                <a:spcAft>
                  <a:spcPts val="629"/>
                </a:spcAft>
              </a:pP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Em alguns lugares, usa-se a forma verbal da 2</a:t>
              </a:r>
              <a:r>
                <a:rPr lang="pt-BR" sz="1800" b="0" u="sng" strike="noStrike" spc="-1" baseline="30000">
                  <a:solidFill>
                    <a:srgbClr val="000000"/>
                  </a:solidFill>
                  <a:uFillTx/>
                  <a:latin typeface="RobotoBR"/>
                  <a:ea typeface="DejaVu Sans"/>
                </a:rPr>
                <a:t>a</a:t>
              </a: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 pessoa do singular (</a:t>
              </a:r>
              <a:r>
                <a:rPr lang="pt-BR" sz="1800" b="0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Tu </a:t>
              </a:r>
              <a:r>
                <a:rPr lang="pt-BR" sz="1800" b="1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pegas </a:t>
              </a:r>
              <a:r>
                <a:rPr lang="pt-BR" sz="1800" b="0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esta rua</a:t>
              </a: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).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689" name="CustomShape 10"/>
            <p:cNvSpPr/>
            <p:nvPr/>
          </p:nvSpPr>
          <p:spPr>
            <a:xfrm>
              <a:off x="5194440" y="2924280"/>
              <a:ext cx="6512760" cy="8690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0" name="CustomShape 11"/>
            <p:cNvSpPr/>
            <p:nvPr/>
          </p:nvSpPr>
          <p:spPr>
            <a:xfrm>
              <a:off x="5457240" y="3120120"/>
              <a:ext cx="478080" cy="477720"/>
            </a:xfrm>
            <a:prstGeom prst="rect">
              <a:avLst/>
            </a:prstGeom>
            <a:blipFill rotWithShape="0">
              <a:blip r:embed="rId4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1" name="CustomShape 12"/>
            <p:cNvSpPr/>
            <p:nvPr/>
          </p:nvSpPr>
          <p:spPr>
            <a:xfrm>
              <a:off x="6199200" y="2884680"/>
              <a:ext cx="5447520" cy="97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3680" tIns="103680" rIns="103680" bIns="103680" anchor="ctr"/>
            <a:lstStyle/>
            <a:p>
              <a:pPr>
                <a:lnSpc>
                  <a:spcPct val="100000"/>
                </a:lnSpc>
                <a:spcAft>
                  <a:spcPts val="629"/>
                </a:spcAft>
              </a:pP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Há lugares em que se usa a forma verbal da 3</a:t>
              </a:r>
              <a:r>
                <a:rPr lang="pt-BR" sz="1800" b="0" u="sng" strike="noStrike" spc="-1" baseline="30000">
                  <a:solidFill>
                    <a:srgbClr val="000000"/>
                  </a:solidFill>
                  <a:uFillTx/>
                  <a:latin typeface="RobotoBR"/>
                  <a:ea typeface="DejaVu Sans"/>
                </a:rPr>
                <a:t>a</a:t>
              </a: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 pes. do sing. (</a:t>
              </a:r>
              <a:r>
                <a:rPr lang="pt-BR" sz="1800" b="0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Tu </a:t>
              </a:r>
              <a:r>
                <a:rPr lang="pt-BR" sz="1800" b="1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pega </a:t>
              </a:r>
              <a:r>
                <a:rPr lang="pt-BR" sz="1800" b="0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esta rua e [tu] </a:t>
              </a:r>
              <a:r>
                <a:rPr lang="pt-BR" sz="1800" b="1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vira </a:t>
              </a:r>
              <a:r>
                <a:rPr lang="pt-BR" sz="1800" b="0" i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à direita</a:t>
              </a:r>
              <a:r>
                <a:rPr lang="pt-BR" sz="18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).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692" name="CustomShape 13"/>
            <p:cNvSpPr/>
            <p:nvPr/>
          </p:nvSpPr>
          <p:spPr>
            <a:xfrm>
              <a:off x="5194440" y="4147560"/>
              <a:ext cx="6512760" cy="8690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3" name="CustomShape 14"/>
            <p:cNvSpPr/>
            <p:nvPr/>
          </p:nvSpPr>
          <p:spPr>
            <a:xfrm>
              <a:off x="5457240" y="4343040"/>
              <a:ext cx="478080" cy="477720"/>
            </a:xfrm>
            <a:prstGeom prst="rect">
              <a:avLst/>
            </a:prstGeom>
            <a:blipFill rotWithShape="0">
              <a:blip r:embed="rId5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4" name="CustomShape 15"/>
            <p:cNvSpPr/>
            <p:nvPr/>
          </p:nvSpPr>
          <p:spPr>
            <a:xfrm>
              <a:off x="6199200" y="4107600"/>
              <a:ext cx="5447520" cy="97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3680" tIns="103680" rIns="103680" bIns="103680" anchor="ctr"/>
            <a:lstStyle/>
            <a:p>
              <a:pPr>
                <a:lnSpc>
                  <a:spcPct val="100000"/>
                </a:lnSpc>
                <a:spcAft>
                  <a:spcPts val="595"/>
                </a:spcAft>
              </a:pPr>
              <a:r>
                <a:rPr lang="pt-BR" sz="17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Essa diferença ocorre conforme a adesão dos falantes a uma ou à outra forma e varia conforme vários fatores ainda em estudo.</a:t>
              </a:r>
              <a:endParaRPr lang="pt-BR" sz="1700" b="0" strike="noStrike" spc="-1">
                <a:latin typeface="Arial"/>
              </a:endParaRPr>
            </a:p>
          </p:txBody>
        </p:sp>
        <p:sp>
          <p:nvSpPr>
            <p:cNvPr id="695" name="CustomShape 16"/>
            <p:cNvSpPr/>
            <p:nvPr/>
          </p:nvSpPr>
          <p:spPr>
            <a:xfrm>
              <a:off x="5194440" y="5370480"/>
              <a:ext cx="6512760" cy="8690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6" name="CustomShape 17"/>
            <p:cNvSpPr/>
            <p:nvPr/>
          </p:nvSpPr>
          <p:spPr>
            <a:xfrm>
              <a:off x="5457240" y="5566320"/>
              <a:ext cx="478080" cy="477720"/>
            </a:xfrm>
            <a:prstGeom prst="rect">
              <a:avLst/>
            </a:prstGeom>
            <a:blipFill rotWithShape="0">
              <a:blip r:embed="rId6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97" name="CustomShape 18"/>
            <p:cNvSpPr/>
            <p:nvPr/>
          </p:nvSpPr>
          <p:spPr>
            <a:xfrm>
              <a:off x="6199200" y="5330880"/>
              <a:ext cx="5447520" cy="97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3680" tIns="103680" rIns="103680" bIns="103680" anchor="ctr"/>
            <a:lstStyle/>
            <a:p>
              <a:pPr>
                <a:lnSpc>
                  <a:spcPct val="100000"/>
                </a:lnSpc>
                <a:spcAft>
                  <a:spcPts val="595"/>
                </a:spcAft>
              </a:pPr>
              <a:r>
                <a:rPr lang="pt-BR" sz="17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Entre os falantes brasileiros, o pronome </a:t>
              </a:r>
              <a:r>
                <a:rPr lang="pt-BR" sz="1700" b="1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você </a:t>
              </a:r>
              <a:r>
                <a:rPr lang="pt-BR" sz="1700" b="0" strike="noStrike" spc="-1">
                  <a:solidFill>
                    <a:srgbClr val="000000"/>
                  </a:solidFill>
                  <a:latin typeface="RobotoBR"/>
                  <a:ea typeface="DejaVu Sans"/>
                </a:rPr>
                <a:t>é bastante usado para se dirigir à pessoa com quem se fala.</a:t>
              </a:r>
              <a:endParaRPr lang="pt-BR" sz="1700" b="0" strike="noStrike" spc="-1">
                <a:latin typeface="Arial"/>
              </a:endParaRPr>
            </a:p>
          </p:txBody>
        </p:sp>
      </p:grpSp>
      <p:grpSp>
        <p:nvGrpSpPr>
          <p:cNvPr id="698" name="Group 1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2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Há palavras que são formadas a partir de outras, pelo acréscimo de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afixos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, elementos que se agregam às palavras modificando o sentido delas.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Os afixos colocados no início das palavras são chamados de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prefixos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; os colocados no final são os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sufixos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. Assim,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in- 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é um prefixo e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-eiro 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é um sufixo.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70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Afixos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CustomShape 1"/>
          <p:cNvSpPr/>
          <p:nvPr/>
        </p:nvSpPr>
        <p:spPr>
          <a:xfrm>
            <a:off x="870120" y="534450"/>
            <a:ext cx="10450800" cy="132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Prefixos de negação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703" name="Group 3"/>
          <p:cNvGrpSpPr/>
          <p:nvPr/>
        </p:nvGrpSpPr>
        <p:grpSpPr>
          <a:xfrm>
            <a:off x="1007640" y="2385360"/>
            <a:ext cx="10176120" cy="3617280"/>
            <a:chOff x="1007640" y="2385360"/>
            <a:chExt cx="10176120" cy="3617280"/>
          </a:xfrm>
        </p:grpSpPr>
        <p:sp>
          <p:nvSpPr>
            <p:cNvPr id="704" name="CustomShape 4"/>
            <p:cNvSpPr/>
            <p:nvPr/>
          </p:nvSpPr>
          <p:spPr>
            <a:xfrm>
              <a:off x="1007640" y="2385360"/>
              <a:ext cx="4522320" cy="361728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159120" tIns="141480" rIns="53280" bIns="14184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pt-BR" sz="2800" b="0" strike="noStrike" spc="-1">
                  <a:solidFill>
                    <a:srgbClr val="FFFFFF"/>
                  </a:solidFill>
                  <a:latin typeface="RobotoBR"/>
                  <a:ea typeface="DejaVu Sans"/>
                </a:rPr>
                <a:t>Há </a:t>
              </a:r>
              <a:r>
                <a:rPr lang="pt-BR" sz="2800" b="1" strike="noStrike" spc="-1">
                  <a:solidFill>
                    <a:srgbClr val="FFFFFF"/>
                  </a:solidFill>
                  <a:latin typeface="RobotoBR"/>
                  <a:ea typeface="DejaVu Sans"/>
                </a:rPr>
                <a:t>antônimos </a:t>
              </a:r>
              <a:r>
                <a:rPr lang="pt-BR" sz="2800" b="0" strike="noStrike" spc="-1">
                  <a:solidFill>
                    <a:srgbClr val="FFFFFF"/>
                  </a:solidFill>
                  <a:latin typeface="RobotoBR"/>
                  <a:ea typeface="DejaVu Sans"/>
                </a:rPr>
                <a:t>que são formados pelo acréscimo de um </a:t>
              </a:r>
              <a:r>
                <a:rPr lang="pt-BR" sz="2800" b="1" strike="noStrike" spc="-1">
                  <a:solidFill>
                    <a:srgbClr val="FFFFFF"/>
                  </a:solidFill>
                  <a:latin typeface="RobotoBR"/>
                  <a:ea typeface="DejaVu Sans"/>
                </a:rPr>
                <a:t>prefixo de negação </a:t>
              </a:r>
              <a:r>
                <a:rPr lang="pt-BR" sz="2800" b="0" strike="noStrike" spc="-1">
                  <a:solidFill>
                    <a:srgbClr val="FFFFFF"/>
                  </a:solidFill>
                  <a:latin typeface="RobotoBR"/>
                  <a:ea typeface="DejaVu Sans"/>
                </a:rPr>
                <a:t>às palavras.</a:t>
              </a:r>
              <a:endParaRPr lang="pt-BR" sz="2800" b="0" strike="noStrike" spc="-1">
                <a:latin typeface="Arial"/>
              </a:endParaRPr>
            </a:p>
          </p:txBody>
        </p:sp>
        <p:sp>
          <p:nvSpPr>
            <p:cNvPr id="705" name="CustomShape 5"/>
            <p:cNvSpPr/>
            <p:nvPr/>
          </p:nvSpPr>
          <p:spPr>
            <a:xfrm>
              <a:off x="6661440" y="2385360"/>
              <a:ext cx="4522320" cy="361332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alpha val="90000"/>
                <a:hueOff val="0"/>
                <a:satOff val="0"/>
                <a:lumOff val="0"/>
                <a:alphaOff val="-40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151560" tIns="136440" rIns="45720" bIns="136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pt-BR" sz="2400" b="0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É muito comum o uso dos prefixos </a:t>
              </a:r>
              <a:r>
                <a:rPr lang="pt-BR" sz="2400" b="1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in- </a:t>
              </a:r>
              <a:r>
                <a:rPr lang="pt-BR" sz="2400" b="0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e </a:t>
              </a:r>
              <a:r>
                <a:rPr lang="pt-BR" sz="2400" b="1" strike="noStrike" spc="-1" dirty="0" err="1">
                  <a:solidFill>
                    <a:srgbClr val="FFFFFF"/>
                  </a:solidFill>
                  <a:latin typeface="RobotoBR"/>
                  <a:ea typeface="DejaVu Sans"/>
                </a:rPr>
                <a:t>des</a:t>
              </a:r>
              <a:r>
                <a:rPr lang="pt-BR" sz="2400" b="1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-</a:t>
              </a:r>
              <a:r>
                <a:rPr lang="pt-BR" sz="2400" b="0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, mas há outros que também expressam a noção de negação, oposição, ação contrária.</a:t>
              </a:r>
              <a:endParaRPr lang="pt-BR" sz="24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Ex.: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in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feliz,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des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contar,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i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legal,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ir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real,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im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perfeito,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anti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alérgico, </a:t>
              </a:r>
              <a:r>
                <a:rPr lang="pt-BR" sz="1800" b="1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a</a:t>
              </a:r>
              <a:r>
                <a:rPr lang="pt-BR" sz="1800" b="0" strike="noStrike" spc="-1" dirty="0">
                  <a:solidFill>
                    <a:srgbClr val="808080"/>
                  </a:solidFill>
                  <a:latin typeface="RobotoBR"/>
                  <a:ea typeface="DejaVu Sans"/>
                </a:rPr>
                <a:t>partidário</a:t>
              </a:r>
              <a:r>
                <a:rPr lang="pt-BR" sz="1800" b="0" strike="noStrike" spc="-1" dirty="0">
                  <a:solidFill>
                    <a:srgbClr val="FFFFFF"/>
                  </a:solidFill>
                  <a:latin typeface="RobotoBR"/>
                  <a:ea typeface="DejaVu Sans"/>
                </a:rPr>
                <a:t>.</a:t>
              </a:r>
              <a:endParaRPr lang="pt-BR" sz="1800" b="0" strike="noStrike" spc="-1" dirty="0">
                <a:latin typeface="Arial"/>
              </a:endParaRPr>
            </a:p>
          </p:txBody>
        </p:sp>
      </p:grpSp>
      <p:grpSp>
        <p:nvGrpSpPr>
          <p:cNvPr id="706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semivogais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são pronunciadas com o apoio de uma vogal, não formando sílabas sozinhas. Geralmente, são representadas pelas letras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i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u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como acontece em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bon-sa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pa-pé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po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u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-co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q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u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a-dro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ca-ca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u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vogais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são o centro da sílaba, são pronunciadas com mais força que as semivogais e podem formar sílabas sozinhas. Veja: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bon-s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pa-p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é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is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p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u-co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qu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-dro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ca-c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u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v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u,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Pa-ra-gu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sa-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í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-da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sa-</a:t>
            </a:r>
            <a:r>
              <a:rPr lang="pt-BR" sz="2800" b="1" strike="noStrike" spc="-1" dirty="0" err="1">
                <a:solidFill>
                  <a:srgbClr val="808080"/>
                </a:solidFill>
                <a:latin typeface="RobotoBR"/>
              </a:rPr>
              <a:t>ú</a:t>
            </a:r>
            <a:r>
              <a:rPr lang="pt-BR" sz="2800" b="0" strike="noStrike" spc="-1" dirty="0" err="1">
                <a:solidFill>
                  <a:srgbClr val="808080"/>
                </a:solidFill>
                <a:latin typeface="RobotoBR"/>
              </a:rPr>
              <a:t>-de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708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Vogais e semivogais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925</Words>
  <Application>Microsoft Office PowerPoint</Application>
  <PresentationFormat>Widescreen</PresentationFormat>
  <Paragraphs>65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RobotoBR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2020-04-02T21:52:28Z</dcterms:created>
  <dcterms:modified xsi:type="dcterms:W3CDTF">2020-04-02T21:56:41Z</dcterms:modified>
</cp:coreProperties>
</file>