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0" r:id="rId2"/>
    <p:sldId id="346" r:id="rId3"/>
    <p:sldId id="317" r:id="rId4"/>
    <p:sldId id="347" r:id="rId5"/>
    <p:sldId id="296" r:id="rId6"/>
    <p:sldId id="301" r:id="rId7"/>
    <p:sldId id="348" r:id="rId8"/>
    <p:sldId id="349" r:id="rId9"/>
    <p:sldId id="350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34E59-458E-4E8A-A561-DD852DC3C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DBEE28-6962-4F02-8BD3-7C118696C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F21120-9219-4B45-8345-F0DBAF157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45D572-0C7B-4D74-BF1E-B9886FB0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6A71B8-6F3C-4E4D-8E90-793E1189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45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7A220-448A-49C4-ACEF-9C591C5F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0DBBA73-CCB8-4292-90C9-9B6D5B6FB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B8FFF3-D871-48D9-80ED-21ABB070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E492D0-F8F1-49C9-996D-BBED47311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1F16BA-931C-4D79-B466-B4F9894D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14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C1C54F-3280-4F8E-8BA4-BA9B267BB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9133DF-FFBA-42D7-9A3C-86AE751D3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EBD67A-CE04-44BE-AD43-2DF18D87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028567-2DF1-460E-BE03-7441988C1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6ABC1A-17F0-4771-BEBB-D243BBFC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5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74442-6139-4B42-B4A9-E3FBD7737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BD75A8-D1DB-447E-B89B-A0BE6122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B04CEB-16BE-43A4-855A-1794B85C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135610-8BCB-401F-B814-2F47CDCC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8E6CC1-9B4B-4002-A124-EBBCE1B9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4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F6040F-E04A-45B1-B509-80643987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F5B2E8-E366-410E-B706-6D48E0056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16E6D7-4291-4A7C-A382-2255E360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BD1679-EE03-42B6-9739-CBFC2DA2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6BB095-CF5C-4785-A9F2-33E92BA4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35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B811F-1251-498D-BB91-845CF40E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D7DFF9-35A5-4AFE-A1A6-7B7779DF5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27BCCF2-2504-44A5-97A4-C9373B6A0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A3CB6C-263E-4EFE-8C72-C486334D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F9979A-51F3-4444-986D-ECEC9BB2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F95CDE-0838-4BAE-9305-49ED82F2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92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C7D427-951E-4F89-A0FD-26137900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5355DA-75F9-43B3-A5F1-6905A4FC3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D76F03-AA19-4135-ADD4-C2AEBEB91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BAFF222-F883-47B3-96A6-35F393F6A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DECFBAF-B23D-4E0F-BBF1-78628B6E2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2138ED7-41A9-47A8-ADA1-BEED3BEE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250805E-DF22-47E9-8FAA-D25F3D6B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0D35B5A-46E1-42DD-AB94-DA212DCE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18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CAF86-4599-476B-92B1-8EC583A7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56F91E8-B8B8-4F73-85EB-0F097C92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F2CDFD-D1BF-44DA-B3E4-39674AB98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3869B4B-45CC-440F-A3E2-4671F60D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51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F0CD3B5-27E5-41D2-9EAD-6D230300B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410597-16E7-4A6F-908B-D9ECE5C6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E8095D-E09C-4F84-88D8-61A24F9C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77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7C523-EB16-4E3D-9704-AF3E16712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0061DF-B6CC-4EC0-8B16-16FACD8C8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76D59D-3FD5-4B9F-8F1F-F28B61A5F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59734E-0D63-4488-8003-9F267162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55F128-A215-4184-A9C5-AA55AB03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45DDC9-B738-4E46-989F-1ADECFB0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27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0ED4C-8AA2-45C0-B601-BEE51C2F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A29B1E3-75BC-4640-A6CC-7E9E3B8D9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A02C3-0AB0-4A46-AAC9-0A80D3295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7B9FDB-746F-4A76-8930-EF9C5DF1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924BDA-0148-4DC8-80F5-246B92A4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D884B2-3E7C-493E-AA74-CBFA73879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26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C1EE159-8F74-471A-AB9A-D09B5E14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2A8B5A-188D-4E43-8346-BE7AE2247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50E825-5EA4-482E-93B9-819DA42A84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7211E-2717-41BC-8345-ED3C83CC380A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8235E-ECB8-43FC-B589-BD593E1EE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4DB5A5-8288-4879-8C97-D1A5D5C12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DC4A9-805F-4061-BCA2-31A9FB8779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67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Unidade 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835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36C155F4-F2F4-4F33-B9CB-2242CA8CCB17}"/>
              </a:ext>
            </a:extLst>
          </p:cNvPr>
          <p:cNvSpPr txBox="1">
            <a:spLocks/>
          </p:cNvSpPr>
          <p:nvPr/>
        </p:nvSpPr>
        <p:spPr>
          <a:xfrm>
            <a:off x="4697764" y="437594"/>
            <a:ext cx="7494235" cy="1359882"/>
          </a:xfrm>
          <a:prstGeom prst="rect">
            <a:avLst/>
          </a:prstGeom>
          <a:solidFill>
            <a:srgbClr val="497389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Reportagem</a:t>
            </a:r>
            <a:endParaRPr lang="pt-BR" sz="6000" b="1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8B790B45-20A3-45E6-91FC-F04AF261285B}"/>
              </a:ext>
            </a:extLst>
          </p:cNvPr>
          <p:cNvGrpSpPr/>
          <p:nvPr/>
        </p:nvGrpSpPr>
        <p:grpSpPr>
          <a:xfrm>
            <a:off x="651000" y="1129214"/>
            <a:ext cx="4428069" cy="4105919"/>
            <a:chOff x="1056465" y="882259"/>
            <a:chExt cx="4428069" cy="4105919"/>
          </a:xfrm>
        </p:grpSpPr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9A9A2B33-5927-49EC-B1B0-2CC64396A5B6}"/>
                </a:ext>
              </a:extLst>
            </p:cNvPr>
            <p:cNvGrpSpPr/>
            <p:nvPr/>
          </p:nvGrpSpPr>
          <p:grpSpPr>
            <a:xfrm>
              <a:off x="2640534" y="2072178"/>
              <a:ext cx="2844000" cy="2916000"/>
              <a:chOff x="2640534" y="2072178"/>
              <a:chExt cx="2844000" cy="2916000"/>
            </a:xfrm>
          </p:grpSpPr>
          <p:sp>
            <p:nvSpPr>
              <p:cNvPr id="25" name="Retângulo 24">
                <a:extLst>
                  <a:ext uri="{FF2B5EF4-FFF2-40B4-BE49-F238E27FC236}">
                    <a16:creationId xmlns:a16="http://schemas.microsoft.com/office/drawing/2014/main" id="{6FE361BD-EBB9-42CA-BD62-7E4A4E6CC256}"/>
                  </a:ext>
                </a:extLst>
              </p:cNvPr>
              <p:cNvSpPr/>
              <p:nvPr/>
            </p:nvSpPr>
            <p:spPr>
              <a:xfrm>
                <a:off x="2640534" y="2072178"/>
                <a:ext cx="2844000" cy="291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3DD4BF35-0024-40D5-A343-2AFAC3FA2077}"/>
                  </a:ext>
                </a:extLst>
              </p:cNvPr>
              <p:cNvSpPr txBox="1"/>
              <p:nvPr/>
            </p:nvSpPr>
            <p:spPr>
              <a:xfrm>
                <a:off x="2803856" y="2297364"/>
                <a:ext cx="2517355" cy="24929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216000" indent="-216000">
                  <a:buFont typeface="Wingdings" panose="05000000000000000000" pitchFamily="2" charset="2"/>
                  <a:buChar char="§"/>
                </a:pPr>
                <a:r>
                  <a:rPr lang="pt-BR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meio no qual a explicação e a análise dos assuntos centrais são organizados;</a:t>
                </a:r>
              </a:p>
              <a:p>
                <a:pPr marL="216000" indent="-216000">
                  <a:buFont typeface="Wingdings" panose="05000000000000000000" pitchFamily="2" charset="2"/>
                  <a:buChar char="§"/>
                </a:pPr>
                <a:r>
                  <a:rPr lang="pt-BR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nota-se uma intenção de explicitar “por que” e “como” ocorrem os fatos e os fenômenos tratados no texto.</a:t>
                </a:r>
              </a:p>
            </p:txBody>
          </p:sp>
        </p:grpSp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5265F341-95CB-47A8-9811-BCDF2ABC9963}"/>
                </a:ext>
              </a:extLst>
            </p:cNvPr>
            <p:cNvGrpSpPr/>
            <p:nvPr/>
          </p:nvGrpSpPr>
          <p:grpSpPr>
            <a:xfrm>
              <a:off x="1056465" y="882259"/>
              <a:ext cx="2124000" cy="1364316"/>
              <a:chOff x="2781843" y="2065978"/>
              <a:chExt cx="2124000" cy="1364316"/>
            </a:xfrm>
          </p:grpSpPr>
          <p:sp>
            <p:nvSpPr>
              <p:cNvPr id="26" name="Forma Livre: Forma 25">
                <a:extLst>
                  <a:ext uri="{FF2B5EF4-FFF2-40B4-BE49-F238E27FC236}">
                    <a16:creationId xmlns:a16="http://schemas.microsoft.com/office/drawing/2014/main" id="{B782EF0B-7941-4D5E-9065-659FD7B35372}"/>
                  </a:ext>
                </a:extLst>
              </p:cNvPr>
              <p:cNvSpPr/>
              <p:nvPr/>
            </p:nvSpPr>
            <p:spPr>
              <a:xfrm>
                <a:off x="2781843" y="2065978"/>
                <a:ext cx="2124000" cy="1364316"/>
              </a:xfrm>
              <a:custGeom>
                <a:avLst/>
                <a:gdLst>
                  <a:gd name="connsiteX0" fmla="*/ 0 w 1364316"/>
                  <a:gd name="connsiteY0" fmla="*/ 0 h 1364316"/>
                  <a:gd name="connsiteX1" fmla="*/ 1364316 w 1364316"/>
                  <a:gd name="connsiteY1" fmla="*/ 0 h 1364316"/>
                  <a:gd name="connsiteX2" fmla="*/ 1364316 w 1364316"/>
                  <a:gd name="connsiteY2" fmla="*/ 1364316 h 1364316"/>
                  <a:gd name="connsiteX3" fmla="*/ 0 w 1364316"/>
                  <a:gd name="connsiteY3" fmla="*/ 1364316 h 1364316"/>
                  <a:gd name="connsiteX4" fmla="*/ 0 w 1364316"/>
                  <a:gd name="connsiteY4" fmla="*/ 0 h 1364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316" h="1364316">
                    <a:moveTo>
                      <a:pt x="0" y="0"/>
                    </a:moveTo>
                    <a:lnTo>
                      <a:pt x="1364316" y="0"/>
                    </a:lnTo>
                    <a:lnTo>
                      <a:pt x="1364316" y="1364316"/>
                    </a:lnTo>
                    <a:lnTo>
                      <a:pt x="0" y="13643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marL="0" lvl="0" indent="0" algn="ctr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t-BR" sz="3100" kern="1200" dirty="0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CAA8E7FD-60C2-4D20-8BDC-24DF829130D4}"/>
                  </a:ext>
                </a:extLst>
              </p:cNvPr>
              <p:cNvSpPr txBox="1"/>
              <p:nvPr/>
            </p:nvSpPr>
            <p:spPr>
              <a:xfrm>
                <a:off x="2943843" y="2288852"/>
                <a:ext cx="1800000" cy="83099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pt-B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Sequências explicativas</a:t>
                </a:r>
                <a:endParaRPr lang="pt-BR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0539BE92-DBC6-4553-82CA-D795AED91742}"/>
              </a:ext>
            </a:extLst>
          </p:cNvPr>
          <p:cNvGrpSpPr/>
          <p:nvPr/>
        </p:nvGrpSpPr>
        <p:grpSpPr>
          <a:xfrm>
            <a:off x="6034792" y="3004787"/>
            <a:ext cx="5506208" cy="2233533"/>
            <a:chOff x="6108028" y="3693242"/>
            <a:chExt cx="5506208" cy="2233533"/>
          </a:xfrm>
        </p:grpSpPr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2BEAFAD4-BA8C-4D23-B9D6-BBF389A7A3AF}"/>
                </a:ext>
              </a:extLst>
            </p:cNvPr>
            <p:cNvGrpSpPr/>
            <p:nvPr/>
          </p:nvGrpSpPr>
          <p:grpSpPr>
            <a:xfrm>
              <a:off x="8158236" y="3693242"/>
              <a:ext cx="3456000" cy="2088000"/>
              <a:chOff x="6096000" y="1745728"/>
              <a:chExt cx="3456000" cy="2088000"/>
            </a:xfrm>
          </p:grpSpPr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79D8E43A-6083-4322-ACE4-5A77DE9B9813}"/>
                  </a:ext>
                </a:extLst>
              </p:cNvPr>
              <p:cNvSpPr/>
              <p:nvPr/>
            </p:nvSpPr>
            <p:spPr>
              <a:xfrm>
                <a:off x="6096000" y="1745728"/>
                <a:ext cx="3456000" cy="2088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44CBF462-94F0-453A-AEE0-699A6B3AAE77}"/>
                  </a:ext>
                </a:extLst>
              </p:cNvPr>
              <p:cNvSpPr txBox="1"/>
              <p:nvPr/>
            </p:nvSpPr>
            <p:spPr>
              <a:xfrm>
                <a:off x="6366000" y="1944628"/>
                <a:ext cx="2916000" cy="1728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216000" indent="-216000">
                  <a:buFont typeface="Wingdings" panose="05000000000000000000" pitchFamily="2" charset="2"/>
                  <a:buChar char="§"/>
                </a:pPr>
                <a:r>
                  <a:rPr lang="pt-BR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relatam situações e fatos envolvendo pessoas, em um determinado tempo e espaço;</a:t>
                </a:r>
              </a:p>
              <a:p>
                <a:pPr marL="216000" indent="-216000">
                  <a:buFont typeface="Wingdings" panose="05000000000000000000" pitchFamily="2" charset="2"/>
                  <a:buChar char="§"/>
                </a:pPr>
                <a:r>
                  <a:rPr lang="pt-BR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forma uma ação completa com começo, meio e fim.</a:t>
                </a:r>
              </a:p>
            </p:txBody>
          </p:sp>
        </p:grpSp>
        <p:grpSp>
          <p:nvGrpSpPr>
            <p:cNvPr id="31" name="Agrupar 30">
              <a:extLst>
                <a:ext uri="{FF2B5EF4-FFF2-40B4-BE49-F238E27FC236}">
                  <a16:creationId xmlns:a16="http://schemas.microsoft.com/office/drawing/2014/main" id="{D001377F-EA4D-47D1-B159-E9BC17AB61C6}"/>
                </a:ext>
              </a:extLst>
            </p:cNvPr>
            <p:cNvGrpSpPr/>
            <p:nvPr/>
          </p:nvGrpSpPr>
          <p:grpSpPr>
            <a:xfrm>
              <a:off x="6108028" y="4562459"/>
              <a:ext cx="2124000" cy="1364316"/>
              <a:chOff x="2720635" y="1392802"/>
              <a:chExt cx="2124000" cy="1364316"/>
            </a:xfrm>
          </p:grpSpPr>
          <p:sp>
            <p:nvSpPr>
              <p:cNvPr id="32" name="Forma Livre: Forma 31">
                <a:extLst>
                  <a:ext uri="{FF2B5EF4-FFF2-40B4-BE49-F238E27FC236}">
                    <a16:creationId xmlns:a16="http://schemas.microsoft.com/office/drawing/2014/main" id="{28A79436-E729-4CF9-9CD5-337CF76ED07B}"/>
                  </a:ext>
                </a:extLst>
              </p:cNvPr>
              <p:cNvSpPr/>
              <p:nvPr/>
            </p:nvSpPr>
            <p:spPr>
              <a:xfrm>
                <a:off x="2720635" y="1392802"/>
                <a:ext cx="2124000" cy="1364316"/>
              </a:xfrm>
              <a:custGeom>
                <a:avLst/>
                <a:gdLst>
                  <a:gd name="connsiteX0" fmla="*/ 0 w 1364316"/>
                  <a:gd name="connsiteY0" fmla="*/ 0 h 1364316"/>
                  <a:gd name="connsiteX1" fmla="*/ 1364316 w 1364316"/>
                  <a:gd name="connsiteY1" fmla="*/ 0 h 1364316"/>
                  <a:gd name="connsiteX2" fmla="*/ 1364316 w 1364316"/>
                  <a:gd name="connsiteY2" fmla="*/ 1364316 h 1364316"/>
                  <a:gd name="connsiteX3" fmla="*/ 0 w 1364316"/>
                  <a:gd name="connsiteY3" fmla="*/ 1364316 h 1364316"/>
                  <a:gd name="connsiteX4" fmla="*/ 0 w 1364316"/>
                  <a:gd name="connsiteY4" fmla="*/ 0 h 1364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4316" h="1364316">
                    <a:moveTo>
                      <a:pt x="0" y="0"/>
                    </a:moveTo>
                    <a:lnTo>
                      <a:pt x="1364316" y="0"/>
                    </a:lnTo>
                    <a:lnTo>
                      <a:pt x="1364316" y="1364316"/>
                    </a:lnTo>
                    <a:lnTo>
                      <a:pt x="0" y="13643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marL="0" lvl="0" indent="0" algn="ctr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t-BR" sz="3100" kern="1200" dirty="0"/>
              </a:p>
            </p:txBody>
          </p:sp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B30922E8-7FDB-49B6-8DD5-1AF357024707}"/>
                  </a:ext>
                </a:extLst>
              </p:cNvPr>
              <p:cNvSpPr txBox="1"/>
              <p:nvPr/>
            </p:nvSpPr>
            <p:spPr>
              <a:xfrm>
                <a:off x="2913238" y="1753369"/>
                <a:ext cx="1800000" cy="83099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pt-BR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Sequências narrativas</a:t>
                </a:r>
                <a:endParaRPr lang="pt-BR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endParaRP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052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66873A9-E120-49EC-BCBC-C1C8F4C31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697" y="492125"/>
            <a:ext cx="9918605" cy="636587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175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72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6CF51FE-9C60-4031-B597-557E6AC82F79}"/>
              </a:ext>
            </a:extLst>
          </p:cNvPr>
          <p:cNvSpPr/>
          <p:nvPr/>
        </p:nvSpPr>
        <p:spPr>
          <a:xfrm>
            <a:off x="0" y="0"/>
            <a:ext cx="1736035" cy="6858000"/>
          </a:xfrm>
          <a:prstGeom prst="rect">
            <a:avLst/>
          </a:prstGeom>
          <a:noFill/>
          <a:ln>
            <a:solidFill>
              <a:srgbClr val="588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pt-BR" sz="4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Colocação pronominal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C8F8A111-E230-4323-852A-E27AFAD8AA0F}"/>
              </a:ext>
            </a:extLst>
          </p:cNvPr>
          <p:cNvGrpSpPr/>
          <p:nvPr/>
        </p:nvGrpSpPr>
        <p:grpSpPr>
          <a:xfrm>
            <a:off x="1991562" y="352622"/>
            <a:ext cx="9678327" cy="3503965"/>
            <a:chOff x="639841" y="1757352"/>
            <a:chExt cx="9678327" cy="3503965"/>
          </a:xfrm>
        </p:grpSpPr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621972AF-48ED-4502-A6C9-AEFDFF163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841" y="2352612"/>
              <a:ext cx="7533488" cy="2908705"/>
            </a:xfrm>
            <a:prstGeom prst="rect">
              <a:avLst/>
            </a:prstGeom>
          </p:spPr>
        </p:pic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B1448C26-A633-4968-A61E-0CA8574ED512}"/>
                </a:ext>
              </a:extLst>
            </p:cNvPr>
            <p:cNvGrpSpPr/>
            <p:nvPr/>
          </p:nvGrpSpPr>
          <p:grpSpPr>
            <a:xfrm>
              <a:off x="833370" y="1757352"/>
              <a:ext cx="9484798" cy="3011597"/>
              <a:chOff x="847437" y="1321253"/>
              <a:chExt cx="9484798" cy="3011597"/>
            </a:xfrm>
          </p:grpSpPr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DD1DCBE3-DA7E-4971-BF88-E93A50C35F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7437" y="1321253"/>
                <a:ext cx="9484798" cy="3011597"/>
              </a:xfrm>
              <a:prstGeom prst="rect">
                <a:avLst/>
              </a:prstGeom>
            </p:spPr>
          </p:pic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114E95A-2275-4004-9ACC-78364D163C43}"/>
                  </a:ext>
                </a:extLst>
              </p:cNvPr>
              <p:cNvSpPr/>
              <p:nvPr/>
            </p:nvSpPr>
            <p:spPr>
              <a:xfrm>
                <a:off x="1358584" y="1701243"/>
                <a:ext cx="8179311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pt-BR" sz="22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A norma-padrão admite muitas possibilidades de colocação pronominal em locuções verbais.</a:t>
                </a:r>
              </a:p>
              <a:p>
                <a:pPr marL="342900" indent="-34290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pt-BR" sz="22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 mais comum é inserir o pronome oblíquo entre o verbo auxiliar e o principal.</a:t>
                </a:r>
              </a:p>
              <a:p>
                <a:pPr marL="342900" indent="-342900"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pt-BR" sz="2200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Não se aceita o pronome após o verbo principal no particípio.</a:t>
                </a:r>
              </a:p>
            </p:txBody>
          </p:sp>
        </p:grp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4BB374F9-0C52-41EE-B11B-719364259A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950" y="3201913"/>
            <a:ext cx="7414591" cy="33034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403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08702F4-050C-47B4-B89E-5904D9985B8D}"/>
              </a:ext>
            </a:extLst>
          </p:cNvPr>
          <p:cNvSpPr/>
          <p:nvPr/>
        </p:nvSpPr>
        <p:spPr>
          <a:xfrm rot="16200000">
            <a:off x="-2781000" y="2781000"/>
            <a:ext cx="6858000" cy="1296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Vozes verbais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35AEB6C4-0C92-4825-8C42-7C754FA468CA}"/>
              </a:ext>
            </a:extLst>
          </p:cNvPr>
          <p:cNvSpPr/>
          <p:nvPr/>
        </p:nvSpPr>
        <p:spPr>
          <a:xfrm>
            <a:off x="1705934" y="957955"/>
            <a:ext cx="4540121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chemeClr val="accent4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Voz ativa</a:t>
            </a:r>
          </a:p>
          <a:p>
            <a:pPr marL="576000" indent="-2160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sujeito pratica a ação verbal.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2B5C3272-2A2F-469C-B3D7-CC8E56248254}"/>
              </a:ext>
            </a:extLst>
          </p:cNvPr>
          <p:cNvGrpSpPr/>
          <p:nvPr/>
        </p:nvGrpSpPr>
        <p:grpSpPr>
          <a:xfrm>
            <a:off x="1705934" y="2520300"/>
            <a:ext cx="5595198" cy="1384995"/>
            <a:chOff x="1705934" y="2717247"/>
            <a:chExt cx="5595198" cy="1384995"/>
          </a:xfrm>
        </p:grpSpPr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DF3F79FC-FDE5-4D21-B4E3-C43D74FD4E6E}"/>
                </a:ext>
              </a:extLst>
            </p:cNvPr>
            <p:cNvSpPr/>
            <p:nvPr/>
          </p:nvSpPr>
          <p:spPr>
            <a:xfrm>
              <a:off x="1705934" y="2717247"/>
              <a:ext cx="408526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Aft>
                  <a:spcPts val="600"/>
                </a:spcAft>
                <a:buFont typeface="Wingdings" panose="05000000000000000000" pitchFamily="2" charset="2"/>
                <a:buChar char="q"/>
              </a:pPr>
              <a:r>
                <a:rPr lang="pt-BR" sz="2400" b="1" dirty="0">
                  <a:solidFill>
                    <a:schemeClr val="accent4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Voz passiva</a:t>
              </a:r>
            </a:p>
            <a:p>
              <a:pPr marL="576000" indent="-216000">
                <a:spcAft>
                  <a:spcPts val="1800"/>
                </a:spcAft>
                <a:buFont typeface="Wingdings" panose="05000000000000000000" pitchFamily="2" charset="2"/>
                <a:buChar char="§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 sujeito sofre a ação verbal;</a:t>
              </a:r>
            </a:p>
            <a:p>
              <a:pPr marL="576000" indent="-216000">
                <a:spcAft>
                  <a:spcPts val="1800"/>
                </a:spcAft>
                <a:buFont typeface="Wingdings" panose="05000000000000000000" pitchFamily="2" charset="2"/>
                <a:buChar char="§"/>
              </a:pP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há dois tipos de voz passiva:</a:t>
              </a:r>
            </a:p>
          </p:txBody>
        </p:sp>
        <p:cxnSp>
          <p:nvCxnSpPr>
            <p:cNvPr id="11" name="Conector de Seta Reta 10">
              <a:extLst>
                <a:ext uri="{FF2B5EF4-FFF2-40B4-BE49-F238E27FC236}">
                  <a16:creationId xmlns:a16="http://schemas.microsoft.com/office/drawing/2014/main" id="{239FBA6E-DE51-4BB5-8165-8756ECB1BE73}"/>
                </a:ext>
              </a:extLst>
            </p:cNvPr>
            <p:cNvCxnSpPr/>
            <p:nvPr/>
          </p:nvCxnSpPr>
          <p:spPr>
            <a:xfrm>
              <a:off x="5791201" y="3896751"/>
              <a:ext cx="1509931" cy="0"/>
            </a:xfrm>
            <a:prstGeom prst="straightConnector1">
              <a:avLst/>
            </a:prstGeom>
            <a:ln w="190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2B0E6BC6-02E6-41B7-ACF0-0ECF33B0CEDF}"/>
              </a:ext>
            </a:extLst>
          </p:cNvPr>
          <p:cNvGrpSpPr/>
          <p:nvPr/>
        </p:nvGrpSpPr>
        <p:grpSpPr>
          <a:xfrm>
            <a:off x="7730844" y="1663652"/>
            <a:ext cx="4085267" cy="4140000"/>
            <a:chOff x="7730844" y="2324833"/>
            <a:chExt cx="4085267" cy="4140000"/>
          </a:xfrm>
        </p:grpSpPr>
        <p:sp>
          <p:nvSpPr>
            <p:cNvPr id="43" name="Retângulo 42">
              <a:extLst>
                <a:ext uri="{FF2B5EF4-FFF2-40B4-BE49-F238E27FC236}">
                  <a16:creationId xmlns:a16="http://schemas.microsoft.com/office/drawing/2014/main" id="{8C21EFED-54FD-4667-8065-FC4E9DC1F214}"/>
                </a:ext>
              </a:extLst>
            </p:cNvPr>
            <p:cNvSpPr/>
            <p:nvPr/>
          </p:nvSpPr>
          <p:spPr>
            <a:xfrm>
              <a:off x="7730844" y="2472883"/>
              <a:ext cx="4085267" cy="1523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Aft>
                  <a:spcPts val="600"/>
                </a:spcAft>
                <a:buFont typeface="Wingdings" panose="05000000000000000000" pitchFamily="2" charset="2"/>
                <a:buChar char="v"/>
              </a:pPr>
              <a:r>
                <a:rPr lang="pt-BR" sz="2200" b="1" dirty="0">
                  <a:solidFill>
                    <a:schemeClr val="accent4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Voz passiva analítica</a:t>
              </a:r>
            </a:p>
            <a:p>
              <a:pPr marL="576000" indent="-2160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pt-BR" sz="22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formada por sujeito paciente e verbo auxiliar seguido de particípio.</a:t>
              </a:r>
            </a:p>
          </p:txBody>
        </p:sp>
        <p:sp>
          <p:nvSpPr>
            <p:cNvPr id="44" name="Retângulo 43">
              <a:extLst>
                <a:ext uri="{FF2B5EF4-FFF2-40B4-BE49-F238E27FC236}">
                  <a16:creationId xmlns:a16="http://schemas.microsoft.com/office/drawing/2014/main" id="{DE23D41A-8E12-4B82-AB9B-19075662D27A}"/>
                </a:ext>
              </a:extLst>
            </p:cNvPr>
            <p:cNvSpPr/>
            <p:nvPr/>
          </p:nvSpPr>
          <p:spPr>
            <a:xfrm>
              <a:off x="7730844" y="4205824"/>
              <a:ext cx="3806971" cy="2200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Aft>
                  <a:spcPts val="600"/>
                </a:spcAft>
                <a:buFont typeface="Wingdings" panose="05000000000000000000" pitchFamily="2" charset="2"/>
                <a:buChar char="v"/>
              </a:pPr>
              <a:r>
                <a:rPr lang="pt-BR" sz="2200" b="1" dirty="0">
                  <a:solidFill>
                    <a:schemeClr val="accent4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Voz passiva sintética</a:t>
              </a:r>
            </a:p>
            <a:p>
              <a:pPr marL="576000" indent="-2160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pt-BR" sz="22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formada por verbo transitivo direto ou verbo transitivo direto e indireto e pelo pronome apassivador </a:t>
              </a:r>
              <a:r>
                <a:rPr lang="pt-BR" sz="2200" b="1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</a:t>
              </a:r>
              <a:r>
                <a:rPr lang="pt-BR" sz="22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.</a:t>
              </a:r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1C8B2003-7B55-41F2-99AB-BAB0623FD29C}"/>
                </a:ext>
              </a:extLst>
            </p:cNvPr>
            <p:cNvGrpSpPr/>
            <p:nvPr/>
          </p:nvGrpSpPr>
          <p:grpSpPr>
            <a:xfrm>
              <a:off x="7730844" y="2324833"/>
              <a:ext cx="632028" cy="4140000"/>
              <a:chOff x="7527234" y="2388039"/>
              <a:chExt cx="632028" cy="4140000"/>
            </a:xfrm>
          </p:grpSpPr>
          <p:cxnSp>
            <p:nvCxnSpPr>
              <p:cNvPr id="3" name="Conector reto 2">
                <a:extLst>
                  <a:ext uri="{FF2B5EF4-FFF2-40B4-BE49-F238E27FC236}">
                    <a16:creationId xmlns:a16="http://schemas.microsoft.com/office/drawing/2014/main" id="{02B6FFE8-39B0-49D0-97C3-63C037425CB7}"/>
                  </a:ext>
                </a:extLst>
              </p:cNvPr>
              <p:cNvCxnSpPr/>
              <p:nvPr/>
            </p:nvCxnSpPr>
            <p:spPr>
              <a:xfrm>
                <a:off x="7527235" y="2388039"/>
                <a:ext cx="0" cy="41400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>
                <a:extLst>
                  <a:ext uri="{FF2B5EF4-FFF2-40B4-BE49-F238E27FC236}">
                    <a16:creationId xmlns:a16="http://schemas.microsoft.com/office/drawing/2014/main" id="{8F2B29AE-4D80-49BD-98CD-6E083E10FEEA}"/>
                  </a:ext>
                </a:extLst>
              </p:cNvPr>
              <p:cNvCxnSpPr/>
              <p:nvPr/>
            </p:nvCxnSpPr>
            <p:spPr>
              <a:xfrm>
                <a:off x="7527235" y="2388039"/>
                <a:ext cx="632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44">
                <a:extLst>
                  <a:ext uri="{FF2B5EF4-FFF2-40B4-BE49-F238E27FC236}">
                    <a16:creationId xmlns:a16="http://schemas.microsoft.com/office/drawing/2014/main" id="{E022547D-489E-48B9-8057-56482F752227}"/>
                  </a:ext>
                </a:extLst>
              </p:cNvPr>
              <p:cNvCxnSpPr/>
              <p:nvPr/>
            </p:nvCxnSpPr>
            <p:spPr>
              <a:xfrm>
                <a:off x="7527234" y="6528039"/>
                <a:ext cx="6320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tângulo 46">
            <a:extLst>
              <a:ext uri="{FF2B5EF4-FFF2-40B4-BE49-F238E27FC236}">
                <a16:creationId xmlns:a16="http://schemas.microsoft.com/office/drawing/2014/main" id="{37B60B0F-8430-43AF-95EA-4DA04A739F80}"/>
              </a:ext>
            </a:extLst>
          </p:cNvPr>
          <p:cNvSpPr/>
          <p:nvPr/>
        </p:nvSpPr>
        <p:spPr>
          <a:xfrm>
            <a:off x="1705934" y="4621254"/>
            <a:ext cx="4085267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chemeClr val="accent4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Voz reflexiva</a:t>
            </a:r>
          </a:p>
          <a:p>
            <a:pPr marL="576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 caracteriza pelo sujeito praticar e sofrer a ação verbal.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374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08702F4-050C-47B4-B89E-5904D9985B8D}"/>
              </a:ext>
            </a:extLst>
          </p:cNvPr>
          <p:cNvSpPr/>
          <p:nvPr/>
        </p:nvSpPr>
        <p:spPr>
          <a:xfrm rot="5400000">
            <a:off x="8115000" y="2781000"/>
            <a:ext cx="6858000" cy="1296000"/>
          </a:xfrm>
          <a:prstGeom prst="rect">
            <a:avLst/>
          </a:prstGeom>
          <a:solidFill>
            <a:srgbClr val="FFFFFF"/>
          </a:solidFill>
          <a:ln>
            <a:solidFill>
              <a:srgbClr val="588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rgbClr val="4973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Vozes verbais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0322F94-1574-4CCC-9270-BF5C1D1EF69B}"/>
              </a:ext>
            </a:extLst>
          </p:cNvPr>
          <p:cNvSpPr/>
          <p:nvPr/>
        </p:nvSpPr>
        <p:spPr>
          <a:xfrm>
            <a:off x="2331138" y="1068758"/>
            <a:ext cx="736150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Exemplos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marL="216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Meu pai comprou um tênis por impulso.</a:t>
            </a:r>
          </a:p>
          <a:p>
            <a:pPr marL="216000">
              <a:spcAft>
                <a:spcPts val="1200"/>
              </a:spcAf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(voz ativa)</a:t>
            </a:r>
          </a:p>
          <a:p>
            <a:pPr marL="216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Um cortador de grama foi comprado na promoção.</a:t>
            </a:r>
          </a:p>
          <a:p>
            <a:pPr marL="216000">
              <a:spcAft>
                <a:spcPts val="1200"/>
              </a:spcAf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(voz passiva analítica)</a:t>
            </a:r>
          </a:p>
          <a:p>
            <a:pPr marL="216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Compra-se disco antigo.</a:t>
            </a:r>
          </a:p>
          <a:p>
            <a:pPr marL="216000">
              <a:spcAft>
                <a:spcPts val="1200"/>
              </a:spcAf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(voz passiva sintética)</a:t>
            </a:r>
          </a:p>
          <a:p>
            <a:pPr marL="216000" indent="-2160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Eles se preparam para as compras conscientes.</a:t>
            </a:r>
          </a:p>
          <a:p>
            <a:pPr marL="216000">
              <a:spcAft>
                <a:spcPts val="1200"/>
              </a:spcAft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(voz reflexiva)</a:t>
            </a:r>
            <a:endParaRPr lang="pt-BR" sz="2400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26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56AFC11F-18F7-411F-9D4E-752ABB4A1ED7}"/>
              </a:ext>
            </a:extLst>
          </p:cNvPr>
          <p:cNvSpPr/>
          <p:nvPr/>
        </p:nvSpPr>
        <p:spPr>
          <a:xfrm>
            <a:off x="0" y="0"/>
            <a:ext cx="1815548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pt-B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Orações subordinadas adverbiais 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F1AA3D2-B335-46A6-B792-8C95442C2A67}"/>
              </a:ext>
            </a:extLst>
          </p:cNvPr>
          <p:cNvSpPr/>
          <p:nvPr/>
        </p:nvSpPr>
        <p:spPr>
          <a:xfrm>
            <a:off x="2409319" y="863102"/>
            <a:ext cx="8099247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desempenham a função de adjunto adverbial oracional da oração principal;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acrescenta-lhe circunstância de </a:t>
            </a: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tempo</a:t>
            </a: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pt-BR" sz="2200" b="1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condição</a:t>
            </a: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pt-BR" sz="2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comparação</a:t>
            </a: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pt-BR" sz="2200" b="1" dirty="0">
                <a:solidFill>
                  <a:srgbClr val="00B0F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finalidade</a:t>
            </a: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6A26480B-5CDA-4726-8CF3-CC55766CB4D8}"/>
              </a:ext>
            </a:extLst>
          </p:cNvPr>
          <p:cNvGrpSpPr/>
          <p:nvPr/>
        </p:nvGrpSpPr>
        <p:grpSpPr>
          <a:xfrm>
            <a:off x="2838753" y="3222753"/>
            <a:ext cx="7240377" cy="3166040"/>
            <a:chOff x="3380729" y="2828858"/>
            <a:chExt cx="7240377" cy="3166040"/>
          </a:xfrm>
        </p:grpSpPr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1BAB392D-550B-481F-9988-5590F8830DE8}"/>
                </a:ext>
              </a:extLst>
            </p:cNvPr>
            <p:cNvSpPr/>
            <p:nvPr/>
          </p:nvSpPr>
          <p:spPr>
            <a:xfrm>
              <a:off x="3830897" y="3963573"/>
              <a:ext cx="634004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“</a:t>
              </a:r>
              <a:r>
                <a:rPr lang="pt-BR" sz="2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Quando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uma compra é motivada por impulso,</a:t>
              </a:r>
            </a:p>
            <a:p>
              <a:pPr algn="ctr"/>
              <a:endPara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algn="ctr"/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simboliza tempo e dinheiro jogados fora.”</a:t>
              </a:r>
            </a:p>
          </p:txBody>
        </p:sp>
        <p:grpSp>
          <p:nvGrpSpPr>
            <p:cNvPr id="23" name="Agrupar 22">
              <a:extLst>
                <a:ext uri="{FF2B5EF4-FFF2-40B4-BE49-F238E27FC236}">
                  <a16:creationId xmlns:a16="http://schemas.microsoft.com/office/drawing/2014/main" id="{14DDAC4E-80D0-4402-8E6E-230B68BB6545}"/>
                </a:ext>
              </a:extLst>
            </p:cNvPr>
            <p:cNvGrpSpPr/>
            <p:nvPr/>
          </p:nvGrpSpPr>
          <p:grpSpPr>
            <a:xfrm>
              <a:off x="3380729" y="2828858"/>
              <a:ext cx="7240377" cy="1134715"/>
              <a:chOff x="3380729" y="2828858"/>
              <a:chExt cx="7240377" cy="1134715"/>
            </a:xfrm>
          </p:grpSpPr>
          <p:cxnSp>
            <p:nvCxnSpPr>
              <p:cNvPr id="6" name="Conector reto 5">
                <a:extLst>
                  <a:ext uri="{FF2B5EF4-FFF2-40B4-BE49-F238E27FC236}">
                    <a16:creationId xmlns:a16="http://schemas.microsoft.com/office/drawing/2014/main" id="{24FB4338-BC95-4612-B946-334BA2A72B8A}"/>
                  </a:ext>
                </a:extLst>
              </p:cNvPr>
              <p:cNvCxnSpPr/>
              <p:nvPr/>
            </p:nvCxnSpPr>
            <p:spPr>
              <a:xfrm>
                <a:off x="4459458" y="3963573"/>
                <a:ext cx="5064370" cy="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B9C687A3-9FF1-4AA9-B016-9B9E24A52DB4}"/>
                  </a:ext>
                </a:extLst>
              </p:cNvPr>
              <p:cNvSpPr/>
              <p:nvPr/>
            </p:nvSpPr>
            <p:spPr>
              <a:xfrm>
                <a:off x="3380729" y="2828858"/>
                <a:ext cx="724037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oração subordinada adverbial </a:t>
                </a:r>
                <a:r>
                  <a:rPr lang="pt-BR" b="1" dirty="0">
                    <a:solidFill>
                      <a:schemeClr val="accent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temporal</a:t>
                </a:r>
                <a:r>
                  <a:rPr lang="pt-BR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 (circunstância de </a:t>
                </a:r>
                <a:r>
                  <a:rPr lang="pt-BR" b="1" dirty="0">
                    <a:solidFill>
                      <a:schemeClr val="accent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tempo</a:t>
                </a:r>
                <a:r>
                  <a:rPr lang="pt-BR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)</a:t>
                </a:r>
              </a:p>
              <a:p>
                <a:pPr algn="ctr"/>
                <a:r>
                  <a:rPr lang="pt-BR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(conjunção subordinativa adverbial temporal: </a:t>
                </a:r>
                <a:r>
                  <a:rPr lang="pt-BR" b="1" dirty="0">
                    <a:solidFill>
                      <a:schemeClr val="accent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quando</a:t>
                </a:r>
                <a:r>
                  <a:rPr lang="pt-BR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)</a:t>
                </a:r>
              </a:p>
            </p:txBody>
          </p:sp>
          <p:cxnSp>
            <p:nvCxnSpPr>
              <p:cNvPr id="11" name="Conector de Seta Reta 10">
                <a:extLst>
                  <a:ext uri="{FF2B5EF4-FFF2-40B4-BE49-F238E27FC236}">
                    <a16:creationId xmlns:a16="http://schemas.microsoft.com/office/drawing/2014/main" id="{C9AA82A9-421D-4FB9-80FA-DDA44D874DE5}"/>
                  </a:ext>
                </a:extLst>
              </p:cNvPr>
              <p:cNvCxnSpPr>
                <a:stCxn id="20" idx="0"/>
                <a:endCxn id="8" idx="2"/>
              </p:cNvCxnSpPr>
              <p:nvPr/>
            </p:nvCxnSpPr>
            <p:spPr>
              <a:xfrm flipH="1" flipV="1">
                <a:off x="7000918" y="3475189"/>
                <a:ext cx="1" cy="488384"/>
              </a:xfrm>
              <a:prstGeom prst="straightConnector1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Agrupar 21">
              <a:extLst>
                <a:ext uri="{FF2B5EF4-FFF2-40B4-BE49-F238E27FC236}">
                  <a16:creationId xmlns:a16="http://schemas.microsoft.com/office/drawing/2014/main" id="{0DEB5FF6-7566-4DE9-9B92-3A7F187C79EA}"/>
                </a:ext>
              </a:extLst>
            </p:cNvPr>
            <p:cNvGrpSpPr/>
            <p:nvPr/>
          </p:nvGrpSpPr>
          <p:grpSpPr>
            <a:xfrm>
              <a:off x="4670474" y="4979236"/>
              <a:ext cx="4642338" cy="1015662"/>
              <a:chOff x="4670474" y="4979236"/>
              <a:chExt cx="4642338" cy="1015662"/>
            </a:xfrm>
          </p:grpSpPr>
          <p:cxnSp>
            <p:nvCxnSpPr>
              <p:cNvPr id="4" name="Conector reto 3">
                <a:extLst>
                  <a:ext uri="{FF2B5EF4-FFF2-40B4-BE49-F238E27FC236}">
                    <a16:creationId xmlns:a16="http://schemas.microsoft.com/office/drawing/2014/main" id="{FCB211C1-AA8E-4B80-B180-6FA4C28C3927}"/>
                  </a:ext>
                </a:extLst>
              </p:cNvPr>
              <p:cNvCxnSpPr/>
              <p:nvPr/>
            </p:nvCxnSpPr>
            <p:spPr>
              <a:xfrm>
                <a:off x="4670474" y="4979236"/>
                <a:ext cx="4642338" cy="0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de Seta Reta 14">
                <a:extLst>
                  <a:ext uri="{FF2B5EF4-FFF2-40B4-BE49-F238E27FC236}">
                    <a16:creationId xmlns:a16="http://schemas.microsoft.com/office/drawing/2014/main" id="{BB96C545-B674-49F2-8F68-84BF2D5EE8F5}"/>
                  </a:ext>
                </a:extLst>
              </p:cNvPr>
              <p:cNvCxnSpPr>
                <a:stCxn id="20" idx="2"/>
              </p:cNvCxnSpPr>
              <p:nvPr/>
            </p:nvCxnSpPr>
            <p:spPr>
              <a:xfrm flipH="1">
                <a:off x="7000917" y="4979236"/>
                <a:ext cx="2" cy="549367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EC4E3EF7-294B-4DE0-A497-57177AC8E922}"/>
                  </a:ext>
                </a:extLst>
              </p:cNvPr>
              <p:cNvSpPr/>
              <p:nvPr/>
            </p:nvSpPr>
            <p:spPr>
              <a:xfrm>
                <a:off x="6097871" y="5625566"/>
                <a:ext cx="18902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chemeClr val="accent2">
                        <a:lumMod val="50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oração principal </a:t>
                </a:r>
                <a:endParaRPr lang="pt-BR" dirty="0"/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04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56AFC11F-18F7-411F-9D4E-752ABB4A1ED7}"/>
              </a:ext>
            </a:extLst>
          </p:cNvPr>
          <p:cNvSpPr/>
          <p:nvPr/>
        </p:nvSpPr>
        <p:spPr>
          <a:xfrm flipV="1">
            <a:off x="10376452" y="0"/>
            <a:ext cx="1815548" cy="6858000"/>
          </a:xfrm>
          <a:prstGeom prst="rect">
            <a:avLst/>
          </a:prstGeom>
          <a:solidFill>
            <a:srgbClr val="FFFFFF"/>
          </a:solidFill>
          <a:ln>
            <a:solidFill>
              <a:srgbClr val="588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sz="4000" dirty="0">
                <a:solidFill>
                  <a:srgbClr val="4973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Orações subordinadas adverbiais</a:t>
            </a: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8669BDE6-6930-45F4-AE88-AAB4BFAE402F}"/>
              </a:ext>
            </a:extLst>
          </p:cNvPr>
          <p:cNvGrpSpPr/>
          <p:nvPr/>
        </p:nvGrpSpPr>
        <p:grpSpPr>
          <a:xfrm>
            <a:off x="2339357" y="543694"/>
            <a:ext cx="8031505" cy="2801378"/>
            <a:chOff x="437095" y="1308446"/>
            <a:chExt cx="8031505" cy="2801378"/>
          </a:xfrm>
        </p:grpSpPr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1BAB392D-550B-481F-9988-5590F8830DE8}"/>
                </a:ext>
              </a:extLst>
            </p:cNvPr>
            <p:cNvSpPr/>
            <p:nvPr/>
          </p:nvSpPr>
          <p:spPr>
            <a:xfrm>
              <a:off x="728600" y="2760672"/>
              <a:ext cx="7740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2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você fizer uma compra por impulso, vai se arrepender depois.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B9C687A3-9FF1-4AA9-B016-9B9E24A52DB4}"/>
                </a:ext>
              </a:extLst>
            </p:cNvPr>
            <p:cNvSpPr/>
            <p:nvPr/>
          </p:nvSpPr>
          <p:spPr>
            <a:xfrm>
              <a:off x="437095" y="1308446"/>
              <a:ext cx="5400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subordinada adverbial </a:t>
              </a:r>
              <a:r>
                <a:rPr lang="pt-BR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condicional</a:t>
              </a: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b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</a:b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(circunstância de </a:t>
              </a:r>
              <a:r>
                <a:rPr lang="pt-BR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condição</a:t>
              </a: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)</a:t>
              </a:r>
            </a:p>
            <a:p>
              <a:pPr algn="ctr"/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(conjunção subordinativa adverbial condicional: </a:t>
              </a:r>
              <a:r>
                <a:rPr lang="pt-BR" b="1" dirty="0">
                  <a:solidFill>
                    <a:srgbClr val="C0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se</a:t>
              </a: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)</a:t>
              </a: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EC4E3EF7-294B-4DE0-A497-57177AC8E922}"/>
                </a:ext>
              </a:extLst>
            </p:cNvPr>
            <p:cNvSpPr/>
            <p:nvPr/>
          </p:nvSpPr>
          <p:spPr>
            <a:xfrm>
              <a:off x="5891767" y="3740492"/>
              <a:ext cx="18902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principal </a:t>
              </a:r>
              <a:endParaRPr lang="pt-BR" dirty="0"/>
            </a:p>
          </p:txBody>
        </p:sp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0545DDC3-6707-4E4F-A1F4-4FC204DA9CC5}"/>
                </a:ext>
              </a:extLst>
            </p:cNvPr>
            <p:cNvGrpSpPr/>
            <p:nvPr/>
          </p:nvGrpSpPr>
          <p:grpSpPr>
            <a:xfrm>
              <a:off x="970670" y="2264898"/>
              <a:ext cx="4332850" cy="477258"/>
              <a:chOff x="970670" y="2264898"/>
              <a:chExt cx="4332850" cy="477258"/>
            </a:xfrm>
          </p:grpSpPr>
          <p:cxnSp>
            <p:nvCxnSpPr>
              <p:cNvPr id="19" name="Conector reto 18">
                <a:extLst>
                  <a:ext uri="{FF2B5EF4-FFF2-40B4-BE49-F238E27FC236}">
                    <a16:creationId xmlns:a16="http://schemas.microsoft.com/office/drawing/2014/main" id="{1A722F33-4673-47C4-8659-CAAD9B06CB5B}"/>
                  </a:ext>
                </a:extLst>
              </p:cNvPr>
              <p:cNvCxnSpPr/>
              <p:nvPr/>
            </p:nvCxnSpPr>
            <p:spPr>
              <a:xfrm>
                <a:off x="970670" y="2742156"/>
                <a:ext cx="4332850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de Seta Reta 26">
                <a:extLst>
                  <a:ext uri="{FF2B5EF4-FFF2-40B4-BE49-F238E27FC236}">
                    <a16:creationId xmlns:a16="http://schemas.microsoft.com/office/drawing/2014/main" id="{F6F85CC5-C6ED-47C2-89F8-84DB5798E62B}"/>
                  </a:ext>
                </a:extLst>
              </p:cNvPr>
              <p:cNvCxnSpPr/>
              <p:nvPr/>
            </p:nvCxnSpPr>
            <p:spPr>
              <a:xfrm flipV="1">
                <a:off x="3038622" y="2264898"/>
                <a:ext cx="0" cy="477258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Agrupar 30">
              <a:extLst>
                <a:ext uri="{FF2B5EF4-FFF2-40B4-BE49-F238E27FC236}">
                  <a16:creationId xmlns:a16="http://schemas.microsoft.com/office/drawing/2014/main" id="{B4CA4325-7FFA-40EA-9A48-6B009324610A}"/>
                </a:ext>
              </a:extLst>
            </p:cNvPr>
            <p:cNvGrpSpPr/>
            <p:nvPr/>
          </p:nvGrpSpPr>
          <p:grpSpPr>
            <a:xfrm>
              <a:off x="5458265" y="3160782"/>
              <a:ext cx="2757267" cy="553089"/>
              <a:chOff x="5458265" y="3160782"/>
              <a:chExt cx="2757267" cy="553089"/>
            </a:xfrm>
          </p:grpSpPr>
          <p:cxnSp>
            <p:nvCxnSpPr>
              <p:cNvPr id="24" name="Conector reto 23">
                <a:extLst>
                  <a:ext uri="{FF2B5EF4-FFF2-40B4-BE49-F238E27FC236}">
                    <a16:creationId xmlns:a16="http://schemas.microsoft.com/office/drawing/2014/main" id="{6AE3A9B3-9F2B-4CCB-8B3E-582EA8C093EC}"/>
                  </a:ext>
                </a:extLst>
              </p:cNvPr>
              <p:cNvCxnSpPr/>
              <p:nvPr/>
            </p:nvCxnSpPr>
            <p:spPr>
              <a:xfrm>
                <a:off x="5458265" y="3160782"/>
                <a:ext cx="2757267" cy="0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e Seta Reta 29">
                <a:extLst>
                  <a:ext uri="{FF2B5EF4-FFF2-40B4-BE49-F238E27FC236}">
                    <a16:creationId xmlns:a16="http://schemas.microsoft.com/office/drawing/2014/main" id="{A12EB03E-25CE-4940-ABE5-44EE1828C8E6}"/>
                  </a:ext>
                </a:extLst>
              </p:cNvPr>
              <p:cNvCxnSpPr/>
              <p:nvPr/>
            </p:nvCxnSpPr>
            <p:spPr>
              <a:xfrm>
                <a:off x="6836898" y="3160782"/>
                <a:ext cx="0" cy="553089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Retângulo 43">
            <a:extLst>
              <a:ext uri="{FF2B5EF4-FFF2-40B4-BE49-F238E27FC236}">
                <a16:creationId xmlns:a16="http://schemas.microsoft.com/office/drawing/2014/main" id="{BD4C4AC2-A7E9-4843-8ED7-D39B58490434}"/>
              </a:ext>
            </a:extLst>
          </p:cNvPr>
          <p:cNvSpPr/>
          <p:nvPr/>
        </p:nvSpPr>
        <p:spPr>
          <a:xfrm>
            <a:off x="453032" y="3965295"/>
            <a:ext cx="748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Aqueles compradores agem impulsivamente,</a:t>
            </a:r>
          </a:p>
          <a:p>
            <a:pPr algn="ctr"/>
            <a:endParaRPr lang="pt-BR" sz="2000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BR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como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agem todos os indivíduos sem educação para o consumo.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61941C03-2F34-417D-A792-0E83CD1CEDCD}"/>
              </a:ext>
            </a:extLst>
          </p:cNvPr>
          <p:cNvSpPr/>
          <p:nvPr/>
        </p:nvSpPr>
        <p:spPr>
          <a:xfrm>
            <a:off x="273032" y="5589352"/>
            <a:ext cx="78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oração subordinada adverbial </a:t>
            </a:r>
            <a:r>
              <a:rPr lang="pt-BR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comparativa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(circunstância de </a:t>
            </a:r>
            <a:r>
              <a:rPr lang="pt-BR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comparação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</a:p>
          <a:p>
            <a:pPr algn="ctr"/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(conjunção subordinativa adverbial comparativa: </a:t>
            </a:r>
            <a:r>
              <a:rPr lang="pt-BR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como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71D018C3-73C0-468A-AFC4-EC6BC15BF5DA}"/>
              </a:ext>
            </a:extLst>
          </p:cNvPr>
          <p:cNvSpPr/>
          <p:nvPr/>
        </p:nvSpPr>
        <p:spPr>
          <a:xfrm>
            <a:off x="2080202" y="3029996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oração principal </a:t>
            </a:r>
            <a:endParaRPr lang="pt-BR" dirty="0"/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D21892DF-7CA1-4D41-8E53-631B3C94A98E}"/>
              </a:ext>
            </a:extLst>
          </p:cNvPr>
          <p:cNvCxnSpPr/>
          <p:nvPr/>
        </p:nvCxnSpPr>
        <p:spPr>
          <a:xfrm>
            <a:off x="517300" y="4980958"/>
            <a:ext cx="7276729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855A45C4-5668-4FDB-AFCA-ECACBE348EC8}"/>
              </a:ext>
            </a:extLst>
          </p:cNvPr>
          <p:cNvCxnSpPr/>
          <p:nvPr/>
        </p:nvCxnSpPr>
        <p:spPr>
          <a:xfrm>
            <a:off x="562708" y="3965295"/>
            <a:ext cx="50040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>
            <a:extLst>
              <a:ext uri="{FF2B5EF4-FFF2-40B4-BE49-F238E27FC236}">
                <a16:creationId xmlns:a16="http://schemas.microsoft.com/office/drawing/2014/main" id="{9EFF49C5-8575-4D97-920B-B12D4367CA2A}"/>
              </a:ext>
            </a:extLst>
          </p:cNvPr>
          <p:cNvCxnSpPr/>
          <p:nvPr/>
        </p:nvCxnSpPr>
        <p:spPr>
          <a:xfrm flipV="1">
            <a:off x="3025333" y="3488037"/>
            <a:ext cx="0" cy="477258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>
            <a:extLst>
              <a:ext uri="{FF2B5EF4-FFF2-40B4-BE49-F238E27FC236}">
                <a16:creationId xmlns:a16="http://schemas.microsoft.com/office/drawing/2014/main" id="{A970D608-620A-47A7-BB82-8976358E041E}"/>
              </a:ext>
            </a:extLst>
          </p:cNvPr>
          <p:cNvCxnSpPr/>
          <p:nvPr/>
        </p:nvCxnSpPr>
        <p:spPr>
          <a:xfrm>
            <a:off x="4197032" y="4980958"/>
            <a:ext cx="0" cy="553089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290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56AFC11F-18F7-411F-9D4E-752ABB4A1ED7}"/>
              </a:ext>
            </a:extLst>
          </p:cNvPr>
          <p:cNvSpPr/>
          <p:nvPr/>
        </p:nvSpPr>
        <p:spPr>
          <a:xfrm>
            <a:off x="0" y="0"/>
            <a:ext cx="1815548" cy="6858000"/>
          </a:xfrm>
          <a:prstGeom prst="rect">
            <a:avLst/>
          </a:prstGeom>
          <a:solidFill>
            <a:srgbClr val="FFFFFF"/>
          </a:solidFill>
          <a:ln>
            <a:solidFill>
              <a:srgbClr val="588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sz="4000" dirty="0">
                <a:solidFill>
                  <a:srgbClr val="4973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Orações subordinadas adverbiais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89F7279-A223-43F3-95A6-5E8171869D15}"/>
              </a:ext>
            </a:extLst>
          </p:cNvPr>
          <p:cNvGrpSpPr/>
          <p:nvPr/>
        </p:nvGrpSpPr>
        <p:grpSpPr>
          <a:xfrm>
            <a:off x="2009908" y="619033"/>
            <a:ext cx="9835757" cy="2607671"/>
            <a:chOff x="2080247" y="957050"/>
            <a:chExt cx="9835757" cy="2607671"/>
          </a:xfrm>
        </p:grpSpPr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22A48B15-C703-4A14-A2CE-5595F3EF7248}"/>
                </a:ext>
              </a:extLst>
            </p:cNvPr>
            <p:cNvSpPr/>
            <p:nvPr/>
          </p:nvSpPr>
          <p:spPr>
            <a:xfrm>
              <a:off x="2080247" y="1918465"/>
              <a:ext cx="912155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Os compradores agem impulsivamente, </a:t>
              </a:r>
              <a:r>
                <a:rPr lang="pt-BR" sz="20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para que </a:t>
              </a:r>
              <a:r>
                <a:rPr lang="pt-BR" sz="2000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satisfaçam a seus desejos.</a:t>
              </a:r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4C8E988B-582A-4259-A80D-6D3971F77E43}"/>
                </a:ext>
              </a:extLst>
            </p:cNvPr>
            <p:cNvSpPr/>
            <p:nvPr/>
          </p:nvSpPr>
          <p:spPr>
            <a:xfrm>
              <a:off x="4572004" y="2918390"/>
              <a:ext cx="7344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subordinada adverbial </a:t>
              </a:r>
              <a:r>
                <a:rPr lang="pt-BR" b="1" dirty="0">
                  <a:solidFill>
                    <a:srgbClr val="00B0F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final</a:t>
              </a: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(circunstância de </a:t>
              </a:r>
              <a:r>
                <a:rPr lang="pt-BR" b="1" dirty="0">
                  <a:solidFill>
                    <a:srgbClr val="00B0F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finalidade</a:t>
              </a: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)</a:t>
              </a:r>
            </a:p>
            <a:p>
              <a:pPr algn="ctr"/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(locução conjuntiva subordinativa adverbial final: </a:t>
              </a:r>
              <a:r>
                <a:rPr lang="pt-BR" b="1" dirty="0">
                  <a:solidFill>
                    <a:srgbClr val="00B0F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para que</a:t>
              </a:r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)</a:t>
              </a:r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7504827C-0731-43EB-81C1-ABAEE0D992F3}"/>
                </a:ext>
              </a:extLst>
            </p:cNvPr>
            <p:cNvSpPr/>
            <p:nvPr/>
          </p:nvSpPr>
          <p:spPr>
            <a:xfrm>
              <a:off x="3439892" y="957050"/>
              <a:ext cx="18902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accent2">
                      <a:lumMod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oração principal </a:t>
              </a:r>
              <a:endParaRPr lang="pt-BR" dirty="0"/>
            </a:p>
          </p:txBody>
        </p:sp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AF4A37B1-D1E5-4BFE-913C-2BA664B5947D}"/>
                </a:ext>
              </a:extLst>
            </p:cNvPr>
            <p:cNvGrpSpPr/>
            <p:nvPr/>
          </p:nvGrpSpPr>
          <p:grpSpPr>
            <a:xfrm>
              <a:off x="2191791" y="1395531"/>
              <a:ext cx="4392000" cy="491326"/>
              <a:chOff x="2191791" y="1395531"/>
              <a:chExt cx="4392000" cy="491326"/>
            </a:xfrm>
          </p:grpSpPr>
          <p:cxnSp>
            <p:nvCxnSpPr>
              <p:cNvPr id="29" name="Conector reto 28">
                <a:extLst>
                  <a:ext uri="{FF2B5EF4-FFF2-40B4-BE49-F238E27FC236}">
                    <a16:creationId xmlns:a16="http://schemas.microsoft.com/office/drawing/2014/main" id="{8B68A6EB-1EF9-4C6B-8ABE-E7CB80CCBEA9}"/>
                  </a:ext>
                </a:extLst>
              </p:cNvPr>
              <p:cNvCxnSpPr/>
              <p:nvPr/>
            </p:nvCxnSpPr>
            <p:spPr>
              <a:xfrm>
                <a:off x="2191791" y="1886857"/>
                <a:ext cx="4392000" cy="0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e Seta Reta 29">
                <a:extLst>
                  <a:ext uri="{FF2B5EF4-FFF2-40B4-BE49-F238E27FC236}">
                    <a16:creationId xmlns:a16="http://schemas.microsoft.com/office/drawing/2014/main" id="{48898D7E-4644-4CBC-99D2-879DA6F3D973}"/>
                  </a:ext>
                </a:extLst>
              </p:cNvPr>
              <p:cNvCxnSpPr/>
              <p:nvPr/>
            </p:nvCxnSpPr>
            <p:spPr>
              <a:xfrm flipV="1">
                <a:off x="4385023" y="1395531"/>
                <a:ext cx="0" cy="477258"/>
              </a:xfrm>
              <a:prstGeom prst="straightConnector1">
                <a:avLst/>
              </a:prstGeom>
              <a:ln w="1905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C5811659-7A4A-4D36-825F-688B9C982B49}"/>
                </a:ext>
              </a:extLst>
            </p:cNvPr>
            <p:cNvGrpSpPr/>
            <p:nvPr/>
          </p:nvGrpSpPr>
          <p:grpSpPr>
            <a:xfrm>
              <a:off x="6777859" y="2337165"/>
              <a:ext cx="3996000" cy="553089"/>
              <a:chOff x="6777859" y="2337165"/>
              <a:chExt cx="3996000" cy="553089"/>
            </a:xfrm>
          </p:grpSpPr>
          <p:cxnSp>
            <p:nvCxnSpPr>
              <p:cNvPr id="27" name="Conector reto 26">
                <a:extLst>
                  <a:ext uri="{FF2B5EF4-FFF2-40B4-BE49-F238E27FC236}">
                    <a16:creationId xmlns:a16="http://schemas.microsoft.com/office/drawing/2014/main" id="{62995F60-4A1A-4C1F-BE45-919173D461AE}"/>
                  </a:ext>
                </a:extLst>
              </p:cNvPr>
              <p:cNvCxnSpPr/>
              <p:nvPr/>
            </p:nvCxnSpPr>
            <p:spPr>
              <a:xfrm>
                <a:off x="6777859" y="2337165"/>
                <a:ext cx="3996000" cy="0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e Seta Reta 27">
                <a:extLst>
                  <a:ext uri="{FF2B5EF4-FFF2-40B4-BE49-F238E27FC236}">
                    <a16:creationId xmlns:a16="http://schemas.microsoft.com/office/drawing/2014/main" id="{9A22CDEE-A436-45E8-A9E1-F1DF35A2DD8E}"/>
                  </a:ext>
                </a:extLst>
              </p:cNvPr>
              <p:cNvCxnSpPr/>
              <p:nvPr/>
            </p:nvCxnSpPr>
            <p:spPr>
              <a:xfrm>
                <a:off x="8773091" y="2337165"/>
                <a:ext cx="0" cy="553089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Retângulo 30">
            <a:extLst>
              <a:ext uri="{FF2B5EF4-FFF2-40B4-BE49-F238E27FC236}">
                <a16:creationId xmlns:a16="http://schemas.microsoft.com/office/drawing/2014/main" id="{08B329AB-CF77-44F8-8807-EBD58C5FF434}"/>
              </a:ext>
            </a:extLst>
          </p:cNvPr>
          <p:cNvSpPr/>
          <p:nvPr/>
        </p:nvSpPr>
        <p:spPr>
          <a:xfrm>
            <a:off x="2009908" y="4646308"/>
            <a:ext cx="3875075" cy="1846659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conjunções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ou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locuções conjuntivas subordinativas adverbiais </a:t>
            </a:r>
            <a:r>
              <a:rPr lang="pt-BR" sz="2000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são fundamentais para a classificação das orações subordinadas adverbiais.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70FDF25-275A-428E-998F-349359001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343" y="3371602"/>
            <a:ext cx="5911493" cy="308250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340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429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Wingdings</vt:lpstr>
      <vt:lpstr>Tema do Office</vt:lpstr>
      <vt:lpstr>Unidade 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5</dc:title>
  <dc:creator>João Paulo Bortoluci</dc:creator>
  <cp:lastModifiedBy>João Paulo Bortoluci</cp:lastModifiedBy>
  <cp:revision>1</cp:revision>
  <dcterms:created xsi:type="dcterms:W3CDTF">2020-04-03T16:36:15Z</dcterms:created>
  <dcterms:modified xsi:type="dcterms:W3CDTF">2020-04-03T16:38:22Z</dcterms:modified>
</cp:coreProperties>
</file>