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  <p:sldId id="294" r:id="rId3"/>
    <p:sldId id="295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C320F-8C08-4B30-B879-B3FB0B2DB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A4FDE3-5E72-4504-B543-59CFD9361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490ECD-3AD0-4F34-9EDF-D682148A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A954A9-E818-4697-84C3-48CEB204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117C13-9C10-4E17-AD4A-DED003B7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07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3A438-C41F-495B-933B-CEB3A465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A5C807-CF88-45C1-8AF1-51156F15F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1208AB-4815-4C80-BBF0-A8A19175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E8AC1B-1875-4F88-965B-FE5249D8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93E54B-3F80-4A72-AC1C-7A211585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32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12868B-AF42-4B09-AF58-1750E88A1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D0D4F3-A420-41F3-B23C-B6A715F41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2F43AB-240C-426A-A00F-D561E529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7941CA-C461-4E38-8874-6ACEE314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2FDB0E-40BF-445A-8E7A-795330CE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87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B7463-C679-4191-B4FF-ED76A9A0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591B3F-1830-4A8B-B6F8-FAA6EAE35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A95C94-C085-4885-916B-18491374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8CEF98-ACC4-4718-9A90-8B0A01E0E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91B580-C136-49C1-892F-8335F3C1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29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328AE-D31A-427B-83FA-D0A42DA6F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629741-C2F7-468D-A139-AD284956C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EECE2A-0A85-477A-B1A9-504AA505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7C19CA-9DA5-4363-83D2-976BC796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D95C7D-46B1-483B-80FD-39E83C15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30296-EF31-42CF-A507-7F548BE1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13F922-A853-4F22-8257-EC4CE5437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9C2D14-2559-4176-B4F4-9353B15D7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6F8510-104C-491F-81E3-818891F5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C3EB7C-11AE-4978-9595-85E8A048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283C41-FDA6-45D9-BCAB-4DA03092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38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78B4A-F76B-4C56-9F1E-B8A3429D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4C12E1-0639-4F2A-AAA1-AE4ADED4B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A61737-F92D-4C09-AAC0-DCCD479DC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D4D49B-63F1-403C-842E-E69666B57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B2D1ADC-2AEE-4551-943F-81888CA98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4030D32-95AA-435A-844E-12385A60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594B564-87ED-4081-A6E6-9386BB8F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D2FF500-EF9E-4568-B3D4-4A2CA2C3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2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5E594-0BFB-4009-B4D5-60713DC6D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E8472F4-FE3C-49EC-B1F2-FAF23C00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E12DB0B-C9A2-4AA4-AD15-0E6789EB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17EFC5-BBC4-496C-8835-E8A31958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2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E75EDE9-741C-4C38-9F2F-F18B65BF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6E2F3D9-8CBD-4D48-89EA-B94B9B20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349BBF-95EC-4847-B62D-4DE20D86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27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C0CD9-D94D-4B68-A0C4-7638FAC73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83FBDD-FEDA-4F81-9D85-C6E3E756A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44DF6A-0044-46CD-A54B-BF27E2922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9F1AA9-FA6B-45F7-ADFC-75C9D851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3A2B9B-F635-4C93-ACD7-93D6E4F1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98D76B-1197-48A3-9DAA-5C73922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6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B4858-B97A-42DF-8274-49716A51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AD1A050-30C1-4247-B377-D4417B3B6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40B808-39DC-455F-9763-8B66919D3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03A056-DA71-4FA2-96CD-5E572A60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939A0B-831E-4AF7-BF24-982B4FCD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7AD07F-B40A-4428-A290-4392EF34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18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B1D158-2BE5-471D-8515-33B407C2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805628-CACB-4CEC-8EE7-7B5C056F2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6AB932-9B93-400F-8638-6E4CC28DF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7DDA-362F-41DA-A9B8-8944BB64CD5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6F6CCA-C478-47E6-9218-71F220D3C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6BD423-480B-4E47-AF69-C4991A67D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E189-2D74-49D7-8BBA-4BE389207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16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Unidade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127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768EAAFD-0A72-4E85-AA4A-C61DB453F3BD}"/>
              </a:ext>
            </a:extLst>
          </p:cNvPr>
          <p:cNvGrpSpPr/>
          <p:nvPr/>
        </p:nvGrpSpPr>
        <p:grpSpPr>
          <a:xfrm>
            <a:off x="557755" y="2101575"/>
            <a:ext cx="11150855" cy="3932282"/>
            <a:chOff x="557755" y="1417893"/>
            <a:chExt cx="11150855" cy="4927416"/>
          </a:xfrm>
        </p:grpSpPr>
        <p:grpSp>
          <p:nvGrpSpPr>
            <p:cNvPr id="22" name="Agrupar 21">
              <a:extLst>
                <a:ext uri="{FF2B5EF4-FFF2-40B4-BE49-F238E27FC236}">
                  <a16:creationId xmlns:a16="http://schemas.microsoft.com/office/drawing/2014/main" id="{366F2CD7-9874-4EF4-8126-42075D7BFBBC}"/>
                </a:ext>
              </a:extLst>
            </p:cNvPr>
            <p:cNvGrpSpPr/>
            <p:nvPr/>
          </p:nvGrpSpPr>
          <p:grpSpPr>
            <a:xfrm>
              <a:off x="557755" y="1417893"/>
              <a:ext cx="10482163" cy="1981803"/>
              <a:chOff x="557755" y="2532327"/>
              <a:chExt cx="10482163" cy="1981803"/>
            </a:xfrm>
          </p:grpSpPr>
          <p:grpSp>
            <p:nvGrpSpPr>
              <p:cNvPr id="23" name="Agrupar 22">
                <a:extLst>
                  <a:ext uri="{FF2B5EF4-FFF2-40B4-BE49-F238E27FC236}">
                    <a16:creationId xmlns:a16="http://schemas.microsoft.com/office/drawing/2014/main" id="{22598C06-9761-47DF-9344-FE6E33A29381}"/>
                  </a:ext>
                </a:extLst>
              </p:cNvPr>
              <p:cNvGrpSpPr/>
              <p:nvPr/>
            </p:nvGrpSpPr>
            <p:grpSpPr>
              <a:xfrm>
                <a:off x="557755" y="2532327"/>
                <a:ext cx="4348088" cy="1981803"/>
                <a:chOff x="3563149" y="4874877"/>
                <a:chExt cx="4348088" cy="1981803"/>
              </a:xfrm>
            </p:grpSpPr>
            <p:sp>
              <p:nvSpPr>
                <p:cNvPr id="25" name="Retângulo 24">
                  <a:extLst>
                    <a:ext uri="{FF2B5EF4-FFF2-40B4-BE49-F238E27FC236}">
                      <a16:creationId xmlns:a16="http://schemas.microsoft.com/office/drawing/2014/main" id="{6FE361BD-EBB9-42CA-BD62-7E4A4E6CC256}"/>
                    </a:ext>
                  </a:extLst>
                </p:cNvPr>
                <p:cNvSpPr/>
                <p:nvPr/>
              </p:nvSpPr>
              <p:spPr>
                <a:xfrm>
                  <a:off x="3563149" y="4874877"/>
                  <a:ext cx="2517355" cy="1656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fillRef>
                <a:effectRef idx="3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26" name="Forma Livre: Forma 25">
                  <a:extLst>
                    <a:ext uri="{FF2B5EF4-FFF2-40B4-BE49-F238E27FC236}">
                      <a16:creationId xmlns:a16="http://schemas.microsoft.com/office/drawing/2014/main" id="{B782EF0B-7941-4D5E-9065-659FD7B35372}"/>
                    </a:ext>
                  </a:extLst>
                </p:cNvPr>
                <p:cNvSpPr/>
                <p:nvPr/>
              </p:nvSpPr>
              <p:spPr>
                <a:xfrm>
                  <a:off x="5787237" y="5492364"/>
                  <a:ext cx="2124000" cy="1364316"/>
                </a:xfrm>
                <a:custGeom>
                  <a:avLst/>
                  <a:gdLst>
                    <a:gd name="connsiteX0" fmla="*/ 0 w 1364316"/>
                    <a:gd name="connsiteY0" fmla="*/ 0 h 1364316"/>
                    <a:gd name="connsiteX1" fmla="*/ 1364316 w 1364316"/>
                    <a:gd name="connsiteY1" fmla="*/ 0 h 1364316"/>
                    <a:gd name="connsiteX2" fmla="*/ 1364316 w 1364316"/>
                    <a:gd name="connsiteY2" fmla="*/ 1364316 h 1364316"/>
                    <a:gd name="connsiteX3" fmla="*/ 0 w 1364316"/>
                    <a:gd name="connsiteY3" fmla="*/ 1364316 h 1364316"/>
                    <a:gd name="connsiteX4" fmla="*/ 0 w 1364316"/>
                    <a:gd name="connsiteY4" fmla="*/ 0 h 13643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4316" h="1364316">
                      <a:moveTo>
                        <a:pt x="0" y="0"/>
                      </a:moveTo>
                      <a:lnTo>
                        <a:pt x="1364316" y="0"/>
                      </a:lnTo>
                      <a:lnTo>
                        <a:pt x="1364316" y="1364316"/>
                      </a:lnTo>
                      <a:lnTo>
                        <a:pt x="0" y="13643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3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8110" tIns="118110" rIns="118110" bIns="118110" numCol="1" spcCol="1270" anchor="ctr" anchorCtr="0">
                  <a:noAutofit/>
                </a:bodyPr>
                <a:lstStyle/>
                <a:p>
                  <a:pPr marL="0" marR="0" lvl="0" indent="0" algn="ctr" defTabSz="13779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3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CaixaDeTexto 26">
                  <a:extLst>
                    <a:ext uri="{FF2B5EF4-FFF2-40B4-BE49-F238E27FC236}">
                      <a16:creationId xmlns:a16="http://schemas.microsoft.com/office/drawing/2014/main" id="{CAA8E7FD-60C2-4D20-8BDC-24DF829130D4}"/>
                    </a:ext>
                  </a:extLst>
                </p:cNvPr>
                <p:cNvSpPr txBox="1"/>
                <p:nvPr/>
              </p:nvSpPr>
              <p:spPr>
                <a:xfrm>
                  <a:off x="5949237" y="5850925"/>
                  <a:ext cx="1800000" cy="46166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Linguagem</a:t>
                  </a:r>
                  <a:endParaRPr kumimoji="0" lang="pt-B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endParaRPr>
                </a:p>
              </p:txBody>
            </p:sp>
            <p:sp>
              <p:nvSpPr>
                <p:cNvPr id="28" name="CaixaDeTexto 27">
                  <a:extLst>
                    <a:ext uri="{FF2B5EF4-FFF2-40B4-BE49-F238E27FC236}">
                      <a16:creationId xmlns:a16="http://schemas.microsoft.com/office/drawing/2014/main" id="{3DD4BF35-0024-40D5-A343-2AFAC3FA2077}"/>
                    </a:ext>
                  </a:extLst>
                </p:cNvPr>
                <p:cNvSpPr txBox="1"/>
                <p:nvPr/>
              </p:nvSpPr>
              <p:spPr>
                <a:xfrm>
                  <a:off x="3668504" y="5161609"/>
                  <a:ext cx="2412000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216000" marR="0" lvl="0" indent="-2160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r>
                    <a:rPr kumimoji="0" lang="pt-B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D582C">
                          <a:lumMod val="50000"/>
                        </a:srgbClr>
                      </a:solidFill>
                      <a:effectLst/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poética e subjetiva</a:t>
                  </a:r>
                </a:p>
                <a:p>
                  <a:pPr marL="216000" marR="0" lvl="0" indent="-2160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Wingdings" panose="05000000000000000000" pitchFamily="2" charset="2"/>
                    <a:buChar char="§"/>
                    <a:tabLst/>
                    <a:defRPr/>
                  </a:pPr>
                  <a:r>
                    <a:rPr kumimoji="0" lang="pt-B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D582C">
                          <a:lumMod val="50000"/>
                        </a:srgbClr>
                      </a:solidFill>
                      <a:effectLst/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apresenta figuras </a:t>
                  </a:r>
                  <a:br>
                    <a:rPr kumimoji="0" lang="pt-B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D582C">
                          <a:lumMod val="50000"/>
                        </a:srgbClr>
                      </a:solidFill>
                      <a:effectLst/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</a:br>
                  <a:r>
                    <a:rPr kumimoji="0" lang="pt-B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D582C">
                          <a:lumMod val="50000"/>
                        </a:srgbClr>
                      </a:solidFill>
                      <a:effectLst/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de linguagem</a:t>
                  </a:r>
                </a:p>
              </p:txBody>
            </p:sp>
          </p:grpSp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A9E744FE-512A-413E-9061-3AC2D100AB4C}"/>
                  </a:ext>
                </a:extLst>
              </p:cNvPr>
              <p:cNvSpPr txBox="1"/>
              <p:nvPr/>
            </p:nvSpPr>
            <p:spPr>
              <a:xfrm>
                <a:off x="5243918" y="2622676"/>
                <a:ext cx="5796000" cy="1323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Minha terra tem palmares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Onde </a:t>
                </a:r>
                <a:r>
                  <a:rPr kumimoji="0" lang="pt-BR" sz="20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BD582C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gorjeia</a:t>
                </a: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o mar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Os passarinhos daqui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Não </a:t>
                </a:r>
                <a:r>
                  <a:rPr kumimoji="0" lang="pt-BR" sz="20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BD582C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cantam</a:t>
                </a: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como os de lá</a:t>
                </a:r>
              </a:p>
            </p:txBody>
          </p:sp>
        </p:grpSp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F78D1510-96A2-4CE7-8DA8-5F3B8ADBEA1A}"/>
                </a:ext>
              </a:extLst>
            </p:cNvPr>
            <p:cNvGrpSpPr/>
            <p:nvPr/>
          </p:nvGrpSpPr>
          <p:grpSpPr>
            <a:xfrm>
              <a:off x="8027013" y="3462276"/>
              <a:ext cx="3681597" cy="2683982"/>
              <a:chOff x="8027013" y="3462276"/>
              <a:chExt cx="3681597" cy="2683982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D332F418-72AF-4572-8A95-84B1FAF21422}"/>
                  </a:ext>
                </a:extLst>
              </p:cNvPr>
              <p:cNvSpPr/>
              <p:nvPr/>
            </p:nvSpPr>
            <p:spPr>
              <a:xfrm>
                <a:off x="8027013" y="3462276"/>
                <a:ext cx="3564000" cy="268398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F5306510-2E05-42F4-A491-8B9574620AFA}"/>
                  </a:ext>
                </a:extLst>
              </p:cNvPr>
              <p:cNvSpPr txBox="1"/>
              <p:nvPr/>
            </p:nvSpPr>
            <p:spPr>
              <a:xfrm>
                <a:off x="8158236" y="3750105"/>
                <a:ext cx="3550374" cy="2198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BD582C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 modo de dispor as palavras; pode estar relacionado às intenções de quem produziu o poema e também aos sentidos que deseja despertar ou provocar no leitor.</a:t>
                </a:r>
              </a:p>
            </p:txBody>
          </p:sp>
        </p:grpSp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C8D836A1-C690-4C09-A2B2-2C9C41323923}"/>
                </a:ext>
              </a:extLst>
            </p:cNvPr>
            <p:cNvGrpSpPr/>
            <p:nvPr/>
          </p:nvGrpSpPr>
          <p:grpSpPr>
            <a:xfrm>
              <a:off x="6430236" y="4936009"/>
              <a:ext cx="1728000" cy="1364316"/>
              <a:chOff x="6505369" y="4982242"/>
              <a:chExt cx="1728000" cy="1364316"/>
            </a:xfrm>
          </p:grpSpPr>
          <p:sp>
            <p:nvSpPr>
              <p:cNvPr id="19" name="Forma Livre: Forma 18">
                <a:extLst>
                  <a:ext uri="{FF2B5EF4-FFF2-40B4-BE49-F238E27FC236}">
                    <a16:creationId xmlns:a16="http://schemas.microsoft.com/office/drawing/2014/main" id="{485A9AD2-AC50-4A92-8A55-44C72F34B1C1}"/>
                  </a:ext>
                </a:extLst>
              </p:cNvPr>
              <p:cNvSpPr/>
              <p:nvPr/>
            </p:nvSpPr>
            <p:spPr>
              <a:xfrm>
                <a:off x="6505369" y="4982242"/>
                <a:ext cx="1728000" cy="1364316"/>
              </a:xfrm>
              <a:custGeom>
                <a:avLst/>
                <a:gdLst>
                  <a:gd name="connsiteX0" fmla="*/ 0 w 1364316"/>
                  <a:gd name="connsiteY0" fmla="*/ 0 h 1364316"/>
                  <a:gd name="connsiteX1" fmla="*/ 1364316 w 1364316"/>
                  <a:gd name="connsiteY1" fmla="*/ 0 h 1364316"/>
                  <a:gd name="connsiteX2" fmla="*/ 1364316 w 1364316"/>
                  <a:gd name="connsiteY2" fmla="*/ 1364316 h 1364316"/>
                  <a:gd name="connsiteX3" fmla="*/ 0 w 1364316"/>
                  <a:gd name="connsiteY3" fmla="*/ 1364316 h 1364316"/>
                  <a:gd name="connsiteX4" fmla="*/ 0 w 1364316"/>
                  <a:gd name="connsiteY4" fmla="*/ 0 h 1364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316" h="1364316">
                    <a:moveTo>
                      <a:pt x="0" y="0"/>
                    </a:moveTo>
                    <a:lnTo>
                      <a:pt x="1364316" y="0"/>
                    </a:lnTo>
                    <a:lnTo>
                      <a:pt x="1364316" y="1364316"/>
                    </a:lnTo>
                    <a:lnTo>
                      <a:pt x="0" y="13643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marL="0" marR="0" lvl="0" indent="0" algn="ctr" defTabSz="13779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3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5DC2C885-5F22-425D-B06A-5A52E8D11911}"/>
                  </a:ext>
                </a:extLst>
              </p:cNvPr>
              <p:cNvSpPr txBox="1"/>
              <p:nvPr/>
            </p:nvSpPr>
            <p:spPr>
              <a:xfrm>
                <a:off x="6670366" y="5369376"/>
                <a:ext cx="1469008" cy="462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Estrutura</a:t>
                </a:r>
                <a:endParaRPr kumimoji="0" lang="pt-B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988CF4A5-CF7D-48A5-A8F1-EDC0252B222E}"/>
                </a:ext>
              </a:extLst>
            </p:cNvPr>
            <p:cNvSpPr txBox="1"/>
            <p:nvPr/>
          </p:nvSpPr>
          <p:spPr>
            <a:xfrm>
              <a:off x="3021863" y="4842009"/>
              <a:ext cx="353959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Minha terra tem mais rosas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 quase que mais amores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Minha terra tem mais ouro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Minha terra tem mais terra</a:t>
              </a:r>
            </a:p>
          </p:txBody>
        </p: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CC63DD40-AE0D-4619-B066-48D1E0BEE4A7}"/>
                </a:ext>
              </a:extLst>
            </p:cNvPr>
            <p:cNvCxnSpPr/>
            <p:nvPr/>
          </p:nvCxnSpPr>
          <p:spPr>
            <a:xfrm>
              <a:off x="2996851" y="5085309"/>
              <a:ext cx="0" cy="12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CB7809F9-3872-46B7-9EAF-F41CBA477A41}"/>
                </a:ext>
              </a:extLst>
            </p:cNvPr>
            <p:cNvSpPr txBox="1"/>
            <p:nvPr/>
          </p:nvSpPr>
          <p:spPr>
            <a:xfrm>
              <a:off x="1101423" y="5295001"/>
              <a:ext cx="18704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composição </a:t>
              </a:r>
              <a:b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em versos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3463782" y="548230"/>
            <a:ext cx="4988507" cy="830997"/>
          </a:xfrm>
          <a:prstGeom prst="rect">
            <a:avLst/>
          </a:prstGeom>
          <a:solidFill>
            <a:srgbClr val="6D6834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cs typeface="Calibri"/>
              </a:rPr>
              <a:t>Poema</a:t>
            </a:r>
          </a:p>
        </p:txBody>
      </p:sp>
      <p:pic>
        <p:nvPicPr>
          <p:cNvPr id="3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75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1682EDE8-699A-4372-9670-E927007E0046}"/>
              </a:ext>
            </a:extLst>
          </p:cNvPr>
          <p:cNvGrpSpPr/>
          <p:nvPr/>
        </p:nvGrpSpPr>
        <p:grpSpPr>
          <a:xfrm>
            <a:off x="321346" y="566678"/>
            <a:ext cx="11597930" cy="5601540"/>
            <a:chOff x="321346" y="566678"/>
            <a:chExt cx="11597930" cy="5601540"/>
          </a:xfrm>
        </p:grpSpPr>
        <p:grpSp>
          <p:nvGrpSpPr>
            <p:cNvPr id="37" name="Agrupar 36">
              <a:extLst>
                <a:ext uri="{FF2B5EF4-FFF2-40B4-BE49-F238E27FC236}">
                  <a16:creationId xmlns:a16="http://schemas.microsoft.com/office/drawing/2014/main" id="{76C6B0EB-F077-40A3-9D65-B2B1273F221E}"/>
                </a:ext>
              </a:extLst>
            </p:cNvPr>
            <p:cNvGrpSpPr/>
            <p:nvPr/>
          </p:nvGrpSpPr>
          <p:grpSpPr>
            <a:xfrm>
              <a:off x="4671136" y="646190"/>
              <a:ext cx="3683845" cy="2909138"/>
              <a:chOff x="8174877" y="753003"/>
              <a:chExt cx="3683845" cy="2909138"/>
            </a:xfrm>
          </p:grpSpPr>
          <p:grpSp>
            <p:nvGrpSpPr>
              <p:cNvPr id="18" name="Agrupar 17">
                <a:extLst>
                  <a:ext uri="{FF2B5EF4-FFF2-40B4-BE49-F238E27FC236}">
                    <a16:creationId xmlns:a16="http://schemas.microsoft.com/office/drawing/2014/main" id="{A659B357-9AA1-4750-8FE6-008DB8ADE8CD}"/>
                  </a:ext>
                </a:extLst>
              </p:cNvPr>
              <p:cNvGrpSpPr/>
              <p:nvPr/>
            </p:nvGrpSpPr>
            <p:grpSpPr>
              <a:xfrm>
                <a:off x="8174877" y="753003"/>
                <a:ext cx="2808000" cy="2117275"/>
                <a:chOff x="5745739" y="4197770"/>
                <a:chExt cx="2808000" cy="2117275"/>
              </a:xfrm>
            </p:grpSpPr>
            <p:sp>
              <p:nvSpPr>
                <p:cNvPr id="3" name="Retângulo 2">
                  <a:extLst>
                    <a:ext uri="{FF2B5EF4-FFF2-40B4-BE49-F238E27FC236}">
                      <a16:creationId xmlns:a16="http://schemas.microsoft.com/office/drawing/2014/main" id="{1B2EA69E-65F7-4F37-AE66-5A6CDCA09480}"/>
                    </a:ext>
                  </a:extLst>
                </p:cNvPr>
                <p:cNvSpPr/>
                <p:nvPr/>
              </p:nvSpPr>
              <p:spPr>
                <a:xfrm>
                  <a:off x="5745739" y="4197770"/>
                  <a:ext cx="2808000" cy="2117275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fillRef>
                <a:effectRef idx="3">
                  <a:schemeClr val="accent1">
                    <a:tint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" name="CaixaDeTexto 4">
                  <a:extLst>
                    <a:ext uri="{FF2B5EF4-FFF2-40B4-BE49-F238E27FC236}">
                      <a16:creationId xmlns:a16="http://schemas.microsoft.com/office/drawing/2014/main" id="{E14F7F8C-E391-4500-9362-1787A32ACF93}"/>
                    </a:ext>
                  </a:extLst>
                </p:cNvPr>
                <p:cNvSpPr txBox="1"/>
                <p:nvPr/>
              </p:nvSpPr>
              <p:spPr>
                <a:xfrm>
                  <a:off x="5855419" y="4362334"/>
                  <a:ext cx="2594644" cy="17543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pt-BR" dirty="0">
                      <a:solidFill>
                        <a:srgbClr val="BD582C">
                          <a:lumMod val="50000"/>
                        </a:srgbClr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Relacionar </a:t>
                  </a:r>
                  <a:r>
                    <a:rPr kumimoji="0" lang="pt-BR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D582C">
                          <a:lumMod val="50000"/>
                        </a:srgbClr>
                      </a:solidFill>
                      <a:effectLst/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o teor do poema ao contexto em que foi produzido (autoria, época, data, local) pode fornecer elementos. </a:t>
                  </a:r>
                </a:p>
              </p:txBody>
            </p:sp>
          </p:grpSp>
          <p:grpSp>
            <p:nvGrpSpPr>
              <p:cNvPr id="17" name="Agrupar 16">
                <a:extLst>
                  <a:ext uri="{FF2B5EF4-FFF2-40B4-BE49-F238E27FC236}">
                    <a16:creationId xmlns:a16="http://schemas.microsoft.com/office/drawing/2014/main" id="{CD8780E7-6AA4-4403-84D2-839A4D81560D}"/>
                  </a:ext>
                </a:extLst>
              </p:cNvPr>
              <p:cNvGrpSpPr/>
              <p:nvPr/>
            </p:nvGrpSpPr>
            <p:grpSpPr>
              <a:xfrm>
                <a:off x="10314301" y="2438141"/>
                <a:ext cx="1544421" cy="1224000"/>
                <a:chOff x="4755739" y="5158232"/>
                <a:chExt cx="1544421" cy="1224000"/>
              </a:xfrm>
            </p:grpSpPr>
            <p:sp>
              <p:nvSpPr>
                <p:cNvPr id="4" name="Forma Livre: Forma 3">
                  <a:extLst>
                    <a:ext uri="{FF2B5EF4-FFF2-40B4-BE49-F238E27FC236}">
                      <a16:creationId xmlns:a16="http://schemas.microsoft.com/office/drawing/2014/main" id="{719416DA-4DCD-4983-AB4F-38AE177B7AF2}"/>
                    </a:ext>
                  </a:extLst>
                </p:cNvPr>
                <p:cNvSpPr/>
                <p:nvPr/>
              </p:nvSpPr>
              <p:spPr>
                <a:xfrm>
                  <a:off x="4755739" y="5158232"/>
                  <a:ext cx="1544421" cy="1224000"/>
                </a:xfrm>
                <a:custGeom>
                  <a:avLst/>
                  <a:gdLst>
                    <a:gd name="connsiteX0" fmla="*/ 0 w 1364316"/>
                    <a:gd name="connsiteY0" fmla="*/ 0 h 1364316"/>
                    <a:gd name="connsiteX1" fmla="*/ 1364316 w 1364316"/>
                    <a:gd name="connsiteY1" fmla="*/ 0 h 1364316"/>
                    <a:gd name="connsiteX2" fmla="*/ 1364316 w 1364316"/>
                    <a:gd name="connsiteY2" fmla="*/ 1364316 h 1364316"/>
                    <a:gd name="connsiteX3" fmla="*/ 0 w 1364316"/>
                    <a:gd name="connsiteY3" fmla="*/ 1364316 h 1364316"/>
                    <a:gd name="connsiteX4" fmla="*/ 0 w 1364316"/>
                    <a:gd name="connsiteY4" fmla="*/ 0 h 13643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4316" h="1364316">
                      <a:moveTo>
                        <a:pt x="0" y="0"/>
                      </a:moveTo>
                      <a:lnTo>
                        <a:pt x="1364316" y="0"/>
                      </a:lnTo>
                      <a:lnTo>
                        <a:pt x="1364316" y="1364316"/>
                      </a:lnTo>
                      <a:lnTo>
                        <a:pt x="0" y="13643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3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8110" tIns="118110" rIns="118110" bIns="118110" numCol="1" spcCol="1270" anchor="ctr" anchorCtr="0">
                  <a:noAutofit/>
                </a:bodyPr>
                <a:lstStyle/>
                <a:p>
                  <a:pPr marL="0" marR="0" lvl="0" indent="0" algn="ctr" defTabSz="13779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3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" name="CaixaDeTexto 5">
                  <a:extLst>
                    <a:ext uri="{FF2B5EF4-FFF2-40B4-BE49-F238E27FC236}">
                      <a16:creationId xmlns:a16="http://schemas.microsoft.com/office/drawing/2014/main" id="{2F2E6C06-3E31-45AF-A160-56BE4EEA5870}"/>
                    </a:ext>
                  </a:extLst>
                </p:cNvPr>
                <p:cNvSpPr txBox="1"/>
                <p:nvPr/>
              </p:nvSpPr>
              <p:spPr>
                <a:xfrm>
                  <a:off x="4885293" y="5601045"/>
                  <a:ext cx="1399565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Contexto</a:t>
                  </a:r>
                  <a:endPara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endParaRPr>
                </a:p>
              </p:txBody>
            </p:sp>
          </p:grpSp>
        </p:grp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91DB62D6-4133-4050-AABA-0903C1A286E0}"/>
                </a:ext>
              </a:extLst>
            </p:cNvPr>
            <p:cNvSpPr txBox="1"/>
            <p:nvPr/>
          </p:nvSpPr>
          <p:spPr>
            <a:xfrm>
              <a:off x="8391276" y="566678"/>
              <a:ext cx="352800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[...]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Minha terra tem mais rosas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 quase que mais amores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Minha terra tem mais ouro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Minha terra tem mais terra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[...]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permita Deus que eu morra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 que volte pra São Paulo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 que veja a Rua 15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 o progresso de São Paulo</a:t>
              </a:r>
            </a:p>
          </p:txBody>
        </p: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1493FE89-4386-4B35-941D-25F01E9008DA}"/>
                </a:ext>
              </a:extLst>
            </p:cNvPr>
            <p:cNvGrpSpPr/>
            <p:nvPr/>
          </p:nvGrpSpPr>
          <p:grpSpPr>
            <a:xfrm>
              <a:off x="321346" y="3991697"/>
              <a:ext cx="5741692" cy="2176521"/>
              <a:chOff x="-229953" y="2180397"/>
              <a:chExt cx="5741692" cy="2176521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B1E09-D5CA-4E9F-835B-28EDC9A426C5}"/>
                  </a:ext>
                </a:extLst>
              </p:cNvPr>
              <p:cNvSpPr/>
              <p:nvPr/>
            </p:nvSpPr>
            <p:spPr>
              <a:xfrm>
                <a:off x="2523739" y="2180397"/>
                <a:ext cx="2988000" cy="2124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C5120821-C6C5-4BE3-B790-96DF903BAAF6}"/>
                  </a:ext>
                </a:extLst>
              </p:cNvPr>
              <p:cNvSpPr txBox="1"/>
              <p:nvPr/>
            </p:nvSpPr>
            <p:spPr>
              <a:xfrm>
                <a:off x="2801943" y="2411400"/>
                <a:ext cx="2617120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BD582C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Os poemas podem estabelecer relações intertextuais evidentes em mais de um aspecto, como teor, forma de composição e linguagem.</a:t>
                </a:r>
              </a:p>
            </p:txBody>
          </p:sp>
          <p:grpSp>
            <p:nvGrpSpPr>
              <p:cNvPr id="15" name="Agrupar 14">
                <a:extLst>
                  <a:ext uri="{FF2B5EF4-FFF2-40B4-BE49-F238E27FC236}">
                    <a16:creationId xmlns:a16="http://schemas.microsoft.com/office/drawing/2014/main" id="{C98A726C-3A79-458A-85CF-026C43B4A31E}"/>
                  </a:ext>
                </a:extLst>
              </p:cNvPr>
              <p:cNvGrpSpPr/>
              <p:nvPr/>
            </p:nvGrpSpPr>
            <p:grpSpPr>
              <a:xfrm>
                <a:off x="-229953" y="3344640"/>
                <a:ext cx="2754390" cy="1012278"/>
                <a:chOff x="1674228" y="2484008"/>
                <a:chExt cx="2754390" cy="1162514"/>
              </a:xfrm>
            </p:grpSpPr>
            <p:sp>
              <p:nvSpPr>
                <p:cNvPr id="11" name="Forma Livre: Forma 10">
                  <a:extLst>
                    <a:ext uri="{FF2B5EF4-FFF2-40B4-BE49-F238E27FC236}">
                      <a16:creationId xmlns:a16="http://schemas.microsoft.com/office/drawing/2014/main" id="{F1992D52-5AB8-4F01-A9BA-EB2E147A7C21}"/>
                    </a:ext>
                  </a:extLst>
                </p:cNvPr>
                <p:cNvSpPr/>
                <p:nvPr/>
              </p:nvSpPr>
              <p:spPr>
                <a:xfrm>
                  <a:off x="1674228" y="2484008"/>
                  <a:ext cx="2754390" cy="1162514"/>
                </a:xfrm>
                <a:custGeom>
                  <a:avLst/>
                  <a:gdLst>
                    <a:gd name="connsiteX0" fmla="*/ 0 w 1364316"/>
                    <a:gd name="connsiteY0" fmla="*/ 0 h 1364316"/>
                    <a:gd name="connsiteX1" fmla="*/ 1364316 w 1364316"/>
                    <a:gd name="connsiteY1" fmla="*/ 0 h 1364316"/>
                    <a:gd name="connsiteX2" fmla="*/ 1364316 w 1364316"/>
                    <a:gd name="connsiteY2" fmla="*/ 1364316 h 1364316"/>
                    <a:gd name="connsiteX3" fmla="*/ 0 w 1364316"/>
                    <a:gd name="connsiteY3" fmla="*/ 1364316 h 1364316"/>
                    <a:gd name="connsiteX4" fmla="*/ 0 w 1364316"/>
                    <a:gd name="connsiteY4" fmla="*/ 0 h 13643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4316" h="1364316">
                      <a:moveTo>
                        <a:pt x="0" y="0"/>
                      </a:moveTo>
                      <a:lnTo>
                        <a:pt x="1364316" y="0"/>
                      </a:lnTo>
                      <a:lnTo>
                        <a:pt x="1364316" y="1364316"/>
                      </a:lnTo>
                      <a:lnTo>
                        <a:pt x="0" y="13643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3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18110" tIns="118110" rIns="118110" bIns="118110" numCol="1" spcCol="1270" anchor="ctr" anchorCtr="0">
                  <a:noAutofit/>
                </a:bodyPr>
                <a:lstStyle/>
                <a:p>
                  <a:pPr marL="0" marR="0" lvl="0" indent="0" algn="ctr" defTabSz="13779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3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CaixaDeTexto 11">
                  <a:extLst>
                    <a:ext uri="{FF2B5EF4-FFF2-40B4-BE49-F238E27FC236}">
                      <a16:creationId xmlns:a16="http://schemas.microsoft.com/office/drawing/2014/main" id="{DB77EE98-9258-41BE-93FF-CC9D2B6A1872}"/>
                    </a:ext>
                  </a:extLst>
                </p:cNvPr>
                <p:cNvSpPr txBox="1"/>
                <p:nvPr/>
              </p:nvSpPr>
              <p:spPr>
                <a:xfrm>
                  <a:off x="1887637" y="2856866"/>
                  <a:ext cx="2296146" cy="459492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Intertextualidade</a:t>
                  </a:r>
                  <a:endPara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endParaRPr>
                </a:p>
              </p:txBody>
            </p:sp>
          </p:grpSp>
        </p:grpSp>
        <p:sp>
          <p:nvSpPr>
            <p:cNvPr id="34" name="Título 1">
              <a:extLst>
                <a:ext uri="{FF2B5EF4-FFF2-40B4-BE49-F238E27FC236}">
                  <a16:creationId xmlns:a16="http://schemas.microsoft.com/office/drawing/2014/main" id="{A222C568-16A8-447D-AE02-41946178762C}"/>
                </a:ext>
              </a:extLst>
            </p:cNvPr>
            <p:cNvSpPr txBox="1">
              <a:spLocks/>
            </p:cNvSpPr>
            <p:nvPr/>
          </p:nvSpPr>
          <p:spPr>
            <a:xfrm>
              <a:off x="1018143" y="2393439"/>
              <a:ext cx="2912121" cy="792000"/>
            </a:xfrm>
            <a:prstGeom prst="rect">
              <a:avLst/>
            </a:prstGeom>
            <a:ln w="12700" cap="flat" cmpd="sng" algn="ctr">
              <a:solidFill>
                <a:srgbClr val="9B8357"/>
              </a:solidFill>
              <a:prstDash val="solid"/>
              <a:miter lim="800000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i="0" u="none" strike="noStrike" kern="1200" cap="none" spc="0" normalizeH="0" baseline="0" noProof="0" dirty="0">
                  <a:ln>
                    <a:solidFill>
                      <a:srgbClr val="C2BC80">
                        <a:lumMod val="50000"/>
                      </a:srgbClr>
                    </a:solidFill>
                  </a:ln>
                  <a:solidFill>
                    <a:srgbClr val="BD582C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Poema</a:t>
              </a:r>
              <a:endParaRPr kumimoji="0" lang="pt-BR" sz="4800" i="0" u="none" strike="noStrike" kern="1200" cap="none" spc="0" normalizeH="0" baseline="0" noProof="0" dirty="0">
                <a:ln w="0">
                  <a:solidFill>
                    <a:srgbClr val="C2BC80">
                      <a:lumMod val="50000"/>
                    </a:srgbClr>
                  </a:solidFill>
                </a:ln>
                <a:solidFill>
                  <a:srgbClr val="BD582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id="{1BC5FB87-7D08-4186-B5A5-EDECEDC5C629}"/>
                </a:ext>
              </a:extLst>
            </p:cNvPr>
            <p:cNvGrpSpPr/>
            <p:nvPr/>
          </p:nvGrpSpPr>
          <p:grpSpPr>
            <a:xfrm>
              <a:off x="6393458" y="4498821"/>
              <a:ext cx="3375609" cy="1514102"/>
              <a:chOff x="6393458" y="4498821"/>
              <a:chExt cx="3375609" cy="1514102"/>
            </a:xfrm>
          </p:grpSpPr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2B3E1647-9927-4E3B-B2EB-4D60BA7945A6}"/>
                  </a:ext>
                </a:extLst>
              </p:cNvPr>
              <p:cNvSpPr txBox="1"/>
              <p:nvPr/>
            </p:nvSpPr>
            <p:spPr>
              <a:xfrm>
                <a:off x="6393458" y="4498821"/>
                <a:ext cx="33756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As aves, que aqui gorjeiam,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Não gorjeiam como lá.</a:t>
                </a:r>
              </a:p>
            </p:txBody>
          </p:sp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889621F8-2D16-496C-BB1A-897319F398F1}"/>
                  </a:ext>
                </a:extLst>
              </p:cNvPr>
              <p:cNvSpPr txBox="1"/>
              <p:nvPr/>
            </p:nvSpPr>
            <p:spPr>
              <a:xfrm>
                <a:off x="6393458" y="5305037"/>
                <a:ext cx="331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Os passarinhos daqui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2BC80">
                        <a:lumMod val="50000"/>
                      </a:srgbClr>
                    </a:solidFill>
                    <a:effectLst/>
                    <a:uLnTx/>
                    <a:uFillTx/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Não cantam como os de lá.</a:t>
                </a:r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2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0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E150E4C-DD5E-4B57-96E4-AD81DF34329E}"/>
              </a:ext>
            </a:extLst>
          </p:cNvPr>
          <p:cNvSpPr/>
          <p:nvPr/>
        </p:nvSpPr>
        <p:spPr>
          <a:xfrm rot="10800000">
            <a:off x="10532012" y="0"/>
            <a:ext cx="1659988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Figuras de linguagem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785DB6C9-3EAB-48D3-92AE-1D8E624DAF84}"/>
              </a:ext>
            </a:extLst>
          </p:cNvPr>
          <p:cNvGrpSpPr/>
          <p:nvPr/>
        </p:nvGrpSpPr>
        <p:grpSpPr>
          <a:xfrm>
            <a:off x="558569" y="595227"/>
            <a:ext cx="9784632" cy="5644140"/>
            <a:chOff x="558569" y="595227"/>
            <a:chExt cx="9784632" cy="5644140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001D4A59-A58C-4276-A11E-918C6EB13602}"/>
                </a:ext>
              </a:extLst>
            </p:cNvPr>
            <p:cNvSpPr/>
            <p:nvPr/>
          </p:nvSpPr>
          <p:spPr>
            <a:xfrm>
              <a:off x="1180809" y="595227"/>
              <a:ext cx="5643943" cy="707886"/>
            </a:xfrm>
            <a:prstGeom prst="rect">
              <a:avLst/>
            </a:prstGeom>
            <a:ln>
              <a:solidFill>
                <a:srgbClr val="9B8357"/>
              </a:solidFill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000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Aliteração e assonância</a:t>
              </a:r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CC15F956-24C6-430B-8C1A-1393835CAB16}"/>
                </a:ext>
              </a:extLst>
            </p:cNvPr>
            <p:cNvSpPr/>
            <p:nvPr/>
          </p:nvSpPr>
          <p:spPr>
            <a:xfrm>
              <a:off x="558569" y="1488955"/>
              <a:ext cx="8540534" cy="2092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Versos e frases podem apresentar repetições de sons que lhes conferem musicalidade.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 ocorrem por meio de sons consonantais, esse recurso sonoro é chamado de </a:t>
              </a:r>
              <a:r>
                <a:rPr kumimoji="0" lang="pt-B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aliteração</a:t>
              </a: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É possível também que essa repetição se dê pelos sons vocálicos. Nesse caso, o recurso sonoro utilizado é chamado de </a:t>
              </a:r>
              <a:r>
                <a:rPr kumimoji="0" lang="pt-B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assonância</a:t>
              </a: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B4CF225C-1245-4F06-A3BC-912CC70FEC17}"/>
                </a:ext>
              </a:extLst>
            </p:cNvPr>
            <p:cNvSpPr/>
            <p:nvPr/>
          </p:nvSpPr>
          <p:spPr>
            <a:xfrm>
              <a:off x="5704398" y="4076198"/>
              <a:ext cx="4638803" cy="138499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Sonho profundo, ó Sonho doloroso,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doloroso e profundo Sentimento!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Vai</a:t>
              </a: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</a:t>
              </a:r>
              <a:r>
                <a:rPr kumimoji="0" lang="pt-B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vai</a:t>
              </a: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nas harpas trêmulas do </a:t>
              </a:r>
              <a:r>
                <a:rPr kumimoji="0" lang="pt-B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vento</a:t>
              </a:r>
            </a:p>
            <a:p>
              <a:pPr marL="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chorar o teu mistério tenebroso.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5BAE0B16-74AF-4993-BE98-36BDDB0280FC}"/>
                </a:ext>
              </a:extLst>
            </p:cNvPr>
            <p:cNvSpPr txBox="1"/>
            <p:nvPr/>
          </p:nvSpPr>
          <p:spPr>
            <a:xfrm>
              <a:off x="1848799" y="4468793"/>
              <a:ext cx="17640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Som fechado /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ô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/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da vogal 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  <a:endPara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0" name="Conector de Seta Reta 9">
              <a:extLst>
                <a:ext uri="{FF2B5EF4-FFF2-40B4-BE49-F238E27FC236}">
                  <a16:creationId xmlns:a16="http://schemas.microsoft.com/office/drawing/2014/main" id="{7641A5CB-A1A0-4306-A9F1-1D681DB091B9}"/>
                </a:ext>
              </a:extLst>
            </p:cNvPr>
            <p:cNvCxnSpPr>
              <a:cxnSpLocks/>
            </p:cNvCxnSpPr>
            <p:nvPr/>
          </p:nvCxnSpPr>
          <p:spPr>
            <a:xfrm>
              <a:off x="1302781" y="4322462"/>
              <a:ext cx="3636000" cy="18514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B39E7B3D-B2D1-4396-B372-9A95BC346055}"/>
                </a:ext>
              </a:extLst>
            </p:cNvPr>
            <p:cNvSpPr/>
            <p:nvPr/>
          </p:nvSpPr>
          <p:spPr>
            <a:xfrm>
              <a:off x="558569" y="3703942"/>
              <a:ext cx="16033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04C7DEE8-F8B2-4F25-8108-79E68FC3E464}"/>
                </a:ext>
              </a:extLst>
            </p:cNvPr>
            <p:cNvSpPr/>
            <p:nvPr/>
          </p:nvSpPr>
          <p:spPr>
            <a:xfrm>
              <a:off x="1823146" y="5316037"/>
              <a:ext cx="3060000" cy="92333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Som /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/ por meio do emprego da consoante 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 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em 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vai 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(duas vezes) e 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vento</a:t>
              </a:r>
              <a:endPara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24" name="Conector de Seta Reta 23">
              <a:extLst>
                <a:ext uri="{FF2B5EF4-FFF2-40B4-BE49-F238E27FC236}">
                  <a16:creationId xmlns:a16="http://schemas.microsoft.com/office/drawing/2014/main" id="{0DBD4DC3-B258-47BF-B4CB-1986B487E56A}"/>
                </a:ext>
              </a:extLst>
            </p:cNvPr>
            <p:cNvCxnSpPr>
              <a:cxnSpLocks/>
            </p:cNvCxnSpPr>
            <p:nvPr/>
          </p:nvCxnSpPr>
          <p:spPr>
            <a:xfrm>
              <a:off x="1302781" y="5198389"/>
              <a:ext cx="3636000" cy="18514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87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E150E4C-DD5E-4B57-96E4-AD81DF34329E}"/>
              </a:ext>
            </a:extLst>
          </p:cNvPr>
          <p:cNvSpPr/>
          <p:nvPr/>
        </p:nvSpPr>
        <p:spPr>
          <a:xfrm rot="10800000">
            <a:off x="-26994" y="0"/>
            <a:ext cx="1659988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Figuras de linguagem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01D4A59-A58C-4276-A11E-918C6EB13602}"/>
              </a:ext>
            </a:extLst>
          </p:cNvPr>
          <p:cNvSpPr/>
          <p:nvPr/>
        </p:nvSpPr>
        <p:spPr>
          <a:xfrm>
            <a:off x="5359989" y="655561"/>
            <a:ext cx="5530480" cy="707886"/>
          </a:xfrm>
          <a:prstGeom prst="rect">
            <a:avLst/>
          </a:prstGeom>
          <a:ln>
            <a:solidFill>
              <a:srgbClr val="9B8357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i="0" u="none" strike="noStrike" kern="1200" cap="none" spc="0" normalizeH="0" baseline="0" noProof="0" dirty="0">
                <a:ln>
                  <a:noFill/>
                </a:ln>
                <a:solidFill>
                  <a:srgbClr val="6D68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Anáfora e onomatopeia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12A731C4-FD6D-429E-999B-CEDB545DF6F1}"/>
              </a:ext>
            </a:extLst>
          </p:cNvPr>
          <p:cNvGrpSpPr/>
          <p:nvPr/>
        </p:nvGrpSpPr>
        <p:grpSpPr>
          <a:xfrm>
            <a:off x="2016308" y="1573599"/>
            <a:ext cx="9143456" cy="4781291"/>
            <a:chOff x="2016308" y="1573599"/>
            <a:chExt cx="9143456" cy="4781291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CC15F956-24C6-430B-8C1A-1393835CAB16}"/>
                </a:ext>
              </a:extLst>
            </p:cNvPr>
            <p:cNvSpPr/>
            <p:nvPr/>
          </p:nvSpPr>
          <p:spPr>
            <a:xfrm>
              <a:off x="2016308" y="1573599"/>
              <a:ext cx="8148109" cy="170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16000" marR="0" lvl="0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 repetição de palavras ou grupos de palavras no início de frases ou versos, com o objetivo de dar ênfase ao que se repete, é chamada de </a:t>
              </a:r>
              <a:r>
                <a:rPr kumimoji="0" lang="pt-B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anáfora</a:t>
              </a: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  <a:p>
              <a:pPr marL="216000" marR="0" lvl="0" indent="-21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Palavras que imitam ou reproduzem o som de algo são chamadas de </a:t>
              </a:r>
              <a:r>
                <a:rPr kumimoji="0" lang="pt-B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onomatopeias</a:t>
              </a:r>
              <a:r>
                <a:rPr kumimoji="0" lang="pt-BR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B39E7B3D-B2D1-4396-B372-9A95BC346055}"/>
                </a:ext>
              </a:extLst>
            </p:cNvPr>
            <p:cNvSpPr/>
            <p:nvPr/>
          </p:nvSpPr>
          <p:spPr>
            <a:xfrm>
              <a:off x="2304629" y="3345409"/>
              <a:ext cx="1418658" cy="36933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Exemplos:</a:t>
              </a:r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DA5F8F8A-978D-4082-AFA5-F2C3142BB6D4}"/>
                </a:ext>
              </a:extLst>
            </p:cNvPr>
            <p:cNvSpPr/>
            <p:nvPr/>
          </p:nvSpPr>
          <p:spPr>
            <a:xfrm>
              <a:off x="2304629" y="3926820"/>
              <a:ext cx="3636000" cy="166199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permita Deus que eu morra,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 que 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volte para lá;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 que 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desfrute os primores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 não encontro por cá;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 qu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’inda aviste as palmeiras,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Onde canta o Sabiá.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EA2AE8D9-94E6-4084-BA54-CCC24F8C6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23764" y="3163417"/>
              <a:ext cx="3636000" cy="2485627"/>
            </a:xfrm>
            <a:prstGeom prst="rect">
              <a:avLst/>
            </a:prstGeom>
          </p:spPr>
        </p:pic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532CFB9B-B0DD-4A95-92D8-D4128DBE8997}"/>
                </a:ext>
              </a:extLst>
            </p:cNvPr>
            <p:cNvSpPr/>
            <p:nvPr/>
          </p:nvSpPr>
          <p:spPr>
            <a:xfrm>
              <a:off x="7523764" y="5800892"/>
              <a:ext cx="3132000" cy="5539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Vupt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 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pof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são tentativas de reproduzir determinados sons.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18996362-ACF7-4637-8C79-D38A924A2740}"/>
                </a:ext>
              </a:extLst>
            </p:cNvPr>
            <p:cNvSpPr/>
            <p:nvPr/>
          </p:nvSpPr>
          <p:spPr>
            <a:xfrm>
              <a:off x="2304629" y="5800892"/>
              <a:ext cx="3132000" cy="5539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Sem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e </a:t>
              </a:r>
              <a:r>
                <a:rPr kumimoji="0" lang="pt-B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2BC80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que</a:t>
              </a:r>
              <a:r>
                <a:rPr kumimoji="0" lang="pt-B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BD582C">
                      <a:lumMod val="50000"/>
                    </a:srgbClr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são palavras que se repetem.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763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19CC52E-4C8E-4A72-A317-3A4858DA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474" y="413779"/>
            <a:ext cx="4971757" cy="900000"/>
          </a:xfrm>
          <a:solidFill>
            <a:srgbClr val="6D6834"/>
          </a:solidFill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Regência verbal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7304BA7-87D9-48E3-98B7-DD966BB30C52}"/>
              </a:ext>
            </a:extLst>
          </p:cNvPr>
          <p:cNvSpPr txBox="1"/>
          <p:nvPr/>
        </p:nvSpPr>
        <p:spPr>
          <a:xfrm>
            <a:off x="838199" y="1419869"/>
            <a:ext cx="919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Parte da gramática que estuda a relação entre os verbos (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termos regentes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e os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termos regidos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por eles. Veja a seguir a regência de alguns verbos.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3D64BE9-8F04-4126-8578-40D98B832E20}"/>
              </a:ext>
            </a:extLst>
          </p:cNvPr>
          <p:cNvSpPr txBox="1"/>
          <p:nvPr/>
        </p:nvSpPr>
        <p:spPr>
          <a:xfrm>
            <a:off x="1416000" y="2323402"/>
            <a:ext cx="9360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9B8357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Aspirar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8357">
                  <a:lumMod val="50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Aspirar (absorver ou respirar): A menina aspirou o perfume das flores.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8357">
                  <a:lumMod val="50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Aspirar a (almejar): Minha irmã aspira a uma promoção em seu trabalho.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9B8357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Assistir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8357">
                  <a:lumMod val="50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Assistir a (ver): Os estudantes assistiram ao jogo da seleção brasileira no intervalo.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8357">
                  <a:lumMod val="50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BD582C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Assistir (ajudar): O médico assistiu os doentes.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9B8357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Chegar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B8357">
                  <a:lumMod val="50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865640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Chegar a: Ele chegou à festa.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9B8357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Esquecer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865640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Esquecer: Esqueceu a chave.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865640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Esquecer-se de: O menino esqueceu-se da chave.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9B8357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Visar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865640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Visar (mirar): Visou o alvo e atirou a flecha.</a:t>
            </a:r>
          </a:p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865640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Visar a (almejar): Meu irmão visa a uma chance de estudar no exterior.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865640">
                  <a:lumMod val="50000"/>
                </a:srgb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964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571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Wingdings</vt:lpstr>
      <vt:lpstr>Tema do Office</vt:lpstr>
      <vt:lpstr>Unidade 3</vt:lpstr>
      <vt:lpstr>Apresentação do PowerPoint</vt:lpstr>
      <vt:lpstr>Apresentação do PowerPoint</vt:lpstr>
      <vt:lpstr>Apresentação do PowerPoint</vt:lpstr>
      <vt:lpstr>Apresentação do PowerPoint</vt:lpstr>
      <vt:lpstr>Regência verbal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3</dc:title>
  <dc:creator>João Paulo Bortoluci</dc:creator>
  <cp:lastModifiedBy>João Paulo Bortoluci</cp:lastModifiedBy>
  <cp:revision>1</cp:revision>
  <dcterms:created xsi:type="dcterms:W3CDTF">2020-04-03T14:13:24Z</dcterms:created>
  <dcterms:modified xsi:type="dcterms:W3CDTF">2020-04-03T14:17:42Z</dcterms:modified>
</cp:coreProperties>
</file>