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3" r:id="rId2"/>
    <p:sldId id="344" r:id="rId3"/>
    <p:sldId id="369" r:id="rId4"/>
    <p:sldId id="345" r:id="rId5"/>
    <p:sldId id="370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354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EED361-D726-433B-A1E7-291EE3A9D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CED123-032C-4E36-81C2-5FB4731C2D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DF5CC3A-CB50-44BD-934A-8EB74EE41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7F55-3B84-489A-826F-9B2C480D0DFF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5377E2-4B94-4CBE-B511-95775519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033E8A-2538-45F0-BCE7-68E1D4FB9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E310-B8E0-4AEC-8B9F-9695C9AC0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205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2FC87A-1D4A-48E8-B505-0BECAB667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7F3201C-AA72-428D-838A-9C7991392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4C3534-542F-4328-AB3E-66F2A3930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7F55-3B84-489A-826F-9B2C480D0DFF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B90E86-86B0-487A-BE78-42C3844EA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1CE50DB-1EEA-465A-AF3C-DCD087A55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E310-B8E0-4AEC-8B9F-9695C9AC0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722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A0A2436-DDBB-423B-9C67-494277B277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1F0568-BD28-4F86-BD1D-FE77B38FEE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C45643-6E76-4305-9CD6-8C94368E2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7F55-3B84-489A-826F-9B2C480D0DFF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052F45-9BDC-446F-BB98-CF3AA03DD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B34367-6766-4905-B205-C015707BB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E310-B8E0-4AEC-8B9F-9695C9AC0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3681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89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3FAF2B-8406-4948-8783-2179D8D2A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56CC23-DBE3-411B-80A3-41F108986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DCB8A1-2D52-4860-9552-B8263B081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7F55-3B84-489A-826F-9B2C480D0DFF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BABF6A7-E3F9-4245-93DF-BA7048C5F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C5FD5D-C325-4B43-9089-5E2406C7C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E310-B8E0-4AEC-8B9F-9695C9AC0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091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7F282D-4D92-4581-B480-EBCD5C7AE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9B4D9C-5BCE-4989-95F6-355489CB1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2C9000-3806-49C6-992F-1B3B9537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7F55-3B84-489A-826F-9B2C480D0DFF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37DCB0-31BF-4F4D-9414-EE77820D8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D53BB2-0A50-4103-AC41-C39E897E1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E310-B8E0-4AEC-8B9F-9695C9AC0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516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F85F49-3A0C-485A-9A10-43F17C255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6E4184-B0EC-42D3-BF2E-125E09263B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57DB502-62A8-4F6E-8D5A-8F34869BB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BF88D5A-5F87-4C73-A76D-8B3EDCA04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7F55-3B84-489A-826F-9B2C480D0DFF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28927AB-EF21-4D10-B1A7-C39E98C9B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86CF71C-D148-4619-AA13-8A8E3F369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E310-B8E0-4AEC-8B9F-9695C9AC0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99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0F568-7B43-4E4F-A270-9AC19A781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188026-AAC6-4656-8229-7E1E4755B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082B6B5-2DA2-4923-9B20-73BF65457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0E0BC44-136A-4361-962D-EBCB76A968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31CDAC9-1E48-4050-8CED-58BAB1ECA8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573DDDD-930A-4A82-B4F2-45877B6E5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7F55-3B84-489A-826F-9B2C480D0DFF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5080E7-FE1B-466F-AE9A-C0D97A8D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D61BA7E-0F93-492D-B820-B78D2AA6E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E310-B8E0-4AEC-8B9F-9695C9AC0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093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A2CC29-ED6D-41A8-B762-9ECD3247D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87489E-8B6A-4A68-895C-B6CFD3B4B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7F55-3B84-489A-826F-9B2C480D0DFF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A182D0D-38D1-49C9-8A94-FFD03A782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D1C46A5-58E7-4732-9C5C-7CD70E66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E310-B8E0-4AEC-8B9F-9695C9AC0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3001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7CF0661-5180-4D55-9C4F-1A3C06FC0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7F55-3B84-489A-826F-9B2C480D0DFF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3F1603F-0359-4AC2-9C40-FF0F11DFC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C08860E-EC3E-44EA-ABF2-BF5B05127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E310-B8E0-4AEC-8B9F-9695C9AC0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354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2125B4-12CF-4064-B5CC-D3310618E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CA7912-9C78-41B0-8B5E-86402C4B8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145748E-3C22-44F0-B0CE-770691DEB6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0B663A7-E8E2-4998-9B52-D1A24564B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7F55-3B84-489A-826F-9B2C480D0DFF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6D40E00-6725-40AD-BAF6-8B8BF0709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E5CFEBE-5C3B-4828-82E9-8A273D009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E310-B8E0-4AEC-8B9F-9695C9AC0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276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1CB12-6101-419E-B5DF-72F115AE3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A299E63-5DA4-464C-942F-9FE215D3AE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F7637A6-9B31-4686-88CD-0A3D7AE009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ADCCEE2-E33C-42E5-8AF2-D7D884E46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7F55-3B84-489A-826F-9B2C480D0DFF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D85AC5D-4697-4B0D-865B-B95D1E46A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D6B17E6-3036-4E4D-BBBF-68A648DEF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E310-B8E0-4AEC-8B9F-9695C9AC0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64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5920137-5CB2-48CF-9B30-D74835B10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0B7622A-1660-4957-A7CE-3083FCFCC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A2D5DA-87EF-4318-97ED-EE8E828193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27F55-3B84-489A-826F-9B2C480D0DFF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B7FC4EE-C964-43BB-AD6D-F10007764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CCDC2B-F888-4EF8-A1DF-B66407D23C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BE310-B8E0-4AEC-8B9F-9695C9AC0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029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800" b="1" strike="noStrike" spc="-1" dirty="0">
                <a:solidFill>
                  <a:srgbClr val="000000"/>
                </a:solidFill>
                <a:latin typeface="RobotoBR"/>
              </a:rPr>
              <a:t> </a:t>
            </a:r>
            <a:br>
              <a:rPr dirty="0"/>
            </a:br>
            <a:r>
              <a:rPr lang="pt-BR" sz="4800" b="0" strike="noStrike" spc="-1" dirty="0">
                <a:solidFill>
                  <a:srgbClr val="000000"/>
                </a:solidFill>
                <a:latin typeface="RobotoBR"/>
              </a:rPr>
              <a:t>Capítulo 7</a:t>
            </a:r>
            <a:endParaRPr lang="pt-BR" sz="4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TextShape 1"/>
          <p:cNvSpPr txBox="1"/>
          <p:nvPr/>
        </p:nvSpPr>
        <p:spPr>
          <a:xfrm>
            <a:off x="303086" y="375188"/>
            <a:ext cx="11719330" cy="1258577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Pontuação</a:t>
            </a:r>
            <a:endParaRPr lang="pt-BR" sz="4400" b="0" strike="noStrike" spc="-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pic>
        <p:nvPicPr>
          <p:cNvPr id="635" name="Gráfico 5"/>
          <p:cNvPicPr/>
          <p:nvPr/>
        </p:nvPicPr>
        <p:blipFill>
          <a:blip r:embed="rId2"/>
          <a:stretch/>
        </p:blipFill>
        <p:spPr>
          <a:xfrm>
            <a:off x="1333080" y="2811240"/>
            <a:ext cx="2448280" cy="2499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</p:pic>
      <p:sp>
        <p:nvSpPr>
          <p:cNvPr id="636" name="TextShape 3"/>
          <p:cNvSpPr txBox="1"/>
          <p:nvPr/>
        </p:nvSpPr>
        <p:spPr>
          <a:xfrm>
            <a:off x="4955400" y="2307173"/>
            <a:ext cx="5955700" cy="36236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A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pontuação 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tem um papel importante nos textos.</a:t>
            </a: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Ela pode dar mais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expressividade 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ao que se comunica por escrito, em especial nas histórias em quadrinhos.</a:t>
            </a: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TextShape 1"/>
          <p:cNvSpPr txBox="1"/>
          <p:nvPr/>
        </p:nvSpPr>
        <p:spPr>
          <a:xfrm>
            <a:off x="0" y="0"/>
            <a:ext cx="4676496" cy="23343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Arte sequencial: HQ</a:t>
            </a:r>
            <a:endParaRPr lang="pt-BR" sz="4400" b="0" strike="noStrike" spc="-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638" name="TextShape 2"/>
          <p:cNvSpPr txBox="1"/>
          <p:nvPr/>
        </p:nvSpPr>
        <p:spPr>
          <a:xfrm>
            <a:off x="129894" y="2438280"/>
            <a:ext cx="4474128" cy="4156367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A origem da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arte sequencial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, da qual a HQ faz parte, é remota. Um exemplo é um manuscrito pictórico pré-colombiano feito no século XIV e identificado pela primeira vez em 1854, na Espanha.</a:t>
            </a: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9" name="CustomShape 3"/>
          <p:cNvSpPr/>
          <p:nvPr/>
        </p:nvSpPr>
        <p:spPr>
          <a:xfrm>
            <a:off x="4638960" y="0"/>
            <a:ext cx="7552440" cy="685764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0" name="CustomShape 4"/>
          <p:cNvSpPr/>
          <p:nvPr/>
        </p:nvSpPr>
        <p:spPr>
          <a:xfrm>
            <a:off x="5118120" y="559440"/>
            <a:ext cx="6594120" cy="573876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360">
            <a:solidFill>
              <a:srgbClr val="C8CACA"/>
            </a:solidFill>
          </a:ln>
          <a:effectLst>
            <a:outerShdw blurRad="57150" dist="19050" dir="5400000" algn="t" rotWithShape="0">
              <a:srgbClr val="000000">
                <a:alpha val="6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41" name="Imagem 7"/>
          <p:cNvPicPr/>
          <p:nvPr/>
        </p:nvPicPr>
        <p:blipFill>
          <a:blip r:embed="rId2"/>
          <a:srcRect l="4811" r="7543"/>
          <a:stretch/>
        </p:blipFill>
        <p:spPr>
          <a:xfrm>
            <a:off x="5080304" y="389617"/>
            <a:ext cx="6625459" cy="5959715"/>
          </a:xfrm>
          <a:prstGeom prst="rect">
            <a:avLst/>
          </a:prstGeom>
          <a:ln>
            <a:noFill/>
          </a:ln>
        </p:spPr>
      </p:pic>
      <p:sp>
        <p:nvSpPr>
          <p:cNvPr id="642" name="CustomShape 5"/>
          <p:cNvSpPr/>
          <p:nvPr/>
        </p:nvSpPr>
        <p:spPr>
          <a:xfrm>
            <a:off x="8516160" y="5847120"/>
            <a:ext cx="3026520" cy="225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3" name="CustomShape 6"/>
          <p:cNvSpPr/>
          <p:nvPr/>
        </p:nvSpPr>
        <p:spPr>
          <a:xfrm>
            <a:off x="5636520" y="2975040"/>
            <a:ext cx="914040" cy="91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4" name="CustomShape 7"/>
          <p:cNvSpPr/>
          <p:nvPr/>
        </p:nvSpPr>
        <p:spPr>
          <a:xfrm>
            <a:off x="6783346" y="5974144"/>
            <a:ext cx="4946798" cy="375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RobotoBR"/>
              </a:rPr>
              <a:t>CÓDICE </a:t>
            </a:r>
            <a:r>
              <a:rPr lang="pt-BR" sz="1200" b="0" strike="noStrike" spc="-1" dirty="0" err="1">
                <a:solidFill>
                  <a:srgbClr val="000000"/>
                </a:solidFill>
                <a:latin typeface="RobotoBR"/>
              </a:rPr>
              <a:t>ZoucheNuttall</a:t>
            </a:r>
            <a:r>
              <a:rPr lang="pt-BR" sz="1200" b="0" strike="noStrike" spc="-1" dirty="0">
                <a:solidFill>
                  <a:srgbClr val="000000"/>
                </a:solidFill>
                <a:latin typeface="RobotoBR"/>
              </a:rPr>
              <a:t>. Século XIV. The British </a:t>
            </a:r>
            <a:r>
              <a:rPr lang="pt-BR" sz="1200" b="0" strike="noStrike" spc="-1" dirty="0" err="1">
                <a:solidFill>
                  <a:srgbClr val="000000"/>
                </a:solidFill>
                <a:latin typeface="RobotoBR"/>
              </a:rPr>
              <a:t>Museum</a:t>
            </a:r>
            <a:r>
              <a:rPr lang="pt-BR" sz="1200" b="0" strike="noStrike" spc="-1" dirty="0">
                <a:solidFill>
                  <a:srgbClr val="000000"/>
                </a:solidFill>
                <a:latin typeface="RobotoBR"/>
              </a:rPr>
              <a:t>.</a:t>
            </a:r>
            <a:endParaRPr lang="pt-B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200" b="0" strike="noStrike" spc="-1" dirty="0">
                <a:latin typeface="Arial"/>
              </a:rPr>
              <a:t>\</a:t>
            </a:r>
          </a:p>
        </p:txBody>
      </p:sp>
      <p:pic>
        <p:nvPicPr>
          <p:cNvPr id="10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TextShape 1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RobotoBR"/>
              </a:rPr>
              <a:t>Trabalhar com esboços e buscar estratégias para a </a:t>
            </a:r>
            <a:r>
              <a:rPr lang="pt-BR" sz="2800" b="1" strike="noStrike" spc="-1">
                <a:solidFill>
                  <a:srgbClr val="000000"/>
                </a:solidFill>
                <a:latin typeface="RobotoBR"/>
              </a:rPr>
              <a:t>coesão da arte sequencial </a:t>
            </a:r>
            <a:r>
              <a:rPr lang="pt-BR" sz="2800" b="0" strike="noStrike" spc="-1">
                <a:solidFill>
                  <a:srgbClr val="000000"/>
                </a:solidFill>
                <a:latin typeface="RobotoBR"/>
              </a:rPr>
              <a:t>são recursos importantes para quem produz gêneros como história em quadrinhos, animações e outros que exigem </a:t>
            </a:r>
            <a:r>
              <a:rPr lang="pt-BR" sz="2800" b="1" strike="noStrike" spc="-1">
                <a:solidFill>
                  <a:srgbClr val="000000"/>
                </a:solidFill>
                <a:latin typeface="RobotoBR"/>
              </a:rPr>
              <a:t>continuidade e progressão da narrativa</a:t>
            </a:r>
            <a:r>
              <a:rPr lang="pt-BR" sz="2800" b="0" strike="noStrike" spc="-1">
                <a:solidFill>
                  <a:srgbClr val="000000"/>
                </a:solidFill>
                <a:latin typeface="RobotoBR"/>
              </a:rPr>
              <a:t>.</a:t>
            </a: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RobotoBR"/>
              </a:rPr>
              <a:t>Entre os aspectos que envolvem uma preparação de HQ estão, ainda, a possibilidade de separação de quadrinhos por calha e o uso dos tipos diferentes de balões para diferenciar fala, pensamento, som proveniente de aparelhos eletrônicos, além de: fontes maiores para representar um tom de voz mais alto, recursos gráficos diversos, uso de onomatopeias, entre outros.</a:t>
            </a: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6" name="TextShape 2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FFFFFF"/>
          </a:solidFill>
          <a:ln>
            <a:solidFill>
              <a:srgbClr val="ED7D31"/>
            </a:solidFill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strike="noStrike" spc="-1" dirty="0">
                <a:solidFill>
                  <a:schemeClr val="accent2"/>
                </a:solidFill>
                <a:latin typeface="Calibri"/>
                <a:cs typeface="Calibri"/>
              </a:rPr>
              <a:t>Arte sequencial: HQ</a:t>
            </a:r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8" name="CustomShape 2"/>
          <p:cNvSpPr/>
          <p:nvPr/>
        </p:nvSpPr>
        <p:spPr>
          <a:xfrm>
            <a:off x="0" y="0"/>
            <a:ext cx="2013120" cy="6857640"/>
          </a:xfrm>
          <a:prstGeom prst="rect">
            <a:avLst/>
          </a:prstGeom>
          <a:solidFill>
            <a:srgbClr val="6549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49" name="Espaço Reservado para Conteúdo 5"/>
          <p:cNvPicPr/>
          <p:nvPr/>
        </p:nvPicPr>
        <p:blipFill>
          <a:blip r:embed="rId2"/>
          <a:stretch/>
        </p:blipFill>
        <p:spPr>
          <a:xfrm>
            <a:off x="3594240" y="461770"/>
            <a:ext cx="8597760" cy="5699968"/>
          </a:xfrm>
          <a:prstGeom prst="rect">
            <a:avLst/>
          </a:prstGeom>
          <a:ln>
            <a:noFill/>
          </a:ln>
        </p:spPr>
      </p:pic>
      <p:sp>
        <p:nvSpPr>
          <p:cNvPr id="650" name="CustomShape 3"/>
          <p:cNvSpPr/>
          <p:nvPr/>
        </p:nvSpPr>
        <p:spPr>
          <a:xfrm>
            <a:off x="0" y="0"/>
            <a:ext cx="2013120" cy="685764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51" name="TextShape 4"/>
          <p:cNvSpPr txBox="1"/>
          <p:nvPr/>
        </p:nvSpPr>
        <p:spPr>
          <a:xfrm>
            <a:off x="640079" y="2074320"/>
            <a:ext cx="2982521" cy="2709000"/>
          </a:xfrm>
          <a:prstGeom prst="rect">
            <a:avLst/>
          </a:prstGeom>
          <a:solidFill>
            <a:srgbClr val="404040"/>
          </a:solidFill>
          <a:ln w="174600">
            <a:solidFill>
              <a:srgbClr val="262626"/>
            </a:solidFill>
            <a:round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Arte sequencial: HQ</a:t>
            </a:r>
            <a:endParaRPr lang="pt-BR" sz="4400" b="0" strike="noStrike" spc="-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TextShape 1"/>
          <p:cNvSpPr txBox="1"/>
          <p:nvPr/>
        </p:nvSpPr>
        <p:spPr>
          <a:xfrm>
            <a:off x="346392" y="365040"/>
            <a:ext cx="11353320" cy="1325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chemeClr val="bg1"/>
                </a:solidFill>
                <a:latin typeface="Calibri"/>
                <a:cs typeface="Calibri"/>
              </a:rPr>
              <a:t>HQ e variedades </a:t>
            </a:r>
            <a:r>
              <a:rPr lang="pt-BR" sz="4400" b="1" spc="-1" dirty="0">
                <a:solidFill>
                  <a:schemeClr val="bg1"/>
                </a:solidFill>
                <a:latin typeface="Calibri"/>
                <a:cs typeface="Calibri"/>
              </a:rPr>
              <a:t>l</a:t>
            </a:r>
            <a:r>
              <a:rPr lang="pt-BR" sz="4400" b="1" strike="noStrike" spc="-1" dirty="0">
                <a:solidFill>
                  <a:schemeClr val="bg1"/>
                </a:solidFill>
                <a:latin typeface="Calibri"/>
                <a:cs typeface="Calibri"/>
              </a:rPr>
              <a:t>inguísticas</a:t>
            </a:r>
            <a:endParaRPr lang="pt-BR" sz="4400" b="0" strike="noStrike" spc="-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pSp>
        <p:nvGrpSpPr>
          <p:cNvPr id="653" name="Group 2"/>
          <p:cNvGrpSpPr/>
          <p:nvPr/>
        </p:nvGrpSpPr>
        <p:grpSpPr>
          <a:xfrm>
            <a:off x="838080" y="1827720"/>
            <a:ext cx="10515600" cy="4346640"/>
            <a:chOff x="838080" y="1827720"/>
            <a:chExt cx="10515600" cy="4346640"/>
          </a:xfrm>
        </p:grpSpPr>
        <p:sp>
          <p:nvSpPr>
            <p:cNvPr id="655" name="CustomShape 4"/>
            <p:cNvSpPr/>
            <p:nvPr/>
          </p:nvSpPr>
          <p:spPr>
            <a:xfrm>
              <a:off x="838080" y="1827720"/>
              <a:ext cx="10515240" cy="14486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9000" tIns="99000" rIns="99000" bIns="99000"/>
            <a:lstStyle/>
            <a:p>
              <a:pPr marL="457200" indent="-457200">
                <a:lnSpc>
                  <a:spcPct val="90000"/>
                </a:lnSpc>
                <a:spcAft>
                  <a:spcPts val="910"/>
                </a:spcAft>
                <a:buFont typeface="Arial"/>
                <a:buChar char="•"/>
              </a:pPr>
              <a:r>
                <a:rPr lang="pt-BR" sz="2600" b="0" strike="noStrike" spc="-1" dirty="0">
                  <a:solidFill>
                    <a:srgbClr val="000000"/>
                  </a:solidFill>
                  <a:latin typeface="RobotoBR"/>
                </a:rPr>
                <a:t>Nas histórias em quadrinhos é possível encontrar marcas de variedade linguística na fala das personagens.</a:t>
              </a:r>
              <a:endParaRPr lang="pt-BR" sz="2600" b="0" strike="noStrike" spc="-1" dirty="0">
                <a:latin typeface="Arial"/>
              </a:endParaRPr>
            </a:p>
          </p:txBody>
        </p:sp>
        <p:sp>
          <p:nvSpPr>
            <p:cNvPr id="656" name="Line 5"/>
            <p:cNvSpPr/>
            <p:nvPr/>
          </p:nvSpPr>
          <p:spPr>
            <a:xfrm>
              <a:off x="838080" y="3276720"/>
              <a:ext cx="10515600" cy="360"/>
            </a:xfrm>
            <a:prstGeom prst="line">
              <a:avLst/>
            </a:prstGeom>
            <a:ln>
              <a:solidFill>
                <a:schemeClr val="accent3">
                  <a:hueOff val="0"/>
                  <a:satOff val="0"/>
                  <a:lumOff val="0"/>
                  <a:alphaOff val="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7" name="CustomShape 6"/>
            <p:cNvSpPr/>
            <p:nvPr/>
          </p:nvSpPr>
          <p:spPr>
            <a:xfrm>
              <a:off x="838080" y="3276720"/>
              <a:ext cx="10515240" cy="14486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9000" tIns="99000" rIns="99000" bIns="99000"/>
            <a:lstStyle/>
            <a:p>
              <a:pPr marL="457200" indent="-457200">
                <a:lnSpc>
                  <a:spcPct val="90000"/>
                </a:lnSpc>
                <a:spcAft>
                  <a:spcPts val="910"/>
                </a:spcAft>
                <a:buFont typeface="Arial"/>
                <a:buChar char="•"/>
              </a:pPr>
              <a:r>
                <a:rPr lang="pt-BR" sz="2600" b="0" strike="noStrike" spc="-1" dirty="0">
                  <a:solidFill>
                    <a:srgbClr val="000000"/>
                  </a:solidFill>
                  <a:latin typeface="RobotoBR"/>
                </a:rPr>
                <a:t>No entanto, não é possível reproduzir variedades linguísticas reais nessas falas, mas apenas representá-las de alguma maneira.</a:t>
              </a:r>
              <a:endParaRPr lang="pt-BR" sz="2600" b="0" strike="noStrike" spc="-1" dirty="0">
                <a:latin typeface="Arial"/>
              </a:endParaRPr>
            </a:p>
          </p:txBody>
        </p:sp>
        <p:sp>
          <p:nvSpPr>
            <p:cNvPr id="658" name="Line 7"/>
            <p:cNvSpPr/>
            <p:nvPr/>
          </p:nvSpPr>
          <p:spPr>
            <a:xfrm>
              <a:off x="838080" y="4725720"/>
              <a:ext cx="10515600" cy="360"/>
            </a:xfrm>
            <a:prstGeom prst="line">
              <a:avLst/>
            </a:prstGeom>
            <a:ln>
              <a:solidFill>
                <a:schemeClr val="accent4">
                  <a:hueOff val="0"/>
                  <a:satOff val="0"/>
                  <a:lumOff val="0"/>
                  <a:alphaOff val="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9" name="CustomShape 8"/>
            <p:cNvSpPr/>
            <p:nvPr/>
          </p:nvSpPr>
          <p:spPr>
            <a:xfrm>
              <a:off x="838080" y="4725720"/>
              <a:ext cx="10515240" cy="14486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9000" tIns="99000" rIns="99000" bIns="99000"/>
            <a:lstStyle/>
            <a:p>
              <a:pPr marL="457200" indent="-457200">
                <a:lnSpc>
                  <a:spcPct val="90000"/>
                </a:lnSpc>
                <a:spcAft>
                  <a:spcPts val="910"/>
                </a:spcAft>
                <a:buFont typeface="Arial"/>
                <a:buChar char="•"/>
              </a:pPr>
              <a:r>
                <a:rPr lang="pt-BR" sz="2600" b="0" strike="noStrike" spc="-1" dirty="0">
                  <a:solidFill>
                    <a:srgbClr val="000000"/>
                  </a:solidFill>
                  <a:latin typeface="RobotoBR"/>
                </a:rPr>
                <a:t>Os diferentes falares presentes em uma HQ podem revelar que dentro de uma mesma comunidade linguística há diferenças no modo de falar de seus habitantes, assim como também acontece na realidade.</a:t>
              </a:r>
              <a:endParaRPr lang="pt-BR" sz="2600" b="0" strike="noStrike" spc="-1" dirty="0">
                <a:latin typeface="Arial"/>
              </a:endParaRPr>
            </a:p>
          </p:txBody>
        </p:sp>
      </p:grpSp>
      <p:grpSp>
        <p:nvGrpSpPr>
          <p:cNvPr id="660" name="Group 9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pic>
        <p:nvPicPr>
          <p:cNvPr id="11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TextShape 1"/>
          <p:cNvSpPr txBox="1"/>
          <p:nvPr/>
        </p:nvSpPr>
        <p:spPr>
          <a:xfrm>
            <a:off x="838080" y="1637966"/>
            <a:ext cx="10515240" cy="393213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lang="pt-BR" sz="2800" b="0" strike="noStrike" spc="-1" dirty="0">
              <a:solidFill>
                <a:srgbClr val="000000"/>
              </a:solidFill>
              <a:latin typeface="RobotoBR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Os dígrafos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lh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ch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nh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gu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qu 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não se separam.</a:t>
            </a: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	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Ex.: bo-</a:t>
            </a:r>
            <a:r>
              <a:rPr lang="pt-BR" sz="2800" b="1" strike="noStrike" spc="-1" dirty="0">
                <a:solidFill>
                  <a:srgbClr val="808080"/>
                </a:solidFill>
                <a:latin typeface="RobotoBR"/>
              </a:rPr>
              <a:t>lh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a; </a:t>
            </a:r>
            <a:r>
              <a:rPr lang="pt-BR" sz="2800" b="1" strike="noStrike" spc="-1" dirty="0">
                <a:solidFill>
                  <a:srgbClr val="808080"/>
                </a:solidFill>
                <a:latin typeface="RobotoBR"/>
              </a:rPr>
              <a:t>ch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u-va; ni-</a:t>
            </a:r>
            <a:r>
              <a:rPr lang="pt-BR" sz="2800" b="1" strike="noStrike" spc="-1" dirty="0">
                <a:solidFill>
                  <a:srgbClr val="808080"/>
                </a:solidFill>
                <a:latin typeface="RobotoBR"/>
              </a:rPr>
              <a:t>nh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o; </a:t>
            </a:r>
            <a:r>
              <a:rPr lang="pt-BR" sz="2800" b="1" strike="noStrike" spc="-1" dirty="0">
                <a:solidFill>
                  <a:srgbClr val="808080"/>
                </a:solidFill>
                <a:latin typeface="RobotoBR"/>
              </a:rPr>
              <a:t>gu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in-</a:t>
            </a:r>
            <a:r>
              <a:rPr lang="pt-BR" sz="2800" b="1" strike="noStrike" spc="-1" dirty="0">
                <a:solidFill>
                  <a:srgbClr val="808080"/>
                </a:solidFill>
                <a:latin typeface="RobotoBR"/>
              </a:rPr>
              <a:t>ch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o; </a:t>
            </a:r>
            <a:r>
              <a:rPr lang="pt-BR" sz="2800" b="1" strike="noStrike" spc="-1" dirty="0">
                <a:solidFill>
                  <a:srgbClr val="808080"/>
                </a:solidFill>
                <a:latin typeface="RobotoBR"/>
              </a:rPr>
              <a:t>qu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ei-jo.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Os dígrafos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rr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ss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sc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sç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xc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xs 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se separam.</a:t>
            </a: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	Ex.: ba</a:t>
            </a:r>
            <a:r>
              <a:rPr lang="pt-BR" sz="2800" b="1" strike="noStrike" spc="-1" dirty="0">
                <a:solidFill>
                  <a:srgbClr val="808080"/>
                </a:solidFill>
                <a:latin typeface="RobotoBR"/>
              </a:rPr>
              <a:t>r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-</a:t>
            </a:r>
            <a:r>
              <a:rPr lang="pt-BR" sz="2800" b="1" strike="noStrike" spc="-1" dirty="0">
                <a:solidFill>
                  <a:srgbClr val="808080"/>
                </a:solidFill>
                <a:latin typeface="RobotoBR"/>
              </a:rPr>
              <a:t>r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o; pa</a:t>
            </a:r>
            <a:r>
              <a:rPr lang="pt-BR" sz="2800" b="1" strike="noStrike" spc="-1" dirty="0">
                <a:solidFill>
                  <a:srgbClr val="808080"/>
                </a:solidFill>
                <a:latin typeface="RobotoBR"/>
              </a:rPr>
              <a:t>s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-</a:t>
            </a:r>
            <a:r>
              <a:rPr lang="pt-BR" sz="2800" b="1" strike="noStrike" spc="-1" dirty="0">
                <a:solidFill>
                  <a:srgbClr val="808080"/>
                </a:solidFill>
                <a:latin typeface="RobotoBR"/>
              </a:rPr>
              <a:t>s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o; cre</a:t>
            </a:r>
            <a:r>
              <a:rPr lang="pt-BR" sz="2800" b="1" strike="noStrike" spc="-1" dirty="0">
                <a:solidFill>
                  <a:srgbClr val="808080"/>
                </a:solidFill>
                <a:latin typeface="RobotoBR"/>
              </a:rPr>
              <a:t>s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-</a:t>
            </a:r>
            <a:r>
              <a:rPr lang="pt-BR" sz="2800" b="1" strike="noStrike" spc="-1" dirty="0">
                <a:solidFill>
                  <a:srgbClr val="808080"/>
                </a:solidFill>
                <a:latin typeface="RobotoBR"/>
              </a:rPr>
              <a:t>c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er; na</a:t>
            </a:r>
            <a:r>
              <a:rPr lang="pt-BR" sz="2800" b="1" strike="noStrike" spc="-1" dirty="0">
                <a:solidFill>
                  <a:srgbClr val="808080"/>
                </a:solidFill>
                <a:latin typeface="RobotoBR"/>
              </a:rPr>
              <a:t>s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-</a:t>
            </a:r>
            <a:r>
              <a:rPr lang="pt-BR" sz="2800" b="1" strike="noStrike" spc="-1" dirty="0">
                <a:solidFill>
                  <a:srgbClr val="808080"/>
                </a:solidFill>
                <a:latin typeface="RobotoBR"/>
              </a:rPr>
              <a:t>ç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o; e</a:t>
            </a:r>
            <a:r>
              <a:rPr lang="pt-BR" sz="2800" b="1" strike="noStrike" spc="-1" dirty="0">
                <a:solidFill>
                  <a:srgbClr val="808080"/>
                </a:solidFill>
                <a:latin typeface="RobotoBR"/>
              </a:rPr>
              <a:t>x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-</a:t>
            </a:r>
            <a:r>
              <a:rPr lang="pt-BR" sz="2800" b="1" strike="noStrike" spc="-1" dirty="0">
                <a:solidFill>
                  <a:srgbClr val="808080"/>
                </a:solidFill>
                <a:latin typeface="RobotoBR"/>
              </a:rPr>
              <a:t>c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e-to; e</a:t>
            </a:r>
            <a:r>
              <a:rPr lang="pt-BR" sz="2800" b="1" strike="noStrike" spc="-1" dirty="0">
                <a:solidFill>
                  <a:srgbClr val="808080"/>
                </a:solidFill>
                <a:latin typeface="RobotoBR"/>
              </a:rPr>
              <a:t>x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-</a:t>
            </a:r>
            <a:r>
              <a:rPr lang="pt-BR" sz="2800" b="1" strike="noStrike" spc="-1" dirty="0">
                <a:solidFill>
                  <a:srgbClr val="808080"/>
                </a:solidFill>
                <a:latin typeface="RobotoBR"/>
              </a:rPr>
              <a:t>s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u-dar.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Os ditongos e tritongos não se separam.</a:t>
            </a: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	Ex.: p</a:t>
            </a:r>
            <a:r>
              <a:rPr lang="pt-BR" sz="2800" b="1" strike="noStrike" spc="-1" dirty="0">
                <a:solidFill>
                  <a:srgbClr val="808080"/>
                </a:solidFill>
                <a:latin typeface="RobotoBR"/>
              </a:rPr>
              <a:t>ei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-xe; </a:t>
            </a:r>
            <a:r>
              <a:rPr lang="pt-BR" sz="2800" b="1" strike="noStrike" spc="-1" dirty="0">
                <a:solidFill>
                  <a:srgbClr val="808080"/>
                </a:solidFill>
                <a:latin typeface="RobotoBR"/>
              </a:rPr>
              <a:t>ou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-ro; pa-ra-g</a:t>
            </a:r>
            <a:r>
              <a:rPr lang="pt-BR" sz="2800" b="1" strike="noStrike" spc="-1" dirty="0">
                <a:solidFill>
                  <a:srgbClr val="808080"/>
                </a:solidFill>
                <a:latin typeface="RobotoBR"/>
              </a:rPr>
              <a:t>uai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; q</a:t>
            </a:r>
            <a:r>
              <a:rPr lang="pt-BR" sz="2800" b="1" strike="noStrike" spc="-1" dirty="0">
                <a:solidFill>
                  <a:srgbClr val="808080"/>
                </a:solidFill>
                <a:latin typeface="RobotoBR"/>
              </a:rPr>
              <a:t>uai</a:t>
            </a:r>
            <a:r>
              <a:rPr lang="pt-BR" sz="2800" b="0" strike="noStrike" spc="-1" dirty="0">
                <a:solidFill>
                  <a:srgbClr val="808080"/>
                </a:solidFill>
                <a:latin typeface="RobotoBR"/>
              </a:rPr>
              <a:t>s-quer.</a:t>
            </a: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8" name="TextShape 2"/>
          <p:cNvSpPr txBox="1"/>
          <p:nvPr/>
        </p:nvSpPr>
        <p:spPr>
          <a:xfrm>
            <a:off x="809214" y="191877"/>
            <a:ext cx="10515240" cy="132516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Separação de sílabas</a:t>
            </a:r>
            <a:endParaRPr lang="pt-BR" sz="4400" b="0" strike="noStrike" spc="-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ED7D31"/>
            </a:solidFill>
          </a:ln>
        </p:spPr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Calibri"/>
                <a:cs typeface="Calibri"/>
              </a:rPr>
              <a:t>Separação de sílabas</a:t>
            </a:r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84206" y="1896851"/>
            <a:ext cx="10401482" cy="4812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240"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spc="-1" dirty="0">
                <a:solidFill>
                  <a:srgbClr val="000000"/>
                </a:solidFill>
                <a:latin typeface="RobotoBR"/>
              </a:rPr>
              <a:t>Os hiatos se separam.</a:t>
            </a:r>
            <a:endParaRPr lang="pt-BR" sz="2400" spc="-1" dirty="0">
              <a:solidFill>
                <a:srgbClr val="000000"/>
              </a:solidFill>
              <a:latin typeface="Calibri"/>
            </a:endParaRPr>
          </a:p>
          <a:p>
            <a:pPr>
              <a:spcBef>
                <a:spcPts val="1001"/>
              </a:spcBef>
            </a:pPr>
            <a:r>
              <a:rPr lang="pt-BR" sz="2400" spc="-1" dirty="0">
                <a:solidFill>
                  <a:srgbClr val="808080"/>
                </a:solidFill>
                <a:latin typeface="RobotoBR"/>
              </a:rPr>
              <a:t>	Ex.: 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c</a:t>
            </a:r>
            <a:r>
              <a:rPr lang="pt-BR" sz="2400" b="1" spc="-1" dirty="0" err="1">
                <a:solidFill>
                  <a:srgbClr val="808080"/>
                </a:solidFill>
                <a:latin typeface="RobotoBR"/>
              </a:rPr>
              <a:t>a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-</a:t>
            </a:r>
            <a:r>
              <a:rPr lang="pt-BR" sz="2400" b="1" spc="-1" dirty="0" err="1">
                <a:solidFill>
                  <a:srgbClr val="808080"/>
                </a:solidFill>
                <a:latin typeface="RobotoBR"/>
              </a:rPr>
              <a:t>í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-da</a:t>
            </a:r>
            <a:r>
              <a:rPr lang="pt-BR" sz="2400" spc="-1" dirty="0">
                <a:solidFill>
                  <a:srgbClr val="808080"/>
                </a:solidFill>
                <a:latin typeface="RobotoBR"/>
              </a:rPr>
              <a:t>; 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m</a:t>
            </a:r>
            <a:r>
              <a:rPr lang="pt-BR" sz="2400" b="1" spc="-1" dirty="0" err="1">
                <a:solidFill>
                  <a:srgbClr val="808080"/>
                </a:solidFill>
                <a:latin typeface="RobotoBR"/>
              </a:rPr>
              <a:t>o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-</a:t>
            </a:r>
            <a:r>
              <a:rPr lang="pt-BR" sz="2400" b="1" spc="-1" dirty="0" err="1">
                <a:solidFill>
                  <a:srgbClr val="808080"/>
                </a:solidFill>
                <a:latin typeface="RobotoBR"/>
              </a:rPr>
              <a:t>e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-da</a:t>
            </a:r>
            <a:r>
              <a:rPr lang="pt-BR" sz="2400" spc="-1" dirty="0">
                <a:solidFill>
                  <a:srgbClr val="808080"/>
                </a:solidFill>
                <a:latin typeface="RobotoBR"/>
              </a:rPr>
              <a:t>; 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p</a:t>
            </a:r>
            <a:r>
              <a:rPr lang="pt-BR" sz="2400" b="1" spc="-1" dirty="0" err="1">
                <a:solidFill>
                  <a:srgbClr val="808080"/>
                </a:solidFill>
                <a:latin typeface="RobotoBR"/>
              </a:rPr>
              <a:t>o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-</a:t>
            </a:r>
            <a:r>
              <a:rPr lang="pt-BR" sz="2400" b="1" spc="-1" dirty="0" err="1">
                <a:solidFill>
                  <a:srgbClr val="808080"/>
                </a:solidFill>
                <a:latin typeface="RobotoBR"/>
              </a:rPr>
              <a:t>e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-ta</a:t>
            </a:r>
            <a:r>
              <a:rPr lang="pt-BR" sz="2400" spc="-1" dirty="0">
                <a:solidFill>
                  <a:srgbClr val="808080"/>
                </a:solidFill>
                <a:latin typeface="RobotoBR"/>
              </a:rPr>
              <a:t>; 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b</a:t>
            </a:r>
            <a:r>
              <a:rPr lang="pt-BR" sz="2400" b="1" spc="-1" dirty="0" err="1">
                <a:solidFill>
                  <a:srgbClr val="808080"/>
                </a:solidFill>
                <a:latin typeface="RobotoBR"/>
              </a:rPr>
              <a:t>a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-</a:t>
            </a:r>
            <a:r>
              <a:rPr lang="pt-BR" sz="2400" b="1" spc="-1" dirty="0" err="1">
                <a:solidFill>
                  <a:srgbClr val="808080"/>
                </a:solidFill>
                <a:latin typeface="RobotoBR"/>
              </a:rPr>
              <a:t>ú</a:t>
            </a:r>
            <a:r>
              <a:rPr lang="pt-BR" sz="2400" spc="-1" dirty="0">
                <a:solidFill>
                  <a:srgbClr val="808080"/>
                </a:solidFill>
                <a:latin typeface="RobotoBR"/>
              </a:rPr>
              <a:t>.</a:t>
            </a:r>
          </a:p>
          <a:p>
            <a:pPr>
              <a:spcBef>
                <a:spcPts val="1001"/>
              </a:spcBef>
            </a:pPr>
            <a:endParaRPr lang="pt-BR" sz="2400" spc="-1" dirty="0">
              <a:solidFill>
                <a:srgbClr val="000000"/>
              </a:solidFill>
              <a:latin typeface="Calibri"/>
            </a:endParaRPr>
          </a:p>
          <a:p>
            <a:pPr indent="-228240"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spc="-1" dirty="0">
                <a:solidFill>
                  <a:srgbClr val="000000"/>
                </a:solidFill>
                <a:latin typeface="RobotoBR"/>
              </a:rPr>
              <a:t>Os encontros consonantais que ocorrem em sílabas internas se separam, exceto aqueles em que a segunda consoante é </a:t>
            </a:r>
            <a:r>
              <a:rPr lang="pt-BR" sz="2400" b="1" spc="-1" dirty="0">
                <a:solidFill>
                  <a:srgbClr val="000000"/>
                </a:solidFill>
                <a:latin typeface="RobotoBR"/>
              </a:rPr>
              <a:t>l </a:t>
            </a:r>
            <a:r>
              <a:rPr lang="pt-BR" sz="2400" spc="-1" dirty="0">
                <a:solidFill>
                  <a:srgbClr val="000000"/>
                </a:solidFill>
                <a:latin typeface="RobotoBR"/>
              </a:rPr>
              <a:t>ou </a:t>
            </a:r>
            <a:r>
              <a:rPr lang="pt-BR" sz="2400" b="1" spc="-1" dirty="0">
                <a:solidFill>
                  <a:srgbClr val="000000"/>
                </a:solidFill>
                <a:latin typeface="RobotoBR"/>
              </a:rPr>
              <a:t>r</a:t>
            </a:r>
            <a:r>
              <a:rPr lang="pt-BR" sz="2400" spc="-1" dirty="0">
                <a:solidFill>
                  <a:srgbClr val="000000"/>
                </a:solidFill>
                <a:latin typeface="RobotoBR"/>
              </a:rPr>
              <a:t>.</a:t>
            </a:r>
            <a:endParaRPr lang="pt-BR" sz="2400" spc="-1" dirty="0">
              <a:solidFill>
                <a:srgbClr val="000000"/>
              </a:solidFill>
              <a:latin typeface="Calibri"/>
            </a:endParaRPr>
          </a:p>
          <a:p>
            <a:pPr>
              <a:spcBef>
                <a:spcPts val="1001"/>
              </a:spcBef>
            </a:pPr>
            <a:r>
              <a:rPr lang="pt-BR" sz="2400" spc="-1" dirty="0">
                <a:solidFill>
                  <a:srgbClr val="808080"/>
                </a:solidFill>
                <a:latin typeface="RobotoBR"/>
              </a:rPr>
              <a:t>	Ex.: 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cí</a:t>
            </a:r>
            <a:r>
              <a:rPr lang="pt-BR" sz="2400" b="1" spc="-1" dirty="0" err="1">
                <a:solidFill>
                  <a:srgbClr val="808080"/>
                </a:solidFill>
                <a:latin typeface="RobotoBR"/>
              </a:rPr>
              <a:t>r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-</a:t>
            </a:r>
            <a:r>
              <a:rPr lang="pt-BR" sz="2400" b="1" spc="-1" dirty="0" err="1">
                <a:solidFill>
                  <a:srgbClr val="808080"/>
                </a:solidFill>
                <a:latin typeface="RobotoBR"/>
              </a:rPr>
              <a:t>c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u-lo</a:t>
            </a:r>
            <a:r>
              <a:rPr lang="pt-BR" sz="2400" spc="-1" dirty="0">
                <a:solidFill>
                  <a:srgbClr val="808080"/>
                </a:solidFill>
                <a:latin typeface="RobotoBR"/>
              </a:rPr>
              <a:t>; 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re-fo</a:t>
            </a:r>
            <a:r>
              <a:rPr lang="pt-BR" sz="2400" b="1" spc="-1" dirty="0" err="1">
                <a:solidFill>
                  <a:srgbClr val="808080"/>
                </a:solidFill>
                <a:latin typeface="RobotoBR"/>
              </a:rPr>
              <a:t>r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-</a:t>
            </a:r>
            <a:r>
              <a:rPr lang="pt-BR" sz="2400" b="1" spc="-1" dirty="0" err="1">
                <a:solidFill>
                  <a:srgbClr val="808080"/>
                </a:solidFill>
                <a:latin typeface="RobotoBR"/>
              </a:rPr>
              <a:t>ç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o</a:t>
            </a:r>
            <a:r>
              <a:rPr lang="pt-BR" sz="2400" spc="-1" dirty="0">
                <a:solidFill>
                  <a:srgbClr val="808080"/>
                </a:solidFill>
                <a:latin typeface="RobotoBR"/>
              </a:rPr>
              <a:t>; 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ra</a:t>
            </a:r>
            <a:r>
              <a:rPr lang="pt-BR" sz="2400" b="1" spc="-1" dirty="0" err="1">
                <a:solidFill>
                  <a:srgbClr val="808080"/>
                </a:solidFill>
                <a:latin typeface="RobotoBR"/>
              </a:rPr>
              <a:t>p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-</a:t>
            </a:r>
            <a:r>
              <a:rPr lang="pt-BR" sz="2400" b="1" spc="-1" dirty="0" err="1">
                <a:solidFill>
                  <a:srgbClr val="808080"/>
                </a:solidFill>
                <a:latin typeface="RobotoBR"/>
              </a:rPr>
              <a:t>t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o</a:t>
            </a:r>
            <a:r>
              <a:rPr lang="pt-BR" sz="2400" spc="-1" dirty="0">
                <a:solidFill>
                  <a:srgbClr val="808080"/>
                </a:solidFill>
                <a:latin typeface="RobotoBR"/>
              </a:rPr>
              <a:t>; 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de</a:t>
            </a:r>
            <a:r>
              <a:rPr lang="pt-BR" sz="2400" b="1" spc="-1" dirty="0" err="1">
                <a:solidFill>
                  <a:srgbClr val="808080"/>
                </a:solidFill>
                <a:latin typeface="RobotoBR"/>
              </a:rPr>
              <a:t>s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-</a:t>
            </a:r>
            <a:r>
              <a:rPr lang="pt-BR" sz="2400" b="1" spc="-1" dirty="0" err="1">
                <a:solidFill>
                  <a:srgbClr val="808080"/>
                </a:solidFill>
                <a:latin typeface="RobotoBR"/>
              </a:rPr>
              <a:t>m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o</a:t>
            </a:r>
            <a:r>
              <a:rPr lang="pt-BR" sz="2400" b="1" spc="-1" dirty="0" err="1">
                <a:solidFill>
                  <a:srgbClr val="808080"/>
                </a:solidFill>
                <a:latin typeface="RobotoBR"/>
              </a:rPr>
              <a:t>n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-</a:t>
            </a:r>
            <a:r>
              <a:rPr lang="pt-BR" sz="2400" b="1" spc="-1" dirty="0" err="1">
                <a:solidFill>
                  <a:srgbClr val="808080"/>
                </a:solidFill>
                <a:latin typeface="RobotoBR"/>
              </a:rPr>
              <a:t>t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ar</a:t>
            </a:r>
            <a:r>
              <a:rPr lang="pt-BR" sz="2400" spc="-1" dirty="0">
                <a:solidFill>
                  <a:srgbClr val="808080"/>
                </a:solidFill>
                <a:latin typeface="RobotoBR"/>
              </a:rPr>
              <a:t>.</a:t>
            </a:r>
          </a:p>
          <a:p>
            <a:pPr>
              <a:spcBef>
                <a:spcPts val="1001"/>
              </a:spcBef>
            </a:pPr>
            <a:endParaRPr lang="pt-BR" sz="2400" spc="-1" dirty="0">
              <a:solidFill>
                <a:srgbClr val="000000"/>
              </a:solidFill>
              <a:latin typeface="Calibri"/>
            </a:endParaRPr>
          </a:p>
          <a:p>
            <a:pPr indent="-228240"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spc="-1" dirty="0">
                <a:solidFill>
                  <a:srgbClr val="000000"/>
                </a:solidFill>
                <a:latin typeface="RobotoBR"/>
              </a:rPr>
              <a:t>Alguns grupos consonantais que iniciam palavras não se separam.</a:t>
            </a:r>
            <a:endParaRPr lang="pt-BR" sz="2400" spc="-1" dirty="0">
              <a:solidFill>
                <a:srgbClr val="000000"/>
              </a:solidFill>
              <a:latin typeface="Calibri"/>
            </a:endParaRPr>
          </a:p>
          <a:p>
            <a:pPr>
              <a:spcBef>
                <a:spcPts val="1001"/>
              </a:spcBef>
            </a:pPr>
            <a:r>
              <a:rPr lang="pt-BR" sz="2400" spc="-1" dirty="0">
                <a:solidFill>
                  <a:srgbClr val="808080"/>
                </a:solidFill>
                <a:latin typeface="RobotoBR"/>
              </a:rPr>
              <a:t>	Ex.: </a:t>
            </a:r>
            <a:r>
              <a:rPr lang="pt-BR" sz="2400" b="1" spc="-1" dirty="0">
                <a:solidFill>
                  <a:srgbClr val="808080"/>
                </a:solidFill>
                <a:latin typeface="RobotoBR"/>
              </a:rPr>
              <a:t>pn</a:t>
            </a:r>
            <a:r>
              <a:rPr lang="pt-BR" sz="2400" spc="-1" dirty="0">
                <a:solidFill>
                  <a:srgbClr val="808080"/>
                </a:solidFill>
                <a:latin typeface="RobotoBR"/>
              </a:rPr>
              <a:t>eu-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mo</a:t>
            </a:r>
            <a:r>
              <a:rPr lang="pt-BR" sz="2400" spc="-1" dirty="0">
                <a:solidFill>
                  <a:srgbClr val="808080"/>
                </a:solidFill>
                <a:latin typeface="RobotoBR"/>
              </a:rPr>
              <a:t>-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ni-a</a:t>
            </a:r>
            <a:r>
              <a:rPr lang="pt-BR" sz="2400" spc="-1" dirty="0">
                <a:solidFill>
                  <a:srgbClr val="808080"/>
                </a:solidFill>
                <a:latin typeface="RobotoBR"/>
              </a:rPr>
              <a:t>; </a:t>
            </a:r>
            <a:r>
              <a:rPr lang="pt-BR" sz="2400" b="1" spc="-1" dirty="0" err="1">
                <a:solidFill>
                  <a:srgbClr val="808080"/>
                </a:solidFill>
                <a:latin typeface="RobotoBR"/>
              </a:rPr>
              <a:t>ps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i</a:t>
            </a:r>
            <a:r>
              <a:rPr lang="pt-BR" sz="2400" spc="-1" dirty="0">
                <a:solidFill>
                  <a:srgbClr val="808080"/>
                </a:solidFill>
                <a:latin typeface="RobotoBR"/>
              </a:rPr>
              <a:t>-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có</a:t>
            </a:r>
            <a:r>
              <a:rPr lang="pt-BR" sz="2400" spc="-1" dirty="0">
                <a:solidFill>
                  <a:srgbClr val="808080"/>
                </a:solidFill>
                <a:latin typeface="RobotoBR"/>
              </a:rPr>
              <a:t>-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lo-go</a:t>
            </a:r>
            <a:r>
              <a:rPr lang="pt-BR" sz="2400" spc="-1" dirty="0">
                <a:solidFill>
                  <a:srgbClr val="808080"/>
                </a:solidFill>
                <a:latin typeface="RobotoBR"/>
              </a:rPr>
              <a:t>; </a:t>
            </a:r>
            <a:r>
              <a:rPr lang="pt-BR" sz="2400" b="1" spc="-1" dirty="0" err="1">
                <a:solidFill>
                  <a:srgbClr val="808080"/>
                </a:solidFill>
                <a:latin typeface="RobotoBR"/>
              </a:rPr>
              <a:t>mn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e-mô-ni-ca</a:t>
            </a:r>
            <a:r>
              <a:rPr lang="pt-BR" sz="2400" spc="-1" dirty="0">
                <a:solidFill>
                  <a:srgbClr val="808080"/>
                </a:solidFill>
                <a:latin typeface="RobotoBR"/>
              </a:rPr>
              <a:t>; </a:t>
            </a:r>
            <a:r>
              <a:rPr lang="pt-BR" sz="2400" b="1" spc="-1" dirty="0" err="1">
                <a:solidFill>
                  <a:srgbClr val="808080"/>
                </a:solidFill>
                <a:latin typeface="RobotoBR"/>
              </a:rPr>
              <a:t>gn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o-se</a:t>
            </a:r>
            <a:r>
              <a:rPr lang="pt-BR" sz="2400" spc="-1" dirty="0">
                <a:solidFill>
                  <a:srgbClr val="808080"/>
                </a:solidFill>
                <a:latin typeface="RobotoBR"/>
              </a:rPr>
              <a:t>.</a:t>
            </a:r>
          </a:p>
          <a:p>
            <a:pPr>
              <a:spcBef>
                <a:spcPts val="1001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3027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TextShape 1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lang="pt-BR" sz="2800" b="0" strike="noStrike" spc="-1" dirty="0">
              <a:solidFill>
                <a:srgbClr val="000000"/>
              </a:solidFill>
              <a:latin typeface="RobotoBR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Há palavras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homônimas 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que, com significados diferentes, apresentam relações de igualdade ou de diferença de pronúncia e/ou grafia. Elas podem ser divididas em:</a:t>
            </a:r>
          </a:p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1" spc="-1" dirty="0">
                <a:solidFill>
                  <a:srgbClr val="000000"/>
                </a:solidFill>
                <a:latin typeface="RobotoBR"/>
              </a:rPr>
              <a:t>H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omófonas: 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que têm a mesma pronúncia, mas apresentam grafia diferente.</a:t>
            </a:r>
          </a:p>
          <a:p>
            <a:pPr marL="457560" lvl="1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</a:pP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</a:pPr>
            <a:r>
              <a:rPr lang="pt-BR" sz="2200" b="0" strike="noStrike" spc="-1" dirty="0">
                <a:solidFill>
                  <a:srgbClr val="808080"/>
                </a:solidFill>
                <a:latin typeface="RobotoBR"/>
              </a:rPr>
              <a:t>Ideia é uma palavra que não tem mais </a:t>
            </a:r>
            <a:r>
              <a:rPr lang="pt-BR" sz="2200" b="1" strike="noStrike" spc="-1" dirty="0">
                <a:solidFill>
                  <a:srgbClr val="808080"/>
                </a:solidFill>
                <a:latin typeface="RobotoBR"/>
              </a:rPr>
              <a:t>acento</a:t>
            </a:r>
            <a:r>
              <a:rPr lang="pt-BR" sz="2200" b="0" strike="noStrike" spc="-1" dirty="0">
                <a:solidFill>
                  <a:srgbClr val="808080"/>
                </a:solidFill>
                <a:latin typeface="RobotoBR"/>
              </a:rPr>
              <a:t>.</a:t>
            </a:r>
            <a:r>
              <a:rPr lang="pt-BR" sz="2200" b="0" strike="noStrike" spc="-1" dirty="0">
                <a:solidFill>
                  <a:srgbClr val="000000"/>
                </a:solidFill>
                <a:latin typeface="RobotoBR"/>
              </a:rPr>
              <a:t> (sinal gráfico)</a:t>
            </a:r>
            <a:endParaRPr lang="pt-BR" sz="22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</a:pPr>
            <a:r>
              <a:rPr lang="pt-BR" sz="2200" b="0" strike="noStrike" spc="-1" dirty="0">
                <a:solidFill>
                  <a:srgbClr val="808080"/>
                </a:solidFill>
                <a:latin typeface="RobotoBR"/>
              </a:rPr>
              <a:t>Entrei no ônibus, mas não tinha mais </a:t>
            </a:r>
            <a:r>
              <a:rPr lang="pt-BR" sz="2200" b="1" strike="noStrike" spc="-1" dirty="0">
                <a:solidFill>
                  <a:srgbClr val="808080"/>
                </a:solidFill>
                <a:latin typeface="RobotoBR"/>
              </a:rPr>
              <a:t>assento</a:t>
            </a:r>
            <a:r>
              <a:rPr lang="pt-BR" sz="2200" b="0" strike="noStrike" spc="-1" dirty="0">
                <a:solidFill>
                  <a:srgbClr val="808080"/>
                </a:solidFill>
                <a:latin typeface="RobotoBR"/>
              </a:rPr>
              <a:t>. </a:t>
            </a:r>
            <a:r>
              <a:rPr lang="pt-BR" sz="2200" b="0" strike="noStrike" spc="-1" dirty="0">
                <a:solidFill>
                  <a:srgbClr val="000000"/>
                </a:solidFill>
                <a:latin typeface="RobotoBR"/>
              </a:rPr>
              <a:t>(lugar para se assentar/sentar)</a:t>
            </a:r>
            <a:endParaRPr lang="pt-BR" sz="22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endParaRPr lang="pt-BR" sz="2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0" name="TextShape 2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RobotoBR"/>
              </a:rPr>
              <a:t>Palavras homônimas</a:t>
            </a:r>
            <a:endParaRPr lang="pt-BR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ED7D31"/>
            </a:solidFill>
          </a:ln>
        </p:spPr>
        <p:txBody>
          <a:bodyPr/>
          <a:lstStyle/>
          <a:p>
            <a:pPr algn="ctr"/>
            <a:r>
              <a:rPr lang="en-US" dirty="0">
                <a:solidFill>
                  <a:srgbClr val="ED7D31"/>
                </a:solidFill>
                <a:latin typeface="Calibri"/>
                <a:cs typeface="Calibri"/>
              </a:rPr>
              <a:t>Palavras homônimas</a:t>
            </a:r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771670" y="2137976"/>
            <a:ext cx="10353253" cy="3430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228240"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1" spc="-1" dirty="0">
                <a:solidFill>
                  <a:srgbClr val="000000"/>
                </a:solidFill>
                <a:latin typeface="RobotoBR"/>
              </a:rPr>
              <a:t>Homógrafas: </a:t>
            </a:r>
            <a:r>
              <a:rPr lang="pt-BR" sz="2400" spc="-1" dirty="0">
                <a:solidFill>
                  <a:srgbClr val="000000"/>
                </a:solidFill>
                <a:latin typeface="RobotoBR"/>
              </a:rPr>
              <a:t>que têm a mesma grafia, mas apresentam pronúncias diferentes.</a:t>
            </a:r>
            <a:endParaRPr lang="pt-BR" sz="2400" spc="-1" dirty="0">
              <a:solidFill>
                <a:srgbClr val="000000"/>
              </a:solidFill>
              <a:latin typeface="Calibri"/>
            </a:endParaRPr>
          </a:p>
          <a:p>
            <a:pPr indent="0">
              <a:spcBef>
                <a:spcPts val="499"/>
              </a:spcBef>
              <a:buNone/>
            </a:pPr>
            <a:r>
              <a:rPr lang="pt-BR" sz="2400" spc="-1" dirty="0">
                <a:solidFill>
                  <a:srgbClr val="808080"/>
                </a:solidFill>
                <a:latin typeface="RobotoBR"/>
              </a:rPr>
              <a:t>	O </a:t>
            </a:r>
            <a:r>
              <a:rPr lang="pt-BR" sz="2400" b="1" spc="-1" dirty="0">
                <a:solidFill>
                  <a:srgbClr val="808080"/>
                </a:solidFill>
                <a:latin typeface="RobotoBR"/>
              </a:rPr>
              <a:t>começo </a:t>
            </a:r>
            <a:r>
              <a:rPr lang="pt-BR" sz="2400" spc="-1" dirty="0">
                <a:solidFill>
                  <a:srgbClr val="808080"/>
                </a:solidFill>
                <a:latin typeface="RobotoBR"/>
              </a:rPr>
              <a:t>do </a:t>
            </a:r>
            <a:r>
              <a:rPr lang="pt-BR" sz="2400" spc="-1" dirty="0" err="1">
                <a:solidFill>
                  <a:srgbClr val="808080"/>
                </a:solidFill>
                <a:latin typeface="RobotoBR"/>
              </a:rPr>
              <a:t>mangá</a:t>
            </a:r>
            <a:r>
              <a:rPr lang="pt-BR" sz="2400" spc="-1" dirty="0">
                <a:solidFill>
                  <a:srgbClr val="808080"/>
                </a:solidFill>
                <a:latin typeface="RobotoBR"/>
              </a:rPr>
              <a:t> é interessante. </a:t>
            </a:r>
            <a:r>
              <a:rPr lang="pt-BR" sz="2400" spc="-1" dirty="0">
                <a:solidFill>
                  <a:srgbClr val="000000"/>
                </a:solidFill>
                <a:latin typeface="RobotoBR"/>
              </a:rPr>
              <a:t>(substantivo)</a:t>
            </a:r>
            <a:endParaRPr lang="pt-BR" sz="2400" spc="-1" dirty="0">
              <a:solidFill>
                <a:srgbClr val="000000"/>
              </a:solidFill>
              <a:latin typeface="Calibri"/>
            </a:endParaRPr>
          </a:p>
          <a:p>
            <a:pPr indent="0">
              <a:spcBef>
                <a:spcPts val="499"/>
              </a:spcBef>
              <a:buNone/>
            </a:pPr>
            <a:r>
              <a:rPr lang="pt-BR" sz="2400" spc="-1" dirty="0">
                <a:solidFill>
                  <a:srgbClr val="808080"/>
                </a:solidFill>
                <a:latin typeface="RobotoBR"/>
              </a:rPr>
              <a:t>	Eu </a:t>
            </a:r>
            <a:r>
              <a:rPr lang="pt-BR" sz="2400" b="1" spc="-1" dirty="0">
                <a:solidFill>
                  <a:srgbClr val="808080"/>
                </a:solidFill>
                <a:latin typeface="RobotoBR"/>
              </a:rPr>
              <a:t>começo </a:t>
            </a:r>
            <a:r>
              <a:rPr lang="pt-BR" sz="2400" spc="-1" dirty="0">
                <a:solidFill>
                  <a:srgbClr val="808080"/>
                </a:solidFill>
                <a:latin typeface="RobotoBR"/>
              </a:rPr>
              <a:t>a ler o livro sobre HQ hoje mesmo. </a:t>
            </a:r>
            <a:r>
              <a:rPr lang="pt-BR" sz="2400" spc="-1" dirty="0">
                <a:solidFill>
                  <a:srgbClr val="000000"/>
                </a:solidFill>
                <a:latin typeface="RobotoBR"/>
              </a:rPr>
              <a:t>(verbo)</a:t>
            </a:r>
          </a:p>
          <a:p>
            <a:pPr indent="0">
              <a:spcBef>
                <a:spcPts val="499"/>
              </a:spcBef>
              <a:buNone/>
            </a:pPr>
            <a:endParaRPr lang="pt-BR" sz="2400" spc="-1" dirty="0">
              <a:solidFill>
                <a:srgbClr val="000000"/>
              </a:solidFill>
              <a:latin typeface="Calibri"/>
            </a:endParaRPr>
          </a:p>
          <a:p>
            <a:pPr lvl="1" indent="-228240"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1" spc="-1" dirty="0">
                <a:solidFill>
                  <a:srgbClr val="000000"/>
                </a:solidFill>
                <a:latin typeface="RobotoBR"/>
              </a:rPr>
              <a:t>Homônimas perfeitas: </a:t>
            </a:r>
            <a:r>
              <a:rPr lang="pt-BR" sz="2400" spc="-1" dirty="0">
                <a:solidFill>
                  <a:srgbClr val="000000"/>
                </a:solidFill>
                <a:latin typeface="RobotoBR"/>
              </a:rPr>
              <a:t>que têm a mesma grafia e a mesma pronúncia.</a:t>
            </a:r>
            <a:endParaRPr lang="pt-BR" sz="2400" spc="-1" dirty="0">
              <a:solidFill>
                <a:srgbClr val="000000"/>
              </a:solidFill>
              <a:latin typeface="Calibri"/>
            </a:endParaRPr>
          </a:p>
          <a:p>
            <a:pPr indent="0">
              <a:spcBef>
                <a:spcPts val="499"/>
              </a:spcBef>
              <a:buNone/>
            </a:pPr>
            <a:r>
              <a:rPr lang="pt-BR" sz="2400" spc="-1" dirty="0">
                <a:solidFill>
                  <a:srgbClr val="808080"/>
                </a:solidFill>
                <a:latin typeface="RobotoBR"/>
              </a:rPr>
              <a:t>	Ainda é </a:t>
            </a:r>
            <a:r>
              <a:rPr lang="pt-BR" sz="2400" b="1" spc="-1" dirty="0">
                <a:solidFill>
                  <a:srgbClr val="808080"/>
                </a:solidFill>
                <a:latin typeface="RobotoBR"/>
              </a:rPr>
              <a:t>cedo </a:t>
            </a:r>
            <a:r>
              <a:rPr lang="pt-BR" sz="2400" spc="-1" dirty="0">
                <a:solidFill>
                  <a:srgbClr val="808080"/>
                </a:solidFill>
                <a:latin typeface="RobotoBR"/>
              </a:rPr>
              <a:t>para ir à escola.</a:t>
            </a:r>
            <a:r>
              <a:rPr lang="pt-BR" sz="2400" spc="-1" dirty="0">
                <a:solidFill>
                  <a:srgbClr val="000000"/>
                </a:solidFill>
                <a:latin typeface="RobotoBR"/>
              </a:rPr>
              <a:t> (advérbio)</a:t>
            </a:r>
            <a:endParaRPr lang="pt-BR" sz="2400" spc="-1" dirty="0">
              <a:solidFill>
                <a:srgbClr val="000000"/>
              </a:solidFill>
              <a:latin typeface="Calibri"/>
            </a:endParaRPr>
          </a:p>
          <a:p>
            <a:pPr indent="0">
              <a:spcBef>
                <a:spcPts val="499"/>
              </a:spcBef>
              <a:buNone/>
            </a:pPr>
            <a:r>
              <a:rPr lang="pt-BR" sz="2400" spc="-1" dirty="0">
                <a:solidFill>
                  <a:srgbClr val="808080"/>
                </a:solidFill>
                <a:latin typeface="RobotoBR"/>
              </a:rPr>
              <a:t>	Eu sempre </a:t>
            </a:r>
            <a:r>
              <a:rPr lang="pt-BR" sz="2400" b="1" spc="-1" dirty="0">
                <a:solidFill>
                  <a:srgbClr val="808080"/>
                </a:solidFill>
                <a:latin typeface="RobotoBR"/>
              </a:rPr>
              <a:t>cedo </a:t>
            </a:r>
            <a:r>
              <a:rPr lang="pt-BR" sz="2400" spc="-1" dirty="0">
                <a:solidFill>
                  <a:srgbClr val="808080"/>
                </a:solidFill>
                <a:latin typeface="RobotoBR"/>
              </a:rPr>
              <a:t>meus gibis para as crianças lerem.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448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CustomShape 1"/>
          <p:cNvSpPr/>
          <p:nvPr/>
        </p:nvSpPr>
        <p:spPr>
          <a:xfrm>
            <a:off x="0" y="0"/>
            <a:ext cx="4654080" cy="685764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2" name="CustomShape 2"/>
          <p:cNvSpPr/>
          <p:nvPr/>
        </p:nvSpPr>
        <p:spPr>
          <a:xfrm>
            <a:off x="4654440" y="0"/>
            <a:ext cx="141840" cy="685764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603" name="Group 3"/>
          <p:cNvGrpSpPr/>
          <p:nvPr/>
        </p:nvGrpSpPr>
        <p:grpSpPr>
          <a:xfrm>
            <a:off x="4792048" y="389619"/>
            <a:ext cx="7229964" cy="6468381"/>
            <a:chOff x="5264345" y="745896"/>
            <a:chExt cx="6458695" cy="5761104"/>
          </a:xfrm>
        </p:grpSpPr>
        <p:sp>
          <p:nvSpPr>
            <p:cNvPr id="604" name="CustomShape 4"/>
            <p:cNvSpPr/>
            <p:nvPr/>
          </p:nvSpPr>
          <p:spPr>
            <a:xfrm>
              <a:off x="5276880" y="2912760"/>
              <a:ext cx="6446160" cy="3594240"/>
            </a:xfrm>
            <a:prstGeom prst="rect">
              <a:avLst/>
            </a:prstGeom>
            <a:solidFill>
              <a:schemeClr val="accent2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56600" tIns="156600" rIns="156600" bIns="1810080" anchor="ctr"/>
            <a:lstStyle/>
            <a:p>
              <a:pPr algn="ctr">
                <a:lnSpc>
                  <a:spcPct val="90000"/>
                </a:lnSpc>
                <a:spcAft>
                  <a:spcPts val="771"/>
                </a:spcAft>
              </a:pPr>
              <a:r>
                <a:rPr lang="pt-BR" sz="2200" b="0" strike="noStrike" spc="-1" dirty="0">
                  <a:solidFill>
                    <a:srgbClr val="FFFFFF"/>
                  </a:solidFill>
                  <a:latin typeface="RobotoBR"/>
                </a:rPr>
                <a:t>Elas têm sentidos distintos, mas a diferenciação gráfica e fonética se faz ligeiramente.</a:t>
              </a:r>
              <a:endParaRPr lang="pt-BR" sz="2200" b="0" strike="noStrike" spc="-1" dirty="0">
                <a:latin typeface="Arial"/>
              </a:endParaRPr>
            </a:p>
          </p:txBody>
        </p:sp>
        <p:sp>
          <p:nvSpPr>
            <p:cNvPr id="605" name="CustomShape 5"/>
            <p:cNvSpPr/>
            <p:nvPr/>
          </p:nvSpPr>
          <p:spPr>
            <a:xfrm>
              <a:off x="5276880" y="4781880"/>
              <a:ext cx="1611360" cy="1653120"/>
            </a:xfrm>
            <a:prstGeom prst="rect">
              <a:avLst/>
            </a:prstGeom>
            <a:solidFill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2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13760" tIns="20160" rIns="113760" bIns="20160" anchor="ctr"/>
            <a:lstStyle/>
            <a:p>
              <a:pPr algn="ctr">
                <a:lnSpc>
                  <a:spcPct val="90000"/>
                </a:lnSpc>
                <a:spcAft>
                  <a:spcPts val="561"/>
                </a:spcAft>
              </a:pPr>
              <a:r>
                <a:rPr lang="pt-BR" sz="2000" b="0" strike="noStrike" spc="-1" dirty="0">
                  <a:solidFill>
                    <a:srgbClr val="000000"/>
                  </a:solidFill>
                  <a:latin typeface="RobotoBR"/>
                </a:rPr>
                <a:t>Os alunos </a:t>
              </a:r>
              <a:r>
                <a:rPr lang="pt-BR" sz="2000" b="1" strike="noStrike" spc="-1" dirty="0">
                  <a:solidFill>
                    <a:srgbClr val="000000"/>
                  </a:solidFill>
                  <a:latin typeface="RobotoBR"/>
                </a:rPr>
                <a:t>ratificaram </a:t>
              </a:r>
              <a:r>
                <a:rPr lang="pt-BR" sz="2000" b="0" strike="noStrike" spc="-1" dirty="0">
                  <a:solidFill>
                    <a:srgbClr val="000000"/>
                  </a:solidFill>
                  <a:latin typeface="RobotoBR"/>
                </a:rPr>
                <a:t>as hipóteses que fizeram. (confirmaram)</a:t>
              </a:r>
              <a:endParaRPr lang="pt-BR" sz="2000" b="0" strike="noStrike" spc="-1" dirty="0">
                <a:latin typeface="Arial"/>
              </a:endParaRPr>
            </a:p>
          </p:txBody>
        </p:sp>
        <p:sp>
          <p:nvSpPr>
            <p:cNvPr id="606" name="CustomShape 6"/>
            <p:cNvSpPr/>
            <p:nvPr/>
          </p:nvSpPr>
          <p:spPr>
            <a:xfrm>
              <a:off x="6888600" y="4781880"/>
              <a:ext cx="1611360" cy="1653120"/>
            </a:xfrm>
            <a:prstGeom prst="rect">
              <a:avLst/>
            </a:prstGeom>
            <a:solidFill>
              <a:schemeClr val="accent2">
                <a:tint val="40000"/>
                <a:alpha val="90000"/>
                <a:hueOff val="-283075"/>
                <a:satOff val="-25115"/>
                <a:lumOff val="-256"/>
                <a:alphaOff val="0"/>
              </a:schemeClr>
            </a:solidFill>
            <a:ln>
              <a:solidFill>
                <a:schemeClr val="accent2">
                  <a:tint val="40000"/>
                  <a:alpha val="90000"/>
                  <a:hueOff val="-283075"/>
                  <a:satOff val="-25115"/>
                  <a:lumOff val="-256"/>
                  <a:alphaOff val="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13760" tIns="20160" rIns="113760" bIns="20160" anchor="ctr"/>
            <a:lstStyle/>
            <a:p>
              <a:pPr algn="ctr">
                <a:lnSpc>
                  <a:spcPct val="90000"/>
                </a:lnSpc>
                <a:spcAft>
                  <a:spcPts val="561"/>
                </a:spcAft>
              </a:pPr>
              <a:r>
                <a:rPr lang="pt-BR" sz="2000" b="0" strike="noStrike" spc="-1" dirty="0">
                  <a:solidFill>
                    <a:srgbClr val="000000"/>
                  </a:solidFill>
                  <a:latin typeface="RobotoBR"/>
                </a:rPr>
                <a:t>Os alunos </a:t>
              </a:r>
              <a:r>
                <a:rPr lang="pt-BR" sz="2000" b="1" strike="noStrike" spc="-1" dirty="0">
                  <a:solidFill>
                    <a:srgbClr val="000000"/>
                  </a:solidFill>
                  <a:latin typeface="RobotoBR"/>
                </a:rPr>
                <a:t>retificaram </a:t>
              </a:r>
              <a:r>
                <a:rPr lang="pt-BR" sz="2000" b="0" strike="noStrike" spc="-1" dirty="0">
                  <a:solidFill>
                    <a:srgbClr val="000000"/>
                  </a:solidFill>
                  <a:latin typeface="RobotoBR"/>
                </a:rPr>
                <a:t>o trabalho antes de entregá-lo. (corrigiram</a:t>
              </a:r>
              <a:r>
                <a:rPr lang="pt-BR" b="0" strike="noStrike" spc="-1" dirty="0">
                  <a:solidFill>
                    <a:srgbClr val="000000"/>
                  </a:solidFill>
                  <a:latin typeface="RobotoBR"/>
                </a:rPr>
                <a:t>)</a:t>
              </a:r>
              <a:endParaRPr lang="pt-BR" b="0" strike="noStrike" spc="-1" dirty="0">
                <a:latin typeface="Arial"/>
              </a:endParaRPr>
            </a:p>
          </p:txBody>
        </p:sp>
        <p:sp>
          <p:nvSpPr>
            <p:cNvPr id="607" name="CustomShape 7"/>
            <p:cNvSpPr/>
            <p:nvPr/>
          </p:nvSpPr>
          <p:spPr>
            <a:xfrm>
              <a:off x="8500320" y="4781880"/>
              <a:ext cx="1611360" cy="1653120"/>
            </a:xfrm>
            <a:prstGeom prst="rect">
              <a:avLst/>
            </a:prstGeom>
            <a:solidFill>
              <a:schemeClr val="accent2">
                <a:tint val="40000"/>
                <a:alpha val="90000"/>
                <a:hueOff val="-566151"/>
                <a:satOff val="-50231"/>
                <a:lumOff val="-513"/>
                <a:alphaOff val="0"/>
              </a:schemeClr>
            </a:solidFill>
            <a:ln>
              <a:solidFill>
                <a:schemeClr val="accent2">
                  <a:tint val="40000"/>
                  <a:alpha val="90000"/>
                  <a:hueOff val="-566151"/>
                  <a:satOff val="-50231"/>
                  <a:lumOff val="-513"/>
                  <a:alphaOff val="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13760" tIns="20160" rIns="113760" bIns="20160" anchor="ctr"/>
            <a:lstStyle/>
            <a:p>
              <a:pPr algn="ctr">
                <a:lnSpc>
                  <a:spcPct val="90000"/>
                </a:lnSpc>
                <a:spcAft>
                  <a:spcPts val="561"/>
                </a:spcAft>
              </a:pPr>
              <a:r>
                <a:rPr lang="pt-BR" sz="2000" b="0" strike="noStrike" spc="-1" dirty="0">
                  <a:solidFill>
                    <a:srgbClr val="000000"/>
                  </a:solidFill>
                  <a:latin typeface="RobotoBR"/>
                </a:rPr>
                <a:t>O autor fez a </a:t>
              </a:r>
              <a:r>
                <a:rPr lang="pt-BR" sz="2000" b="1" strike="noStrike" spc="-1" dirty="0">
                  <a:solidFill>
                    <a:srgbClr val="000000"/>
                  </a:solidFill>
                  <a:latin typeface="RobotoBR"/>
                </a:rPr>
                <a:t>descrição </a:t>
              </a:r>
              <a:r>
                <a:rPr lang="pt-BR" sz="2000" b="0" strike="noStrike" spc="-1" dirty="0">
                  <a:solidFill>
                    <a:srgbClr val="000000"/>
                  </a:solidFill>
                  <a:latin typeface="RobotoBR"/>
                </a:rPr>
                <a:t>da cena. (ação de expor, contar em detalhes)</a:t>
              </a:r>
              <a:endParaRPr lang="pt-BR" sz="2000" b="0" strike="noStrike" spc="-1" dirty="0">
                <a:latin typeface="Arial"/>
              </a:endParaRPr>
            </a:p>
          </p:txBody>
        </p:sp>
        <p:sp>
          <p:nvSpPr>
            <p:cNvPr id="608" name="CustomShape 8"/>
            <p:cNvSpPr/>
            <p:nvPr/>
          </p:nvSpPr>
          <p:spPr>
            <a:xfrm>
              <a:off x="10111680" y="4781880"/>
              <a:ext cx="1611360" cy="1653120"/>
            </a:xfrm>
            <a:prstGeom prst="rect">
              <a:avLst/>
            </a:prstGeom>
            <a:solidFill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solidFill>
            <a:ln>
              <a:solidFill>
                <a:schemeClr val="accent2">
                  <a:tint val="40000"/>
                  <a:alpha val="90000"/>
                  <a:hueOff val="-849226"/>
                  <a:satOff val="-75346"/>
                  <a:lumOff val="-769"/>
                  <a:alphaOff val="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13760" tIns="20160" rIns="113760" bIns="20160" anchor="ctr"/>
            <a:lstStyle/>
            <a:p>
              <a:pPr algn="ctr">
                <a:lnSpc>
                  <a:spcPct val="90000"/>
                </a:lnSpc>
                <a:spcAft>
                  <a:spcPts val="561"/>
                </a:spcAft>
              </a:pPr>
              <a:r>
                <a:rPr lang="pt-BR" b="0" strike="noStrike" spc="-1" dirty="0">
                  <a:solidFill>
                    <a:srgbClr val="000000"/>
                  </a:solidFill>
                  <a:latin typeface="RobotoBR"/>
                </a:rPr>
                <a:t>O autor chegou ao evento com </a:t>
              </a:r>
              <a:r>
                <a:rPr lang="pt-BR" b="1" strike="noStrike" spc="-1" dirty="0">
                  <a:solidFill>
                    <a:srgbClr val="000000"/>
                  </a:solidFill>
                  <a:latin typeface="RobotoBR"/>
                </a:rPr>
                <a:t>discrição</a:t>
              </a:r>
              <a:r>
                <a:rPr lang="pt-BR" b="0" strike="noStrike" spc="-1" dirty="0">
                  <a:solidFill>
                    <a:srgbClr val="000000"/>
                  </a:solidFill>
                  <a:latin typeface="RobotoBR"/>
                </a:rPr>
                <a:t>. (sem chamar atenção; comedimento</a:t>
              </a:r>
              <a:r>
                <a:rPr lang="pt-BR" sz="2000" b="0" strike="noStrike" spc="-1" dirty="0">
                  <a:solidFill>
                    <a:srgbClr val="000000"/>
                  </a:solidFill>
                  <a:latin typeface="RobotoBR"/>
                </a:rPr>
                <a:t>)</a:t>
              </a:r>
              <a:endParaRPr lang="pt-BR" sz="2000" b="0" strike="noStrike" spc="-1" dirty="0">
                <a:latin typeface="Arial"/>
              </a:endParaRPr>
            </a:p>
          </p:txBody>
        </p:sp>
        <p:sp>
          <p:nvSpPr>
            <p:cNvPr id="609" name="CustomShape 9"/>
            <p:cNvSpPr/>
            <p:nvPr/>
          </p:nvSpPr>
          <p:spPr>
            <a:xfrm rot="10800000">
              <a:off x="5264345" y="745896"/>
              <a:ext cx="6446160" cy="2632142"/>
            </a:xfrm>
            <a:prstGeom prst="up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chemeClr val="accent2">
                <a:hueOff val="-1455363"/>
                <a:satOff val="-83928"/>
                <a:lumOff val="8628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10800000" lIns="156600" tIns="156600" rIns="156600" bIns="156600" anchor="ctr"/>
            <a:lstStyle/>
            <a:p>
              <a:pPr algn="ctr">
                <a:lnSpc>
                  <a:spcPct val="90000"/>
                </a:lnSpc>
                <a:spcAft>
                  <a:spcPts val="771"/>
                </a:spcAft>
              </a:pPr>
              <a:r>
                <a:rPr lang="pt-BR" sz="2200" b="0" strike="noStrike" spc="-1" dirty="0">
                  <a:solidFill>
                    <a:srgbClr val="FFFFFF"/>
                  </a:solidFill>
                  <a:latin typeface="RobotoBR"/>
                </a:rPr>
                <a:t>Há também as palavras </a:t>
              </a:r>
              <a:r>
                <a:rPr lang="pt-BR" sz="2200" b="1" strike="noStrike" spc="-1" dirty="0">
                  <a:solidFill>
                    <a:srgbClr val="FFFFFF"/>
                  </a:solidFill>
                  <a:latin typeface="RobotoBR"/>
                </a:rPr>
                <a:t>parônimas</a:t>
              </a:r>
              <a:r>
                <a:rPr lang="pt-BR" sz="2200" b="0" strike="noStrike" spc="-1" dirty="0">
                  <a:solidFill>
                    <a:srgbClr val="FFFFFF"/>
                  </a:solidFill>
                  <a:latin typeface="RobotoBR"/>
                </a:rPr>
                <a:t>, que são parecidas na escrita e na pronúncia e precisam de atenção na hora de usá-las para não dar um sentido equivocado ao texto.</a:t>
              </a:r>
              <a:endParaRPr lang="pt-BR" sz="2200" b="0" strike="noStrike" spc="-1" dirty="0">
                <a:latin typeface="Arial"/>
              </a:endParaRPr>
            </a:p>
          </p:txBody>
        </p:sp>
      </p:grpSp>
      <p:grpSp>
        <p:nvGrpSpPr>
          <p:cNvPr id="610" name="Group 10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sp>
        <p:nvSpPr>
          <p:cNvPr id="611" name="CustomShape 11"/>
          <p:cNvSpPr/>
          <p:nvPr/>
        </p:nvSpPr>
        <p:spPr>
          <a:xfrm>
            <a:off x="0" y="0"/>
            <a:ext cx="4654080" cy="685764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2" name="TextShape 12"/>
          <p:cNvSpPr txBox="1"/>
          <p:nvPr/>
        </p:nvSpPr>
        <p:spPr>
          <a:xfrm>
            <a:off x="838080" y="811080"/>
            <a:ext cx="3335400" cy="54028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Palavras </a:t>
            </a:r>
          </a:p>
          <a:p>
            <a:pPr>
              <a:lnSpc>
                <a:spcPct val="90000"/>
              </a:lnSpc>
            </a:pPr>
            <a:endParaRPr lang="pt-BR" sz="4400" b="1" spc="-1" dirty="0">
              <a:solidFill>
                <a:srgbClr val="FFFFFF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parônimas</a:t>
            </a:r>
            <a:endParaRPr lang="pt-BR" sz="4400" b="0" strike="noStrike" spc="-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1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CustomShape 1"/>
          <p:cNvSpPr/>
          <p:nvPr/>
        </p:nvSpPr>
        <p:spPr>
          <a:xfrm>
            <a:off x="469767" y="937969"/>
            <a:ext cx="4380480" cy="4948470"/>
          </a:xfrm>
          <a:custGeom>
            <a:avLst/>
            <a:gdLst/>
            <a:ahLst/>
            <a:cxnLst/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4" name="TextShape 2"/>
          <p:cNvSpPr txBox="1"/>
          <p:nvPr/>
        </p:nvSpPr>
        <p:spPr>
          <a:xfrm>
            <a:off x="862919" y="1197714"/>
            <a:ext cx="3784401" cy="4609445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chemeClr val="bg1"/>
                </a:solidFill>
                <a:latin typeface="RobotoBR"/>
              </a:rPr>
              <a:t>Onomatopeia</a:t>
            </a:r>
            <a:endParaRPr lang="pt-BR" sz="4400" b="0" strike="noStrike" spc="-1" dirty="0">
              <a:solidFill>
                <a:schemeClr val="bg1"/>
              </a:solidFill>
              <a:latin typeface="Calibri"/>
            </a:endParaRPr>
          </a:p>
        </p:txBody>
      </p:sp>
      <p:grpSp>
        <p:nvGrpSpPr>
          <p:cNvPr id="615" name="Group 3"/>
          <p:cNvGrpSpPr/>
          <p:nvPr/>
        </p:nvGrpSpPr>
        <p:grpSpPr>
          <a:xfrm>
            <a:off x="4865040" y="1164240"/>
            <a:ext cx="7117200" cy="5098511"/>
            <a:chOff x="4865040" y="1164240"/>
            <a:chExt cx="7117200" cy="5098511"/>
          </a:xfrm>
        </p:grpSpPr>
        <p:sp>
          <p:nvSpPr>
            <p:cNvPr id="616" name="CustomShape 4"/>
            <p:cNvSpPr/>
            <p:nvPr/>
          </p:nvSpPr>
          <p:spPr>
            <a:xfrm>
              <a:off x="4865040" y="1164240"/>
              <a:ext cx="7117200" cy="1803600"/>
            </a:xfrm>
            <a:prstGeom prst="roundRect">
              <a:avLst>
                <a:gd name="adj" fmla="val 10000"/>
              </a:avLst>
            </a:prstGeom>
            <a:solidFill>
              <a:schemeClr val="bg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7" name="CustomShape 5"/>
            <p:cNvSpPr/>
            <p:nvPr/>
          </p:nvSpPr>
          <p:spPr>
            <a:xfrm>
              <a:off x="5410800" y="1570320"/>
              <a:ext cx="991800" cy="991800"/>
            </a:xfrm>
            <a:prstGeom prst="rect">
              <a:avLst/>
            </a:prstGeom>
            <a:blipFill rotWithShape="0">
              <a:blip r:embed="rId2"/>
              <a:stretch>
                <a:fillRect/>
              </a:stretch>
            </a:blip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8" name="CustomShape 6"/>
            <p:cNvSpPr/>
            <p:nvPr/>
          </p:nvSpPr>
          <p:spPr>
            <a:xfrm>
              <a:off x="6645634" y="1178670"/>
              <a:ext cx="5031360" cy="18036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90800" tIns="190800" rIns="190800" bIns="190800" anchor="ctr"/>
            <a:lstStyle/>
            <a:p>
              <a:pPr>
                <a:lnSpc>
                  <a:spcPct val="100000"/>
                </a:lnSpc>
                <a:spcAft>
                  <a:spcPts val="629"/>
                </a:spcAft>
              </a:pPr>
              <a:r>
                <a:rPr lang="pt-BR" sz="2000" b="0" strike="noStrike" spc="-1" dirty="0">
                  <a:solidFill>
                    <a:srgbClr val="000000"/>
                  </a:solidFill>
                  <a:latin typeface="RobotoBR"/>
                </a:rPr>
                <a:t>É</a:t>
              </a:r>
              <a:r>
                <a:rPr lang="pt-BR" sz="2000" b="1" strike="noStrike" spc="-1" dirty="0">
                  <a:solidFill>
                    <a:srgbClr val="000000"/>
                  </a:solidFill>
                  <a:latin typeface="RobotoBR"/>
                </a:rPr>
                <a:t> </a:t>
              </a:r>
              <a:r>
                <a:rPr lang="pt-BR" sz="2000" b="0" strike="noStrike" spc="-1" dirty="0">
                  <a:solidFill>
                    <a:srgbClr val="000000"/>
                  </a:solidFill>
                  <a:latin typeface="RobotoBR"/>
                </a:rPr>
                <a:t>a palavra que representa de forma aproximada um som natural que a ela é associado e pode ser relacionado à ação de um ser ou objeto, fenômeno da natureza etc.</a:t>
              </a:r>
              <a:endParaRPr lang="pt-BR" sz="2000" b="0" strike="noStrike" spc="-1" dirty="0">
                <a:latin typeface="Arial"/>
              </a:endParaRPr>
            </a:p>
          </p:txBody>
        </p:sp>
        <p:sp>
          <p:nvSpPr>
            <p:cNvPr id="619" name="CustomShape 7"/>
            <p:cNvSpPr/>
            <p:nvPr/>
          </p:nvSpPr>
          <p:spPr>
            <a:xfrm>
              <a:off x="4865040" y="3429000"/>
              <a:ext cx="7117200" cy="2382840"/>
            </a:xfrm>
            <a:prstGeom prst="roundRect">
              <a:avLst>
                <a:gd name="adj" fmla="val 10000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0" name="CustomShape 8"/>
            <p:cNvSpPr/>
            <p:nvPr/>
          </p:nvSpPr>
          <p:spPr>
            <a:xfrm>
              <a:off x="5410800" y="4115160"/>
              <a:ext cx="991800" cy="991800"/>
            </a:xfrm>
            <a:prstGeom prst="rect">
              <a:avLst/>
            </a:prstGeom>
            <a:blipFill rotWithShape="0">
              <a:blip r:embed="rId3"/>
              <a:stretch>
                <a:fillRect/>
              </a:stretch>
            </a:blip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1" name="CustomShape 9"/>
            <p:cNvSpPr/>
            <p:nvPr/>
          </p:nvSpPr>
          <p:spPr>
            <a:xfrm>
              <a:off x="6746663" y="3709080"/>
              <a:ext cx="3202560" cy="18036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90800" tIns="190800" rIns="190800" bIns="190800" anchor="ctr"/>
            <a:lstStyle/>
            <a:p>
              <a:pPr>
                <a:lnSpc>
                  <a:spcPct val="100000"/>
                </a:lnSpc>
                <a:spcAft>
                  <a:spcPts val="629"/>
                </a:spcAft>
              </a:pPr>
              <a:r>
                <a:rPr lang="pt-BR" sz="2000" b="0" strike="noStrike" spc="-1" dirty="0">
                  <a:solidFill>
                    <a:srgbClr val="000000"/>
                  </a:solidFill>
                  <a:latin typeface="RobotoBR"/>
                </a:rPr>
                <a:t>As onomatopeias são muito usadas nas histórias em quadrinhos. Veja alguns exemplos:</a:t>
              </a:r>
              <a:endParaRPr lang="pt-BR" sz="2000" b="0" strike="noStrike" spc="-1" dirty="0">
                <a:latin typeface="Arial"/>
              </a:endParaRPr>
            </a:p>
          </p:txBody>
        </p:sp>
        <p:sp>
          <p:nvSpPr>
            <p:cNvPr id="622" name="CustomShape 10"/>
            <p:cNvSpPr/>
            <p:nvPr/>
          </p:nvSpPr>
          <p:spPr>
            <a:xfrm>
              <a:off x="9727621" y="2842769"/>
              <a:ext cx="2238027" cy="341998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90800" tIns="190800" rIns="190800" bIns="190800" anchor="ctr"/>
            <a:lstStyle/>
            <a:p>
              <a:pPr>
                <a:lnSpc>
                  <a:spcPct val="100000"/>
                </a:lnSpc>
                <a:spcAft>
                  <a:spcPts val="490"/>
                </a:spcAft>
              </a:pPr>
              <a:r>
                <a:rPr lang="pt-BR" sz="1600" b="0" strike="noStrike" spc="-1" dirty="0" err="1">
                  <a:solidFill>
                    <a:srgbClr val="595959"/>
                  </a:solidFill>
                  <a:latin typeface="RobotoBR"/>
                </a:rPr>
                <a:t>atchim</a:t>
              </a:r>
              <a:r>
                <a:rPr lang="pt-BR" sz="1600" b="0" strike="noStrike" spc="-1" dirty="0">
                  <a:solidFill>
                    <a:srgbClr val="595959"/>
                  </a:solidFill>
                  <a:latin typeface="RobotoBR"/>
                </a:rPr>
                <a:t>! (espirro)</a:t>
              </a:r>
              <a:endParaRPr lang="pt-BR" sz="16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  <a:spcAft>
                  <a:spcPts val="490"/>
                </a:spcAft>
              </a:pPr>
              <a:r>
                <a:rPr lang="pt-BR" sz="1600" b="0" strike="noStrike" spc="-1" dirty="0">
                  <a:solidFill>
                    <a:srgbClr val="595959"/>
                  </a:solidFill>
                  <a:latin typeface="RobotoBR"/>
                </a:rPr>
                <a:t>rá! rá! rá! (riso)</a:t>
              </a:r>
              <a:endParaRPr lang="pt-BR" sz="16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  <a:spcAft>
                  <a:spcPts val="490"/>
                </a:spcAft>
              </a:pPr>
              <a:r>
                <a:rPr lang="pt-BR" sz="1600" b="0" strike="noStrike" spc="-1" dirty="0">
                  <a:solidFill>
                    <a:srgbClr val="595959"/>
                  </a:solidFill>
                  <a:latin typeface="RobotoBR"/>
                </a:rPr>
                <a:t>tique-taque (relógio)</a:t>
              </a:r>
              <a:endParaRPr lang="pt-BR" sz="16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  <a:spcAft>
                  <a:spcPts val="490"/>
                </a:spcAft>
              </a:pPr>
              <a:r>
                <a:rPr lang="pt-BR" sz="1600" b="0" strike="noStrike" spc="-1" dirty="0">
                  <a:solidFill>
                    <a:srgbClr val="595959"/>
                  </a:solidFill>
                  <a:latin typeface="RobotoBR"/>
                </a:rPr>
                <a:t>cabrum (trovão)</a:t>
              </a:r>
              <a:endParaRPr lang="pt-BR" sz="16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  <a:spcAft>
                  <a:spcPts val="490"/>
                </a:spcAft>
              </a:pPr>
              <a:r>
                <a:rPr lang="pt-BR" sz="1600" b="0" strike="noStrike" spc="-1" dirty="0" err="1">
                  <a:solidFill>
                    <a:srgbClr val="595959"/>
                  </a:solidFill>
                  <a:latin typeface="RobotoBR"/>
                </a:rPr>
                <a:t>buá</a:t>
              </a:r>
              <a:r>
                <a:rPr lang="pt-BR" sz="1600" b="0" strike="noStrike" spc="-1" dirty="0">
                  <a:solidFill>
                    <a:srgbClr val="595959"/>
                  </a:solidFill>
                  <a:latin typeface="RobotoBR"/>
                </a:rPr>
                <a:t> (choro)</a:t>
              </a:r>
              <a:endParaRPr lang="pt-BR" sz="16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  <a:spcAft>
                  <a:spcPts val="490"/>
                </a:spcAft>
              </a:pPr>
              <a:r>
                <a:rPr lang="pt-BR" sz="1600" b="0" strike="noStrike" spc="-1" dirty="0" err="1">
                  <a:solidFill>
                    <a:srgbClr val="595959"/>
                  </a:solidFill>
                  <a:latin typeface="RobotoBR"/>
                </a:rPr>
                <a:t>cof</a:t>
              </a:r>
              <a:r>
                <a:rPr lang="pt-BR" sz="1600" b="0" strike="noStrike" spc="-1" dirty="0">
                  <a:solidFill>
                    <a:srgbClr val="595959"/>
                  </a:solidFill>
                  <a:latin typeface="RobotoBR"/>
                </a:rPr>
                <a:t>! </a:t>
              </a:r>
              <a:r>
                <a:rPr lang="pt-BR" sz="1600" b="0" strike="noStrike" spc="-1" dirty="0" err="1">
                  <a:solidFill>
                    <a:srgbClr val="595959"/>
                  </a:solidFill>
                  <a:latin typeface="RobotoBR"/>
                </a:rPr>
                <a:t>cof</a:t>
              </a:r>
              <a:r>
                <a:rPr lang="pt-BR" sz="1600" b="0" strike="noStrike" spc="-1" dirty="0">
                  <a:solidFill>
                    <a:srgbClr val="595959"/>
                  </a:solidFill>
                  <a:latin typeface="RobotoBR"/>
                </a:rPr>
                <a:t>! </a:t>
              </a:r>
              <a:r>
                <a:rPr lang="pt-BR" sz="1600" b="0" strike="noStrike" spc="-1" dirty="0" err="1">
                  <a:solidFill>
                    <a:srgbClr val="595959"/>
                  </a:solidFill>
                  <a:latin typeface="RobotoBR"/>
                </a:rPr>
                <a:t>cof</a:t>
              </a:r>
              <a:r>
                <a:rPr lang="pt-BR" sz="1600" b="0" strike="noStrike" spc="-1" dirty="0">
                  <a:solidFill>
                    <a:srgbClr val="595959"/>
                  </a:solidFill>
                  <a:latin typeface="RobotoBR"/>
                </a:rPr>
                <a:t>! (tosse)</a:t>
              </a:r>
              <a:endParaRPr lang="pt-BR" sz="1600" b="0" strike="noStrike" spc="-1" dirty="0">
                <a:latin typeface="Arial"/>
              </a:endParaRPr>
            </a:p>
          </p:txBody>
        </p:sp>
      </p:grpSp>
      <p:grpSp>
        <p:nvGrpSpPr>
          <p:cNvPr id="623" name="Group 11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pic>
        <p:nvPicPr>
          <p:cNvPr id="13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TextShape 1"/>
          <p:cNvSpPr txBox="1"/>
          <p:nvPr/>
        </p:nvSpPr>
        <p:spPr>
          <a:xfrm>
            <a:off x="808230" y="513720"/>
            <a:ext cx="10599810" cy="10306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chemeClr val="bg1"/>
                </a:solidFill>
                <a:latin typeface="RobotoBR"/>
              </a:rPr>
              <a:t>Interjeição</a:t>
            </a:r>
            <a:endParaRPr lang="pt-BR" sz="4400" b="0" strike="noStrike" spc="-1" dirty="0">
              <a:solidFill>
                <a:schemeClr val="bg1"/>
              </a:solidFill>
              <a:latin typeface="Calibri"/>
            </a:endParaRPr>
          </a:p>
        </p:txBody>
      </p:sp>
      <p:pic>
        <p:nvPicPr>
          <p:cNvPr id="625" name="Imagem 5"/>
          <p:cNvPicPr/>
          <p:nvPr/>
        </p:nvPicPr>
        <p:blipFill>
          <a:blip r:embed="rId2"/>
          <a:stretch/>
        </p:blipFill>
        <p:spPr>
          <a:xfrm>
            <a:off x="2078306" y="3881751"/>
            <a:ext cx="7360662" cy="2655175"/>
          </a:xfrm>
          <a:prstGeom prst="rect">
            <a:avLst/>
          </a:prstGeom>
          <a:ln>
            <a:noFill/>
          </a:ln>
        </p:spPr>
      </p:pic>
      <p:sp>
        <p:nvSpPr>
          <p:cNvPr id="628" name="TextShape 4"/>
          <p:cNvSpPr txBox="1"/>
          <p:nvPr/>
        </p:nvSpPr>
        <p:spPr>
          <a:xfrm>
            <a:off x="995855" y="1529613"/>
            <a:ext cx="10383320" cy="2063532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2500" lnSpcReduction="20000"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lang="pt-BR" sz="2600" b="0" strike="noStrike" spc="-1" dirty="0">
              <a:solidFill>
                <a:srgbClr val="000000"/>
              </a:solidFill>
              <a:latin typeface="RobotoBR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600" b="0" strike="noStrike" spc="-1" dirty="0">
                <a:solidFill>
                  <a:srgbClr val="000000"/>
                </a:solidFill>
                <a:latin typeface="RobotoBR"/>
              </a:rPr>
              <a:t>As </a:t>
            </a:r>
            <a:r>
              <a:rPr lang="pt-BR" sz="2600" b="1" strike="noStrike" spc="-1" dirty="0">
                <a:solidFill>
                  <a:srgbClr val="000000"/>
                </a:solidFill>
                <a:latin typeface="RobotoBR"/>
              </a:rPr>
              <a:t>interjeições </a:t>
            </a:r>
            <a:r>
              <a:rPr lang="pt-BR" sz="2600" b="0" strike="noStrike" spc="-1" dirty="0">
                <a:solidFill>
                  <a:srgbClr val="000000"/>
                </a:solidFill>
                <a:latin typeface="RobotoBR"/>
              </a:rPr>
              <a:t>exprimem, em tom expressivo, diversas sensações e estados emotivos.</a:t>
            </a:r>
            <a:endParaRPr lang="pt-BR" sz="26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600" b="0" strike="noStrike" spc="-1" dirty="0">
                <a:solidFill>
                  <a:srgbClr val="000000"/>
                </a:solidFill>
                <a:latin typeface="RobotoBR"/>
              </a:rPr>
              <a:t>Na escrita, vêm geralmente com o ponto de exclamação; na oralidade, podem apresentar entonação, expressão facial ou gesticulação do falante.</a:t>
            </a:r>
            <a:endParaRPr lang="pt-BR" sz="26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TextShape 1"/>
          <p:cNvSpPr txBox="1"/>
          <p:nvPr/>
        </p:nvSpPr>
        <p:spPr>
          <a:xfrm>
            <a:off x="793797" y="243315"/>
            <a:ext cx="10174127" cy="101232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RobotoBR"/>
              </a:rPr>
              <a:t>Locuções interjetivas</a:t>
            </a:r>
            <a:endParaRPr lang="pt-BR" sz="4400" b="0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31" name="TextShape 3"/>
          <p:cNvSpPr txBox="1"/>
          <p:nvPr/>
        </p:nvSpPr>
        <p:spPr>
          <a:xfrm>
            <a:off x="903079" y="1558638"/>
            <a:ext cx="9603000" cy="1278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Há também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locuções interjetivas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, expressões formadas por mais de uma palavra com o mesmo sentido de interjeições. Veja os exemplos:</a:t>
            </a: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32" name="Imagem 5"/>
          <p:cNvPicPr/>
          <p:nvPr/>
        </p:nvPicPr>
        <p:blipFill>
          <a:blip r:embed="rId2"/>
          <a:stretch/>
        </p:blipFill>
        <p:spPr>
          <a:xfrm>
            <a:off x="1212344" y="2813908"/>
            <a:ext cx="9842176" cy="2871630"/>
          </a:xfrm>
          <a:prstGeom prst="rect">
            <a:avLst/>
          </a:prstGeom>
          <a:ln>
            <a:noFill/>
          </a:ln>
        </p:spPr>
      </p:pic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827</Words>
  <Application>Microsoft Office PowerPoint</Application>
  <PresentationFormat>Widescreen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RobotoBR</vt:lpstr>
      <vt:lpstr>Tema do Office</vt:lpstr>
      <vt:lpstr>Apresentação do PowerPoint</vt:lpstr>
      <vt:lpstr>Apresentação do PowerPoint</vt:lpstr>
      <vt:lpstr>Separação de sílabas</vt:lpstr>
      <vt:lpstr>Apresentação do PowerPoint</vt:lpstr>
      <vt:lpstr>Palavras homônimas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Paulo Bortoluci</dc:creator>
  <cp:lastModifiedBy>João Paulo Bortoluci</cp:lastModifiedBy>
  <cp:revision>1</cp:revision>
  <dcterms:created xsi:type="dcterms:W3CDTF">2020-04-03T02:06:57Z</dcterms:created>
  <dcterms:modified xsi:type="dcterms:W3CDTF">2020-04-03T02:08:25Z</dcterms:modified>
</cp:coreProperties>
</file>