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03" r:id="rId3"/>
    <p:sldId id="304" r:id="rId4"/>
    <p:sldId id="305" r:id="rId5"/>
    <p:sldId id="307" r:id="rId6"/>
    <p:sldId id="306" r:id="rId7"/>
    <p:sldId id="308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200" dirty="0"/>
            <a:t>Objeto direto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Não introduzido por preposição.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200" dirty="0"/>
            <a:t>Objeto indireto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Introduzido por preposição.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7C236C17-16AD-4263-B7EF-74D0F6DFA736}" type="pres">
      <dgm:prSet presAssocID="{C7334CC2-595E-4977-9023-24F256F95D16}" presName="linear" presStyleCnt="0">
        <dgm:presLayoutVars>
          <dgm:animLvl val="lvl"/>
          <dgm:resizeHandles val="exact"/>
        </dgm:presLayoutVars>
      </dgm:prSet>
      <dgm:spPr/>
    </dgm:pt>
    <dgm:pt modelId="{84673EB1-10AA-4913-9AA6-346B67BED17F}" type="pres">
      <dgm:prSet presAssocID="{CC4BF32C-EB97-40B0-8369-6C8C5C3D0A3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7A2B792-1C9C-4566-999B-9A76B49495D3}" type="pres">
      <dgm:prSet presAssocID="{CC4BF32C-EB97-40B0-8369-6C8C5C3D0A37}" presName="childText" presStyleLbl="revTx" presStyleIdx="0" presStyleCnt="2">
        <dgm:presLayoutVars>
          <dgm:bulletEnabled val="1"/>
        </dgm:presLayoutVars>
      </dgm:prSet>
      <dgm:spPr/>
    </dgm:pt>
    <dgm:pt modelId="{129B8940-2527-4EC8-95F4-E9B884F286FE}" type="pres">
      <dgm:prSet presAssocID="{3F139636-21F7-4D9D-9A52-F6F00F082B4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BFD0AF5-2599-48C1-A8D2-2E5876996154}" type="pres">
      <dgm:prSet presAssocID="{3F139636-21F7-4D9D-9A52-F6F00F082B4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D80781A-E5BF-49DB-8A36-936118C9B427}" type="presOf" srcId="{CC4BF32C-EB97-40B0-8369-6C8C5C3D0A37}" destId="{84673EB1-10AA-4913-9AA6-346B67BED17F}" srcOrd="0" destOrd="0" presId="urn:microsoft.com/office/officeart/2005/8/layout/vList2"/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CA160F39-028B-4D92-959A-986902D25F4F}" type="presOf" srcId="{572F2A94-AB23-4814-9304-756E06CD0F06}" destId="{BBFD0AF5-2599-48C1-A8D2-2E5876996154}" srcOrd="0" destOrd="0" presId="urn:microsoft.com/office/officeart/2005/8/layout/vList2"/>
    <dgm:cxn modelId="{56FCA05D-CE1D-47E9-BA6D-2B2B5752EA16}" type="presOf" srcId="{3F139636-21F7-4D9D-9A52-F6F00F082B46}" destId="{129B8940-2527-4EC8-95F4-E9B884F286FE}" srcOrd="0" destOrd="0" presId="urn:microsoft.com/office/officeart/2005/8/layout/vList2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543CAA91-FA38-4EB6-9360-4D175022C991}" type="presOf" srcId="{C7334CC2-595E-4977-9023-24F256F95D16}" destId="{7C236C17-16AD-4263-B7EF-74D0F6DFA736}" srcOrd="0" destOrd="0" presId="urn:microsoft.com/office/officeart/2005/8/layout/vList2"/>
    <dgm:cxn modelId="{CC333592-85D1-4E3A-A177-1C1D0A21B769}" type="presOf" srcId="{A3996699-C4C5-49EB-B704-FE3E17879177}" destId="{C7A2B792-1C9C-4566-999B-9A76B49495D3}" srcOrd="0" destOrd="0" presId="urn:microsoft.com/office/officeart/2005/8/layout/vList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781D5B10-848E-4835-98F5-77C6CE9B6B86}" type="presParOf" srcId="{7C236C17-16AD-4263-B7EF-74D0F6DFA736}" destId="{84673EB1-10AA-4913-9AA6-346B67BED17F}" srcOrd="0" destOrd="0" presId="urn:microsoft.com/office/officeart/2005/8/layout/vList2"/>
    <dgm:cxn modelId="{24E6D673-D777-49AF-9E6C-29042E106507}" type="presParOf" srcId="{7C236C17-16AD-4263-B7EF-74D0F6DFA736}" destId="{C7A2B792-1C9C-4566-999B-9A76B49495D3}" srcOrd="1" destOrd="0" presId="urn:microsoft.com/office/officeart/2005/8/layout/vList2"/>
    <dgm:cxn modelId="{68B7DA5F-7C3A-4B70-B36B-5B650B48B2E8}" type="presParOf" srcId="{7C236C17-16AD-4263-B7EF-74D0F6DFA736}" destId="{129B8940-2527-4EC8-95F4-E9B884F286FE}" srcOrd="2" destOrd="0" presId="urn:microsoft.com/office/officeart/2005/8/layout/vList2"/>
    <dgm:cxn modelId="{6614F7B2-9AC3-4CE7-9FBA-72D7DA09EF37}" type="presParOf" srcId="{7C236C17-16AD-4263-B7EF-74D0F6DFA736}" destId="{BBFD0AF5-2599-48C1-A8D2-2E587699615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73EB1-10AA-4913-9AA6-346B67BED17F}">
      <dsp:nvSpPr>
        <dsp:cNvPr id="0" name=""/>
        <dsp:cNvSpPr/>
      </dsp:nvSpPr>
      <dsp:spPr>
        <a:xfrm>
          <a:off x="0" y="26268"/>
          <a:ext cx="10515600" cy="80496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Objeto direto</a:t>
          </a:r>
        </a:p>
      </dsp:txBody>
      <dsp:txXfrm>
        <a:off x="39295" y="65563"/>
        <a:ext cx="10437010" cy="726370"/>
      </dsp:txXfrm>
    </dsp:sp>
    <dsp:sp modelId="{C7A2B792-1C9C-4566-999B-9A76B49495D3}">
      <dsp:nvSpPr>
        <dsp:cNvPr id="0" name=""/>
        <dsp:cNvSpPr/>
      </dsp:nvSpPr>
      <dsp:spPr>
        <a:xfrm>
          <a:off x="0" y="831228"/>
          <a:ext cx="10515600" cy="71208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Não introduzido por preposição.</a:t>
          </a:r>
        </a:p>
      </dsp:txBody>
      <dsp:txXfrm>
        <a:off x="0" y="831228"/>
        <a:ext cx="10515600" cy="712080"/>
      </dsp:txXfrm>
    </dsp:sp>
    <dsp:sp modelId="{129B8940-2527-4EC8-95F4-E9B884F286FE}">
      <dsp:nvSpPr>
        <dsp:cNvPr id="0" name=""/>
        <dsp:cNvSpPr/>
      </dsp:nvSpPr>
      <dsp:spPr>
        <a:xfrm>
          <a:off x="0" y="1543308"/>
          <a:ext cx="10515600" cy="80496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Objeto indireto</a:t>
          </a:r>
        </a:p>
      </dsp:txBody>
      <dsp:txXfrm>
        <a:off x="39295" y="1582603"/>
        <a:ext cx="10437010" cy="726370"/>
      </dsp:txXfrm>
    </dsp:sp>
    <dsp:sp modelId="{BBFD0AF5-2599-48C1-A8D2-2E5876996154}">
      <dsp:nvSpPr>
        <dsp:cNvPr id="0" name=""/>
        <dsp:cNvSpPr/>
      </dsp:nvSpPr>
      <dsp:spPr>
        <a:xfrm>
          <a:off x="0" y="2348268"/>
          <a:ext cx="10515600" cy="71208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Introduzido por preposição.</a:t>
          </a:r>
        </a:p>
      </dsp:txBody>
      <dsp:txXfrm>
        <a:off x="0" y="2348268"/>
        <a:ext cx="10515600" cy="71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57E09-912D-4390-B33A-D0DCA84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574553-D8CF-4A15-9070-ADCB51D84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28BC07-4EB6-473E-89AE-DB3501C11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28C-061B-4B7D-B2F0-247CE8B4C7C9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887ADE-EEAF-4B45-A7FD-12B62F85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FF003E-82DE-4FF6-806E-E23E5715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E97C-12E5-4539-9403-97A067F41F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67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43F14-8793-4643-96F4-39BF6D3A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50A3EA-D29F-4097-A04C-CFE4B9FE1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AB4988-A837-43C5-893D-08B9A68E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28C-061B-4B7D-B2F0-247CE8B4C7C9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19026E-FB8C-4D16-AC32-229C2F9E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95E84-AADC-44C8-AC82-73099038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E97C-12E5-4539-9403-97A067F41F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49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829D9F-37C1-4311-8940-1CCAF1319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D7D49A-B422-46F1-AA6F-2AF675EA5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CC1B2A-DFD7-4113-B6F4-F277E45E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28C-061B-4B7D-B2F0-247CE8B4C7C9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8B3082-612C-4447-961B-8196CEDA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0D964C-C07E-4728-ABAD-63468C32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E97C-12E5-4539-9403-97A067F41F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8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DB0AD-CA91-4F56-941E-DB22C42F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34D3F-FE12-408E-B73C-72F37B440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EE3792-C646-46DE-AED2-23A35A82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28C-061B-4B7D-B2F0-247CE8B4C7C9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801F06-A3A9-47DE-82AE-0335BAEF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B5EA72-15ED-4E92-91F2-0502F901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E97C-12E5-4539-9403-97A067F41F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99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6F497-2E1D-410B-BC90-88C3D96A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9D2F42-8F42-4577-9C99-A9C7F5294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AEE7AC-F624-4832-A1E2-26A964F0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28C-061B-4B7D-B2F0-247CE8B4C7C9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14CC29-2909-43E8-8B6B-20FDB733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CEFAD4-B50A-4973-AA43-2F94F596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E97C-12E5-4539-9403-97A067F41F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68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82AE6-739B-4099-BF62-DE65BE19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BCED32-B6CC-44A1-B467-53066A104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CAF1B9-FFE2-4EB7-B6EB-4D45C4B1F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58E371-7652-49F5-A141-16F28043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28C-061B-4B7D-B2F0-247CE8B4C7C9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B02F20-1D3B-48E9-BD46-0C23B277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D075AB-5440-495A-9908-19029E37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E97C-12E5-4539-9403-97A067F41F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8BDB5-1C61-40E1-A126-3C0A7B93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37A026-C20A-41D3-80C4-B642B1844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2DFF10-CB63-4460-A254-C59E5AF78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3EA5D1-CAD5-4018-8A4F-E30A57CB3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BD5B4D0-BD7B-4D74-B7A1-2F9BD0F18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2B300A5-DDFD-460F-B4F4-3D92E5F6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28C-061B-4B7D-B2F0-247CE8B4C7C9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5191BB5-A2E7-4919-8A47-9F7CA21B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0A20E53-A427-4A2E-AF89-E3E644F8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E97C-12E5-4539-9403-97A067F41F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43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DC4E6-1E22-40B8-8862-7E33AB66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FBB0CA-6E0E-48DE-872D-1578F197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28C-061B-4B7D-B2F0-247CE8B4C7C9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EE40F3-4486-44CB-9AA4-6794F933D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8E714F-09EA-44D9-A1C9-B449B792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E97C-12E5-4539-9403-97A067F41F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63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5ECD4B7-CA9C-4F66-B7B9-EFD26CEC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28C-061B-4B7D-B2F0-247CE8B4C7C9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42518B1-4E43-44A1-88E3-9D5B0B86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726379-049C-4403-8DF5-4C91509C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E97C-12E5-4539-9403-97A067F41F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19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9C916-EE7F-4ED6-B768-2D669855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7319B6-7444-42B7-95C9-6B9B6627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796265-15AE-449E-BD19-410385302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A1731F-0AE9-4626-8618-B1266C31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28C-061B-4B7D-B2F0-247CE8B4C7C9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3DAE50-6841-4716-9AF7-2E24E4A7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D80FAB-DA3B-4FBF-9C76-8A36EC75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E97C-12E5-4539-9403-97A067F41F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95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3074B-8BEC-4988-A2CA-A4A48F2B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57CFAFE-70BA-4D12-9101-D0277FAB4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8E5FA9-BFEF-4624-A1E5-BCA481227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B1DAAE-B663-459B-B82E-E583B165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28C-061B-4B7D-B2F0-247CE8B4C7C9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80D1ED-4518-456F-8F41-1AE825FB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4190A6-1CFD-45DD-84FF-DE7F4EC7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E97C-12E5-4539-9403-97A067F41F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5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CE9FDB3-B6A3-47B1-B6BB-6F55D752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55ED25-B2A5-4C37-BD9C-CECC12D97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B39744-47B6-4547-A0FE-B9B5FEB78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A228C-061B-4B7D-B2F0-247CE8B4C7C9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63A46F-3A87-48D6-880D-D766CB6DF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5A9DBD-C898-4212-BCB3-19ABB41B0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8E97C-12E5-4539-9403-97A067F41F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92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latin typeface="RobotoBR" pitchFamily="2" charset="0"/>
              </a:rPr>
              <a:t> </a:t>
            </a:r>
            <a:br>
              <a:rPr lang="pt-BR" dirty="0">
                <a:latin typeface="RobotoBR" pitchFamily="2" charset="0"/>
              </a:rPr>
            </a:br>
            <a:r>
              <a:rPr lang="pt-BR" dirty="0">
                <a:latin typeface="RobotoBR" pitchFamily="2" charset="0"/>
              </a:rPr>
              <a:t>Unidade 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</a:t>
            </a:fld>
            <a:endParaRPr lang="pt-BR" dirty="0"/>
          </a:p>
        </p:txBody>
      </p:sp>
      <p:pic>
        <p:nvPicPr>
          <p:cNvPr id="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37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Artigo de opinião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96107" cy="2757008"/>
          </a:xfrm>
        </p:spPr>
        <p:txBody>
          <a:bodyPr>
            <a:normAutofit/>
          </a:bodyPr>
          <a:lstStyle/>
          <a:p>
            <a:r>
              <a:rPr lang="pt-BR" dirty="0"/>
              <a:t>É um texto argumentativo cuja finalidade é apresentar um ponto de vista sobre determinado assunto e defendê-lo com argumentos coerentes, a fim de convencer o leitor e fazê-lo repensar suas opiniões. </a:t>
            </a:r>
          </a:p>
          <a:p>
            <a:r>
              <a:rPr lang="pt-BR" dirty="0"/>
              <a:t>Trata-se de um texto persuasivo, dividido, geralmente, em três partes (introdução, desenvolvimento e conclusão).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51" y="4295552"/>
            <a:ext cx="7184267" cy="23561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673006" y="5817684"/>
            <a:ext cx="14526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/>
              <a:t>GoodStudio/Shutterstock.com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54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 coesão em textos argumentativos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1988288"/>
            <a:ext cx="6083595" cy="4593265"/>
          </a:xfrm>
        </p:spPr>
        <p:txBody>
          <a:bodyPr>
            <a:normAutofit/>
          </a:bodyPr>
          <a:lstStyle/>
          <a:p>
            <a:r>
              <a:rPr lang="pt-BR" dirty="0"/>
              <a:t>Quando determinados elementos são empregados para articular, sequenciar ou encadear os diferentes segmentos de um texto, ocorre a </a:t>
            </a:r>
            <a:r>
              <a:rPr lang="pt-BR" b="1" dirty="0"/>
              <a:t>coesão textual</a:t>
            </a:r>
            <a:r>
              <a:rPr lang="pt-BR" dirty="0"/>
              <a:t>. </a:t>
            </a:r>
          </a:p>
          <a:p>
            <a:r>
              <a:rPr lang="pt-BR" dirty="0"/>
              <a:t>Para que um texto esteja coeso, são empregados articuladores textuais. </a:t>
            </a:r>
          </a:p>
          <a:p>
            <a:r>
              <a:rPr lang="pt-BR" dirty="0"/>
              <a:t>Esses articuladores contribuem para a sequencialidade do texto, garantindo a progressão e a continuidade textual.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39" y="2551814"/>
            <a:ext cx="5150899" cy="22541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89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8452" y="2888881"/>
          <a:ext cx="10515600" cy="3086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Complementos verbais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496107" cy="275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Os verbos transitivos podem exigir como complemento dois tipos de termos: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09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Folheto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6552" y="2296164"/>
            <a:ext cx="6679019" cy="3692673"/>
          </a:xfrm>
        </p:spPr>
        <p:txBody>
          <a:bodyPr>
            <a:normAutofit/>
          </a:bodyPr>
          <a:lstStyle/>
          <a:p>
            <a:r>
              <a:rPr lang="pt-BR" dirty="0"/>
              <a:t>Tem como finalidade promover uma causa ou ideia de forma objetiva e criativa. Para isso, empregam-se a linguagem verbal e a não verbal. </a:t>
            </a:r>
          </a:p>
          <a:p>
            <a:r>
              <a:rPr lang="pt-BR" dirty="0"/>
              <a:t>Costuma apresentar os seguintes elementos: título criativo e atraente, imagens, frases curtas e impactantes, a logomarca e instruções ou argumentos relativos à ideia.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79" y="1852662"/>
            <a:ext cx="3434760" cy="4579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-1372124" y="4212168"/>
            <a:ext cx="44053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/>
              <a:t>Secretaria Municipal de Transporte, Trânsito e Segurança Pública. Prefeitura Municipal de Colatina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66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Pontuação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95412" y="2399784"/>
            <a:ext cx="5812277" cy="3012189"/>
          </a:xfrm>
        </p:spPr>
        <p:txBody>
          <a:bodyPr/>
          <a:lstStyle/>
          <a:p>
            <a:r>
              <a:rPr lang="pt-BR" dirty="0"/>
              <a:t>Os </a:t>
            </a:r>
            <a:r>
              <a:rPr lang="pt-BR" b="1" dirty="0"/>
              <a:t>sinais de pontuação </a:t>
            </a:r>
            <a:r>
              <a:rPr lang="pt-BR" dirty="0"/>
              <a:t>servem para estruturar as frases, marcar pausas e entonações e são empregados de acordo com as necessidades de expressão dos escritores, de modo que dê sentido e clareza ao texto.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314" y="2211572"/>
            <a:ext cx="2029731" cy="438348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623703" y="5946060"/>
            <a:ext cx="917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/>
              <a:t>Nelosa/</a:t>
            </a:r>
          </a:p>
          <a:p>
            <a:r>
              <a:rPr lang="pt-BR" sz="800" dirty="0"/>
              <a:t>Shutterstock.com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35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129" y="4338080"/>
            <a:ext cx="7139122" cy="20951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F1EE051-5331-446F-A8BD-6E682486694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pt-BR" dirty="0"/>
              <a:t>Uso estilístico da pontuação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B6EC56-5BF4-4EC2-83ED-8D9A833D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5112"/>
            <a:ext cx="10517372" cy="2324358"/>
          </a:xfrm>
        </p:spPr>
        <p:txBody>
          <a:bodyPr>
            <a:normAutofit/>
          </a:bodyPr>
          <a:lstStyle/>
          <a:p>
            <a:r>
              <a:rPr lang="pt-BR" dirty="0"/>
              <a:t>O uso estilístico de diferentes recursos da língua portuguesa, como a pontuação, não é erro gramatical. </a:t>
            </a:r>
          </a:p>
          <a:p>
            <a:r>
              <a:rPr lang="pt-BR" dirty="0"/>
              <a:t>Para que um escritor possa criar efeitos expressivos em seus textos, desviando-se, muitas vezes, da norma gramatical, é preciso que ele tenha muito conhecimento da língua na qual escreve.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1024860" y="4739471"/>
            <a:ext cx="10182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/>
              <a:t>Rogério Casagrande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638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327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RobotoBR</vt:lpstr>
      <vt:lpstr>Tema do Office</vt:lpstr>
      <vt:lpstr>  Unidade 5</vt:lpstr>
      <vt:lpstr>Artigo de opinião</vt:lpstr>
      <vt:lpstr>A coesão em textos argumentativos</vt:lpstr>
      <vt:lpstr>Complementos verbais</vt:lpstr>
      <vt:lpstr>Folheto</vt:lpstr>
      <vt:lpstr>Pontuação</vt:lpstr>
      <vt:lpstr>Uso estilístico da pontuação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5</dc:title>
  <dc:creator>João Paulo Bortoluci</dc:creator>
  <cp:lastModifiedBy>João Paulo Bortoluci</cp:lastModifiedBy>
  <cp:revision>2</cp:revision>
  <dcterms:created xsi:type="dcterms:W3CDTF">2020-04-03T14:22:43Z</dcterms:created>
  <dcterms:modified xsi:type="dcterms:W3CDTF">2020-04-03T14:34:34Z</dcterms:modified>
</cp:coreProperties>
</file>