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FB5C0-9738-4393-AFFC-93137FBC8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E738CB-17EC-4EAC-BE39-F6BE1D2F5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E7F5E5-AF73-4E18-9C3A-BCC8FBD9B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EAB6-2E85-4634-A5F3-0D2336DD1BAF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0443E3-386B-4A7A-B666-E28555A8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1905-3A47-4024-9D7E-9E975F89D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3C86-56A1-461E-B643-CABF0C592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08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EFAE5-0869-43B3-A5E8-7E3DA194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794EFBF-3407-4FDF-A7A8-A29A069B5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366798-7C93-4FEB-AEE2-DEF2684A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EAB6-2E85-4634-A5F3-0D2336DD1BAF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FB9B6D-5D1A-42B6-A245-67E72660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D508B5-DAEB-452D-8843-12802390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3C86-56A1-461E-B643-CABF0C592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35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8454D7-143C-4CF7-815B-3F42180CB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039F9B-643D-4545-A0E6-3ECF81ED3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2FB405-DC9A-4804-A2B3-560E8CDF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EAB6-2E85-4634-A5F3-0D2336DD1BAF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B0B58F-2BF3-43ED-9C12-2BAE7DEB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11A91F-679F-4C18-95C5-5F36F960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3C86-56A1-461E-B643-CABF0C592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09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1693D-4364-4167-978A-FA6E65AA3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2462DC-6A78-440D-B388-0B60F273E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1BD743-8827-4D75-B630-647A27BFE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EAB6-2E85-4634-A5F3-0D2336DD1BAF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292A63-6F9D-4BE6-B8EE-7B4C449FB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249E26-BD7F-4348-8C51-86E4CC9D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3C86-56A1-461E-B643-CABF0C592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79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DDCCD-A4C2-4E93-9A3C-81A798332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20388D-2B46-4A6C-A258-AC2A05572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6E4F0E-1439-4B28-A58C-3AD987974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EAB6-2E85-4634-A5F3-0D2336DD1BAF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1ABE94-5686-44B4-8DAF-81D978FB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95F5F7-139D-4A54-B96F-823FB93A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3C86-56A1-461E-B643-CABF0C592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63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D91210-FA2C-4913-8AD0-E71EE3CD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829924-491E-4EF7-B967-A11228F1C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40D7C76-EC3D-4514-83A4-DA0240C59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339467-63C7-4C91-BFBE-92DC9DF06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EAB6-2E85-4634-A5F3-0D2336DD1BAF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B70319-431D-4989-A4E0-511F8C34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4ECCDB-E278-42EF-82A3-982B56BA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3C86-56A1-461E-B643-CABF0C592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04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6BB6E-F68F-4809-A050-ADC5DE9AB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6B9FBD-09D2-454F-9E9B-637FB012A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56928A-B268-4BA3-8C2D-0C06A8B63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94AB00A-6706-4264-98D9-7598D1AFB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7F0EF9D-9C26-4003-8A1A-7226DFCC2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E27322B-EDA5-4006-A176-BAD846CF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EAB6-2E85-4634-A5F3-0D2336DD1BAF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B0A43DB-8577-49FD-A41F-3A928AFF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8572AC7-6997-47EF-8E89-3A05D83D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3C86-56A1-461E-B643-CABF0C592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17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BC77F-A896-4C22-A58C-2446B324E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F803FDC-E5DB-47F7-A191-E363BE64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EAB6-2E85-4634-A5F3-0D2336DD1BAF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7D74EB-D35C-44F5-87E5-1D5A8D393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4E681E-C8DC-4D3C-A58B-78D02E5E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3C86-56A1-461E-B643-CABF0C592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94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6DD7981-068C-45CB-AD28-B51A7B62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EAB6-2E85-4634-A5F3-0D2336DD1BAF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D9E6AE5-865B-44A1-B302-EE845C40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1D0FA2C-D79C-4C06-9A1A-844C7D95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3C86-56A1-461E-B643-CABF0C592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0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2197B-485D-40C9-BBC0-FBCD5E56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8C8511-8FEF-4582-9B20-CA92AAB60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4D83D51-A985-4431-BE9B-A9442D82D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8998AF-4208-455D-BA71-024B1D20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EAB6-2E85-4634-A5F3-0D2336DD1BAF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F4882D-0A9F-4E0C-9C27-7E7CB221C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B24D8A-FE3F-41D2-B72F-289643B0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3C86-56A1-461E-B643-CABF0C592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05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86C62-C0F8-484A-A94D-980237B9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A0F51CA-D774-4B80-8BB6-5828A912D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24EEDA-A269-42EF-B820-04165C6B5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503B9A-BC56-474E-9718-C6E09F258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EAB6-2E85-4634-A5F3-0D2336DD1BAF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421EAD-0737-40DE-B737-2C61A65D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C1422D-D622-4812-996E-1734B0B27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3C86-56A1-461E-B643-CABF0C592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99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385E10-C7EB-48F9-90B5-9E95241F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89D425-FE2A-4D11-BC15-775E3CF63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35F322-1B6A-4DAE-A864-0827FBDE5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EEAB6-2E85-4634-A5F3-0D2336DD1BAF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7BB8DD-A6BB-4CE7-887B-479BE6008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5B80DD-FF27-4B1C-B355-04262F081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73C86-56A1-461E-B643-CABF0C592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23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788135"/>
            <a:ext cx="9144000" cy="149195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br>
              <a:rPr lang="pt-BR" sz="4800" b="1" dirty="0">
                <a:latin typeface="+mn-lt"/>
              </a:rPr>
            </a:br>
            <a:r>
              <a:rPr lang="pt-BR" sz="4800" dirty="0">
                <a:latin typeface="+mn-lt"/>
              </a:rPr>
              <a:t>Apresentação 2</a:t>
            </a:r>
            <a:r>
              <a:rPr lang="pt-BR" sz="4800" b="1" dirty="0">
                <a:latin typeface="+mn-lt"/>
              </a:rPr>
              <a:t> </a:t>
            </a:r>
            <a:r>
              <a:rPr lang="pt-BR" sz="4800" dirty="0">
                <a:latin typeface="+mn-lt"/>
              </a:rPr>
              <a:t>–</a:t>
            </a:r>
            <a:r>
              <a:rPr lang="pt-BR" sz="4800" b="1" dirty="0">
                <a:latin typeface="+mn-lt"/>
              </a:rPr>
              <a:t> ENERGIA ELÉTRICA: CONSUMO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8640"/>
            <a:ext cx="9144000" cy="1908285"/>
          </a:xfrm>
        </p:spPr>
        <p:txBody>
          <a:bodyPr>
            <a:noAutofit/>
          </a:bodyPr>
          <a:lstStyle/>
          <a:p>
            <a:r>
              <a:rPr lang="pt-BR" sz="4000" b="1" dirty="0"/>
              <a:t>Consumo e cuidados com energia elétrica (classificação dos equipamentos elétricos e cálculo do consumo)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37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66E5858-78F3-4927-8607-B3C64275F46C}"/>
              </a:ext>
            </a:extLst>
          </p:cNvPr>
          <p:cNvSpPr txBox="1">
            <a:spLocks/>
          </p:cNvSpPr>
          <p:nvPr/>
        </p:nvSpPr>
        <p:spPr>
          <a:xfrm>
            <a:off x="0" y="477218"/>
            <a:ext cx="12192000" cy="9432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latin typeface="+mn-lt"/>
              </a:rPr>
              <a:t>Consumo de energia elétrica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DF8F20F-CC7D-42EB-9A3F-9E7BBA378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1000125"/>
            <a:ext cx="4038600" cy="585787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DFF9620-2AAA-461B-AA21-95BA5079A512}"/>
              </a:ext>
            </a:extLst>
          </p:cNvPr>
          <p:cNvSpPr/>
          <p:nvPr/>
        </p:nvSpPr>
        <p:spPr>
          <a:xfrm>
            <a:off x="247649" y="1738672"/>
            <a:ext cx="60864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F2F2E"/>
                </a:solidFill>
              </a:rPr>
              <a:t>O ar-condicionado, o chuveiro elétrico, a geladeira e a televisão são os aparelhos que mais consomem energia elétrica ao longo do ano – inclusive no verão.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2F2F2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F2F2E"/>
                </a:solidFill>
              </a:rPr>
              <a:t>Uma dica essencial para reduzir o consumo energético e economizar na conta de luz é sempre comprar eletrodomésticos e eletrônicos com selo </a:t>
            </a:r>
            <a:r>
              <a:rPr lang="pt-BR" sz="2000" b="1" dirty="0">
                <a:solidFill>
                  <a:srgbClr val="2F2F2E"/>
                </a:solidFill>
              </a:rPr>
              <a:t>Procel A</a:t>
            </a:r>
            <a:r>
              <a:rPr lang="pt-BR" sz="2000" dirty="0">
                <a:solidFill>
                  <a:srgbClr val="2F2F2E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2F2F2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F2F2E"/>
                </a:solidFill>
              </a:rPr>
              <a:t>Isso porque esses são os equipamentos com o mais alto nível de eficiência energética do mercado.</a:t>
            </a:r>
            <a:endParaRPr lang="pt-BR" sz="2000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97FBEF4-09BB-4894-91EE-CB5FDB299A69}"/>
              </a:ext>
            </a:extLst>
          </p:cNvPr>
          <p:cNvSpPr/>
          <p:nvPr/>
        </p:nvSpPr>
        <p:spPr>
          <a:xfrm>
            <a:off x="10353675" y="2305050"/>
            <a:ext cx="1200150" cy="876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A16FFD0F-AA15-4571-9CAC-C26E29D55946}"/>
              </a:ext>
            </a:extLst>
          </p:cNvPr>
          <p:cNvCxnSpPr>
            <a:cxnSpLocks/>
          </p:cNvCxnSpPr>
          <p:nvPr/>
        </p:nvCxnSpPr>
        <p:spPr>
          <a:xfrm flipV="1">
            <a:off x="5931900" y="2793419"/>
            <a:ext cx="3257550" cy="9477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AF611C7D-C085-4EAD-A950-45FD6575FB98}"/>
              </a:ext>
            </a:extLst>
          </p:cNvPr>
          <p:cNvCxnSpPr>
            <a:cxnSpLocks/>
          </p:cNvCxnSpPr>
          <p:nvPr/>
        </p:nvCxnSpPr>
        <p:spPr>
          <a:xfrm>
            <a:off x="9448800" y="2676525"/>
            <a:ext cx="904875" cy="666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>
            <a:extLst>
              <a:ext uri="{FF2B5EF4-FFF2-40B4-BE49-F238E27FC236}">
                <a16:creationId xmlns:a16="http://schemas.microsoft.com/office/drawing/2014/main" id="{DA80C299-C642-41EE-895D-BAA985D6C487}"/>
              </a:ext>
            </a:extLst>
          </p:cNvPr>
          <p:cNvSpPr/>
          <p:nvPr/>
        </p:nvSpPr>
        <p:spPr>
          <a:xfrm>
            <a:off x="7429500" y="4238625"/>
            <a:ext cx="4038599" cy="6191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592DD19A-032F-4DF1-B463-DBB6A66BA445}"/>
              </a:ext>
            </a:extLst>
          </p:cNvPr>
          <p:cNvCxnSpPr>
            <a:cxnSpLocks/>
          </p:cNvCxnSpPr>
          <p:nvPr/>
        </p:nvCxnSpPr>
        <p:spPr>
          <a:xfrm>
            <a:off x="5550735" y="4555631"/>
            <a:ext cx="1809750" cy="1095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2</a:t>
            </a:fld>
            <a:endParaRPr lang="pt-BR" dirty="0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41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2B420-41A7-4C8A-B941-5932B6890C09}"/>
              </a:ext>
            </a:extLst>
          </p:cNvPr>
          <p:cNvSpPr txBox="1">
            <a:spLocks/>
          </p:cNvSpPr>
          <p:nvPr/>
        </p:nvSpPr>
        <p:spPr>
          <a:xfrm>
            <a:off x="0" y="527352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latin typeface="+mn-lt"/>
              </a:rPr>
              <a:t>Consumo consciente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FEC1F2B-D13E-4917-9C3D-0BCFD8E48904}"/>
              </a:ext>
            </a:extLst>
          </p:cNvPr>
          <p:cNvGrpSpPr/>
          <p:nvPr/>
        </p:nvGrpSpPr>
        <p:grpSpPr>
          <a:xfrm>
            <a:off x="2356564" y="876300"/>
            <a:ext cx="8856468" cy="5981700"/>
            <a:chOff x="2566114" y="1079500"/>
            <a:chExt cx="8856468" cy="5981700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8BE116F1-887C-4F87-8BE0-A557E660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6114" y="3185364"/>
              <a:ext cx="4553708" cy="3875836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39E61C93-BAA8-46A0-AAFE-9BADB7029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8874" y="1079500"/>
              <a:ext cx="4553708" cy="5981700"/>
            </a:xfrm>
            <a:prstGeom prst="rect">
              <a:avLst/>
            </a:prstGeom>
          </p:spPr>
        </p:pic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3231F44E-5BD3-470E-BA33-8AA12F4C3E89}"/>
              </a:ext>
            </a:extLst>
          </p:cNvPr>
          <p:cNvSpPr/>
          <p:nvPr/>
        </p:nvSpPr>
        <p:spPr>
          <a:xfrm>
            <a:off x="447676" y="1455361"/>
            <a:ext cx="60423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FrutigerLTStd-Light"/>
              </a:rPr>
              <a:t>A energia elétrica tem custos ambientais e socioculturais, por isso é importante usá-la conscientemente. </a:t>
            </a:r>
          </a:p>
          <a:p>
            <a:endParaRPr lang="pt-BR" dirty="0">
              <a:latin typeface="FrutigerLTStd-Light"/>
            </a:endParaRPr>
          </a:p>
          <a:p>
            <a:r>
              <a:rPr lang="pt-BR" dirty="0">
                <a:latin typeface="FrutigerLTStd-Light"/>
              </a:rPr>
              <a:t>Veja a seguir </a:t>
            </a:r>
            <a:r>
              <a:rPr lang="pt-BR" dirty="0"/>
              <a:t>alguns hábitos para o consumo consciente de energia.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3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5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D6658-8237-4A43-BAAF-C51B748F89E1}"/>
              </a:ext>
            </a:extLst>
          </p:cNvPr>
          <p:cNvSpPr txBox="1">
            <a:spLocks/>
          </p:cNvSpPr>
          <p:nvPr/>
        </p:nvSpPr>
        <p:spPr>
          <a:xfrm>
            <a:off x="0" y="544064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Potência elétrica e energia elétrica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F16D6C8-1974-4D72-967B-D0FBF37897B8}"/>
              </a:ext>
            </a:extLst>
          </p:cNvPr>
          <p:cNvSpPr/>
          <p:nvPr/>
        </p:nvSpPr>
        <p:spPr>
          <a:xfrm>
            <a:off x="990599" y="1965775"/>
            <a:ext cx="10210801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  <a:latin typeface="FrutigerLTStd-Light"/>
              </a:rPr>
              <a:t>Equipamentos elétricos funcionam consumindo energia elétrica e transformando-a em alguma outra forma de energia. A energia elétrica que um equipamento consome (E) em certo tempo (t) define sua </a:t>
            </a:r>
            <a:r>
              <a:rPr lang="pt-BR" b="1" dirty="0">
                <a:solidFill>
                  <a:srgbClr val="2F2F2E"/>
                </a:solidFill>
                <a:latin typeface="FrutigerLTStd-Bold"/>
              </a:rPr>
              <a:t>potência elétrica</a:t>
            </a:r>
            <a:r>
              <a:rPr lang="pt-BR" dirty="0">
                <a:solidFill>
                  <a:srgbClr val="2F2F2E"/>
                </a:solidFill>
                <a:latin typeface="FrutigerLTStd-Light"/>
              </a:rPr>
              <a:t>, ou apenas </a:t>
            </a:r>
            <a:r>
              <a:rPr lang="pt-BR" b="1" dirty="0">
                <a:solidFill>
                  <a:srgbClr val="2F2F2E"/>
                </a:solidFill>
                <a:latin typeface="FrutigerLTStd-Bold"/>
              </a:rPr>
              <a:t>potência </a:t>
            </a:r>
            <a:r>
              <a:rPr lang="pt-BR" dirty="0">
                <a:solidFill>
                  <a:srgbClr val="2F2F2E"/>
                </a:solidFill>
                <a:latin typeface="FrutigerLTStd-Light"/>
              </a:rPr>
              <a:t>(P).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40B070C-856B-4DF6-8084-9E558DB0B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501" y="3634277"/>
            <a:ext cx="4143375" cy="1104900"/>
          </a:xfrm>
          <a:prstGeom prst="rect">
            <a:avLst/>
          </a:prstGeom>
        </p:spPr>
      </p:pic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C4266BBA-4D46-4573-8EA2-288293093AF1}"/>
              </a:ext>
            </a:extLst>
          </p:cNvPr>
          <p:cNvSpPr/>
          <p:nvPr/>
        </p:nvSpPr>
        <p:spPr>
          <a:xfrm>
            <a:off x="4481013" y="3146887"/>
            <a:ext cx="438150" cy="524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5AA7FD9-9784-49C4-A79C-575AD686DDDF}"/>
              </a:ext>
            </a:extLst>
          </p:cNvPr>
          <p:cNvSpPr/>
          <p:nvPr/>
        </p:nvSpPr>
        <p:spPr>
          <a:xfrm>
            <a:off x="7767137" y="3336356"/>
            <a:ext cx="4058149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  <a:latin typeface="FrutigerLTStd-Light"/>
              </a:rPr>
              <a:t>Cada equipamento elétrico possui uma potência específica e, para estimar a energia elétrica consumida por ele, deve-se verificar o tempo que ele permaneceu em funcionamento.</a:t>
            </a:r>
            <a:endParaRPr lang="pt-BR" dirty="0"/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CAD12024-C8B4-4334-A317-1BE10F511E77}"/>
              </a:ext>
            </a:extLst>
          </p:cNvPr>
          <p:cNvCxnSpPr>
            <a:cxnSpLocks/>
          </p:cNvCxnSpPr>
          <p:nvPr/>
        </p:nvCxnSpPr>
        <p:spPr>
          <a:xfrm>
            <a:off x="6428876" y="3985406"/>
            <a:ext cx="1143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FDFC5A05-54F2-41CA-9D77-F071A074B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824" y="5156126"/>
            <a:ext cx="3286125" cy="866491"/>
          </a:xfrm>
          <a:prstGeom prst="rect">
            <a:avLst/>
          </a:prstGeom>
        </p:spPr>
      </p:pic>
      <p:sp>
        <p:nvSpPr>
          <p:cNvPr id="21" name="Seta: para Baixo 20">
            <a:extLst>
              <a:ext uri="{FF2B5EF4-FFF2-40B4-BE49-F238E27FC236}">
                <a16:creationId xmlns:a16="http://schemas.microsoft.com/office/drawing/2014/main" id="{73E14F76-5FE6-4FDE-9E16-7F29B055FA1A}"/>
              </a:ext>
            </a:extLst>
          </p:cNvPr>
          <p:cNvSpPr/>
          <p:nvPr/>
        </p:nvSpPr>
        <p:spPr>
          <a:xfrm>
            <a:off x="4481012" y="4820697"/>
            <a:ext cx="438150" cy="524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4</a:t>
            </a:fld>
            <a:endParaRPr lang="pt-BR" dirty="0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23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DCC7A-049A-4451-A5A1-51A2BD3766D2}"/>
              </a:ext>
            </a:extLst>
          </p:cNvPr>
          <p:cNvSpPr txBox="1">
            <a:spLocks/>
          </p:cNvSpPr>
          <p:nvPr/>
        </p:nvSpPr>
        <p:spPr>
          <a:xfrm>
            <a:off x="0" y="610924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Unidades de medida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52E90EB1-926C-4908-BF5B-EE7B6E982C67}"/>
              </a:ext>
            </a:extLst>
          </p:cNvPr>
          <p:cNvGrpSpPr/>
          <p:nvPr/>
        </p:nvGrpSpPr>
        <p:grpSpPr>
          <a:xfrm>
            <a:off x="424681" y="849819"/>
            <a:ext cx="5206409" cy="2501802"/>
            <a:chOff x="394789" y="1079500"/>
            <a:chExt cx="5206409" cy="2501802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C7C77512-973B-4DA1-8259-3E3EB756C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789" y="1079500"/>
              <a:ext cx="1391148" cy="2501802"/>
            </a:xfrm>
            <a:prstGeom prst="rect">
              <a:avLst/>
            </a:prstGeom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DD7491BB-C919-4959-95DB-3DF9C33971F1}"/>
                </a:ext>
              </a:extLst>
            </p:cNvPr>
            <p:cNvSpPr/>
            <p:nvPr/>
          </p:nvSpPr>
          <p:spPr>
            <a:xfrm>
              <a:off x="1414213" y="2900949"/>
              <a:ext cx="11049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/>
                <a:t>60 W</a:t>
              </a: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A6517130-CE1E-4D88-9EF8-EAF06598F612}"/>
                </a:ext>
              </a:extLst>
            </p:cNvPr>
            <p:cNvSpPr/>
            <p:nvPr/>
          </p:nvSpPr>
          <p:spPr>
            <a:xfrm>
              <a:off x="2890837" y="2300785"/>
              <a:ext cx="2710361" cy="12003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dirty="0">
                  <a:solidFill>
                    <a:srgbClr val="2F2F2E"/>
                  </a:solidFill>
                </a:rPr>
                <a:t>No Sistema Internacional de Unidades (SI), o valor da potência é expresso em watt (W).</a:t>
              </a:r>
              <a:endParaRPr lang="pt-BR" dirty="0"/>
            </a:p>
          </p:txBody>
        </p:sp>
        <p:cxnSp>
          <p:nvCxnSpPr>
            <p:cNvPr id="6" name="Conector de Seta Reta 5">
              <a:extLst>
                <a:ext uri="{FF2B5EF4-FFF2-40B4-BE49-F238E27FC236}">
                  <a16:creationId xmlns:a16="http://schemas.microsoft.com/office/drawing/2014/main" id="{AEE816DE-D25C-4F8A-9851-0D31D37196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7389" y="3010874"/>
              <a:ext cx="74344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FB00722-DFA3-4AEC-9599-B87DD8C97C25}"/>
                </a:ext>
              </a:extLst>
            </p:cNvPr>
            <p:cNvSpPr/>
            <p:nvPr/>
          </p:nvSpPr>
          <p:spPr>
            <a:xfrm>
              <a:off x="2890835" y="1961069"/>
              <a:ext cx="2710361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dirty="0">
                  <a:solidFill>
                    <a:srgbClr val="2F2F2E"/>
                  </a:solidFill>
                </a:rPr>
                <a:t>Potência</a:t>
              </a:r>
              <a:endParaRPr lang="pt-BR" dirty="0"/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931173E1-5820-415A-B252-77E2C8C3136A}"/>
              </a:ext>
            </a:extLst>
          </p:cNvPr>
          <p:cNvGrpSpPr/>
          <p:nvPr/>
        </p:nvGrpSpPr>
        <p:grpSpPr>
          <a:xfrm>
            <a:off x="484465" y="4427885"/>
            <a:ext cx="5146623" cy="1541982"/>
            <a:chOff x="484465" y="4427885"/>
            <a:chExt cx="5146623" cy="1541982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8427CF5-E808-4781-9F90-D8A1DED73761}"/>
                </a:ext>
              </a:extLst>
            </p:cNvPr>
            <p:cNvSpPr/>
            <p:nvPr/>
          </p:nvSpPr>
          <p:spPr>
            <a:xfrm>
              <a:off x="2920727" y="5051249"/>
              <a:ext cx="2710361" cy="6463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dirty="0">
                  <a:solidFill>
                    <a:srgbClr val="2F2F2E"/>
                  </a:solidFill>
                </a:rPr>
                <a:t>O tempo decorrido é expresso em horas (h).</a:t>
              </a:r>
              <a:endParaRPr lang="pt-BR" dirty="0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AEB45C9B-E739-4822-B852-45E86DC2E35F}"/>
                </a:ext>
              </a:extLst>
            </p:cNvPr>
            <p:cNvSpPr/>
            <p:nvPr/>
          </p:nvSpPr>
          <p:spPr>
            <a:xfrm>
              <a:off x="2920725" y="4681917"/>
              <a:ext cx="2710361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dirty="0">
                  <a:solidFill>
                    <a:srgbClr val="2F2F2E"/>
                  </a:solidFill>
                </a:rPr>
                <a:t>Tempo</a:t>
              </a:r>
              <a:endParaRPr lang="pt-BR" dirty="0"/>
            </a:p>
          </p:txBody>
        </p:sp>
        <p:pic>
          <p:nvPicPr>
            <p:cNvPr id="17" name="Gráfico 16" descr="Cronômetro">
              <a:extLst>
                <a:ext uri="{FF2B5EF4-FFF2-40B4-BE49-F238E27FC236}">
                  <a16:creationId xmlns:a16="http://schemas.microsoft.com/office/drawing/2014/main" id="{07F4ACF3-51BC-4309-99A4-EBF48E876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4465" y="4427885"/>
              <a:ext cx="1541982" cy="1541982"/>
            </a:xfrm>
            <a:prstGeom prst="rect">
              <a:avLst/>
            </a:prstGeom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B475BCD1-E832-494A-95FE-02F16A748833}"/>
              </a:ext>
            </a:extLst>
          </p:cNvPr>
          <p:cNvGrpSpPr/>
          <p:nvPr/>
        </p:nvGrpSpPr>
        <p:grpSpPr>
          <a:xfrm>
            <a:off x="7215187" y="1731388"/>
            <a:ext cx="3962402" cy="4714736"/>
            <a:chOff x="7567612" y="1969513"/>
            <a:chExt cx="3962402" cy="4714736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AF2347AE-D6DA-44F3-B31E-EEC425A58495}"/>
                </a:ext>
              </a:extLst>
            </p:cNvPr>
            <p:cNvGrpSpPr/>
            <p:nvPr/>
          </p:nvGrpSpPr>
          <p:grpSpPr>
            <a:xfrm>
              <a:off x="7567612" y="1969513"/>
              <a:ext cx="3962402" cy="3227841"/>
              <a:chOff x="8215312" y="1961069"/>
              <a:chExt cx="3962402" cy="3227841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F95F9041-9F3D-475F-8F50-71DC1E0A5CE6}"/>
                  </a:ext>
                </a:extLst>
              </p:cNvPr>
              <p:cNvSpPr/>
              <p:nvPr/>
            </p:nvSpPr>
            <p:spPr>
              <a:xfrm>
                <a:off x="9301165" y="2330401"/>
                <a:ext cx="2710361" cy="92333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A energia elétrica consumida é dada por watt-hora (Wh).</a:t>
                </a:r>
              </a:p>
            </p:txBody>
          </p: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2B96DB1C-ED56-4CA7-B079-6882CB7DA601}"/>
                  </a:ext>
                </a:extLst>
              </p:cNvPr>
              <p:cNvSpPr/>
              <p:nvPr/>
            </p:nvSpPr>
            <p:spPr>
              <a:xfrm>
                <a:off x="9301163" y="1961069"/>
                <a:ext cx="2710361" cy="3693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dirty="0"/>
                  <a:t>Energia</a:t>
                </a:r>
              </a:p>
            </p:txBody>
          </p:sp>
          <p:sp>
            <p:nvSpPr>
              <p:cNvPr id="12" name="Seta: para Baixo 11">
                <a:extLst>
                  <a:ext uri="{FF2B5EF4-FFF2-40B4-BE49-F238E27FC236}">
                    <a16:creationId xmlns:a16="http://schemas.microsoft.com/office/drawing/2014/main" id="{CA96D711-A419-47BA-ACF1-7321BBE72E0F}"/>
                  </a:ext>
                </a:extLst>
              </p:cNvPr>
              <p:cNvSpPr/>
              <p:nvPr/>
            </p:nvSpPr>
            <p:spPr>
              <a:xfrm>
                <a:off x="10456318" y="3429000"/>
                <a:ext cx="400050" cy="66131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CFC2B880-E3D6-457C-942E-F6D8101D0503}"/>
                  </a:ext>
                </a:extLst>
              </p:cNvPr>
              <p:cNvSpPr/>
              <p:nvPr/>
            </p:nvSpPr>
            <p:spPr>
              <a:xfrm>
                <a:off x="8571357" y="4265580"/>
                <a:ext cx="360635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solidFill>
                      <a:srgbClr val="2F2F2E"/>
                    </a:solidFill>
                    <a:latin typeface="FrutigerLTStd-Light"/>
                  </a:rPr>
                  <a:t>Pelo grande consumo, costuma-se utilizar a unidade de medida quilowatt-hora (kWh).</a:t>
                </a:r>
                <a:endParaRPr lang="pt-BR" dirty="0"/>
              </a:p>
            </p:txBody>
          </p:sp>
          <p:sp>
            <p:nvSpPr>
              <p:cNvPr id="14" name="Raio 13">
                <a:extLst>
                  <a:ext uri="{FF2B5EF4-FFF2-40B4-BE49-F238E27FC236}">
                    <a16:creationId xmlns:a16="http://schemas.microsoft.com/office/drawing/2014/main" id="{02770ABF-C167-4F73-9E1A-7E65FC7D270B}"/>
                  </a:ext>
                </a:extLst>
              </p:cNvPr>
              <p:cNvSpPr/>
              <p:nvPr/>
            </p:nvSpPr>
            <p:spPr>
              <a:xfrm>
                <a:off x="8215312" y="2078726"/>
                <a:ext cx="723900" cy="986648"/>
              </a:xfrm>
              <a:prstGeom prst="lightningBol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CE204727-5DBD-4259-8E1C-328FC0AE7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82550" y="5987463"/>
              <a:ext cx="2581274" cy="69678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9" name="Seta: para Baixo 18">
              <a:extLst>
                <a:ext uri="{FF2B5EF4-FFF2-40B4-BE49-F238E27FC236}">
                  <a16:creationId xmlns:a16="http://schemas.microsoft.com/office/drawing/2014/main" id="{09436F25-DA82-4574-A264-D75075BF51C8}"/>
                </a:ext>
              </a:extLst>
            </p:cNvPr>
            <p:cNvSpPr/>
            <p:nvPr/>
          </p:nvSpPr>
          <p:spPr>
            <a:xfrm>
              <a:off x="9873162" y="5232440"/>
              <a:ext cx="400050" cy="66131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5</a:t>
            </a:fld>
            <a:endParaRPr lang="pt-BR" dirty="0"/>
          </a:p>
        </p:txBody>
      </p:sp>
      <p:pic>
        <p:nvPicPr>
          <p:cNvPr id="24" name="Google Shape;6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844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681D8-C47E-41F5-BC0B-DC63E2CE27D8}"/>
              </a:ext>
            </a:extLst>
          </p:cNvPr>
          <p:cNvSpPr txBox="1">
            <a:spLocks/>
          </p:cNvSpPr>
          <p:nvPr/>
        </p:nvSpPr>
        <p:spPr>
          <a:xfrm>
            <a:off x="0" y="544076"/>
            <a:ext cx="12030076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Consumo de energia elétrica mensal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4AED86D-CC7E-44FD-93C5-2FF38A7DF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87" y="2515703"/>
            <a:ext cx="10259912" cy="413549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1508F0B-472A-4864-98AA-C120742B8D77}"/>
              </a:ext>
            </a:extLst>
          </p:cNvPr>
          <p:cNvSpPr/>
          <p:nvPr/>
        </p:nvSpPr>
        <p:spPr>
          <a:xfrm>
            <a:off x="1133475" y="1432102"/>
            <a:ext cx="1089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  <a:latin typeface="FrutigerLTStd-Light"/>
              </a:rPr>
              <a:t>A energia elétrica consumida por uma residência resulta da soma da energia consumida por todos os equipamentos elétricos que estiveram em funcionamento durante o período, considerando a potência do equipamento e o tempo que ele permaneceu ligado.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6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11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681D8-C47E-41F5-BC0B-DC63E2CE27D8}"/>
              </a:ext>
            </a:extLst>
          </p:cNvPr>
          <p:cNvSpPr txBox="1">
            <a:spLocks/>
          </p:cNvSpPr>
          <p:nvPr/>
        </p:nvSpPr>
        <p:spPr>
          <a:xfrm>
            <a:off x="0" y="460506"/>
            <a:ext cx="12620625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Consumo de energia elétrica mensal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043A12-D9F4-4475-B59E-F8C5DA53BF77}"/>
              </a:ext>
            </a:extLst>
          </p:cNvPr>
          <p:cNvSpPr/>
          <p:nvPr/>
        </p:nvSpPr>
        <p:spPr>
          <a:xfrm>
            <a:off x="1647825" y="1486297"/>
            <a:ext cx="9902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  <a:latin typeface="FrutigerLTStd-Light"/>
              </a:rPr>
              <a:t>Pela relação E </a:t>
            </a:r>
            <a:r>
              <a:rPr lang="pt-BR" dirty="0">
                <a:solidFill>
                  <a:srgbClr val="2F2F2E"/>
                </a:solidFill>
                <a:latin typeface="FTDFonte-Regular"/>
              </a:rPr>
              <a:t>= </a:t>
            </a:r>
            <a:r>
              <a:rPr lang="pt-BR" dirty="0">
                <a:solidFill>
                  <a:srgbClr val="2F2F2E"/>
                </a:solidFill>
                <a:latin typeface="FrutigerLTStd-Light"/>
              </a:rPr>
              <a:t>P </a:t>
            </a:r>
            <a:r>
              <a:rPr lang="pt-BR" dirty="0">
                <a:solidFill>
                  <a:srgbClr val="2F2F2E"/>
                </a:solidFill>
                <a:latin typeface="FTDFonte-Regular"/>
                <a:sym typeface="Symbol" panose="05050102010706020507" pitchFamily="18" charset="2"/>
              </a:rPr>
              <a:t></a:t>
            </a:r>
            <a:r>
              <a:rPr lang="pt-BR" dirty="0">
                <a:solidFill>
                  <a:srgbClr val="2F2F2E"/>
                </a:solidFill>
                <a:latin typeface="FTDFonte-Regular"/>
              </a:rPr>
              <a:t> </a:t>
            </a:r>
            <a:r>
              <a:rPr lang="pt-BR" dirty="0">
                <a:solidFill>
                  <a:srgbClr val="2F2F2E"/>
                </a:solidFill>
                <a:latin typeface="FrutigerLTStd-Light"/>
              </a:rPr>
              <a:t>t, calcula-se a energia elétrica consumida pelo equipamento em 1 dia. Então, somam-se todos os consumos de energia elétrica em um dia.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326779E-231B-453E-A4C6-C144B5A82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158" y="2843872"/>
            <a:ext cx="7420069" cy="203481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E0DF5A2-3906-4898-8C34-AF9ACEBD65D6}"/>
              </a:ext>
            </a:extLst>
          </p:cNvPr>
          <p:cNvSpPr/>
          <p:nvPr/>
        </p:nvSpPr>
        <p:spPr>
          <a:xfrm>
            <a:off x="8213658" y="4098943"/>
            <a:ext cx="1864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ou 13,438 kWh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B136A0E-D41E-4CD6-8C6C-1E2B54F1C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538" y="5934518"/>
            <a:ext cx="4063770" cy="50267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0D3C1B0-A747-4511-8230-E8048599E371}"/>
              </a:ext>
            </a:extLst>
          </p:cNvPr>
          <p:cNvSpPr/>
          <p:nvPr/>
        </p:nvSpPr>
        <p:spPr>
          <a:xfrm>
            <a:off x="3470549" y="5565186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Em um mês (30 dias):</a:t>
            </a:r>
            <a:endParaRPr lang="pt-BR" dirty="0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757BC2B2-72EA-4B7D-B3AA-45A75F8FA734}"/>
              </a:ext>
            </a:extLst>
          </p:cNvPr>
          <p:cNvSpPr/>
          <p:nvPr/>
        </p:nvSpPr>
        <p:spPr>
          <a:xfrm>
            <a:off x="5104366" y="2268214"/>
            <a:ext cx="409575" cy="492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69566793-3CCB-4604-9805-46B8B1CCDFAF}"/>
              </a:ext>
            </a:extLst>
          </p:cNvPr>
          <p:cNvSpPr/>
          <p:nvPr/>
        </p:nvSpPr>
        <p:spPr>
          <a:xfrm>
            <a:off x="5104366" y="4980852"/>
            <a:ext cx="409575" cy="492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7</a:t>
            </a:fld>
            <a:endParaRPr lang="pt-BR" dirty="0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874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CF0E8-B9AA-4C45-8D25-1D9DFC3CEBAE}"/>
              </a:ext>
            </a:extLst>
          </p:cNvPr>
          <p:cNvSpPr txBox="1">
            <a:spLocks/>
          </p:cNvSpPr>
          <p:nvPr/>
        </p:nvSpPr>
        <p:spPr>
          <a:xfrm>
            <a:off x="6951342" y="534773"/>
            <a:ext cx="4896015" cy="15875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Conta de energia elétrica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C95A6C0-EF50-45A0-9F21-FFFD39D75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6" y="1116823"/>
            <a:ext cx="6390082" cy="532207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E617235-F578-4993-A98F-ABEB0C144458}"/>
              </a:ext>
            </a:extLst>
          </p:cNvPr>
          <p:cNvSpPr/>
          <p:nvPr/>
        </p:nvSpPr>
        <p:spPr>
          <a:xfrm>
            <a:off x="7291386" y="2521493"/>
            <a:ext cx="47863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1. </a:t>
            </a:r>
            <a:r>
              <a:rPr lang="pt-BR" dirty="0"/>
              <a:t>Informações referentes ao consumidor e os principais dados da fatura.</a:t>
            </a:r>
          </a:p>
          <a:p>
            <a:endParaRPr lang="pt-BR" dirty="0"/>
          </a:p>
          <a:p>
            <a:r>
              <a:rPr lang="pt-BR" b="1" dirty="0"/>
              <a:t>2. </a:t>
            </a:r>
            <a:r>
              <a:rPr lang="pt-BR" dirty="0"/>
              <a:t>Informações técnicas, como consumo total (Total faturado) referente ao</a:t>
            </a:r>
          </a:p>
          <a:p>
            <a:r>
              <a:rPr lang="pt-BR" dirty="0"/>
              <a:t>tempo de medição daquele mês (Medido número de dias), entre outras.</a:t>
            </a:r>
          </a:p>
          <a:p>
            <a:endParaRPr lang="pt-BR" dirty="0"/>
          </a:p>
          <a:p>
            <a:r>
              <a:rPr lang="pt-BR" b="1" dirty="0"/>
              <a:t>3. </a:t>
            </a:r>
            <a:r>
              <a:rPr lang="pt-BR" dirty="0"/>
              <a:t>Avisos de débitos pendentes do consumidor.</a:t>
            </a:r>
          </a:p>
          <a:p>
            <a:endParaRPr lang="pt-BR" dirty="0"/>
          </a:p>
          <a:p>
            <a:r>
              <a:rPr lang="pt-BR" b="1" dirty="0"/>
              <a:t>4. </a:t>
            </a:r>
            <a:r>
              <a:rPr lang="pt-BR" dirty="0"/>
              <a:t>Valor do consumo de energia nos últimos 13 meses.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273255C-5589-47E3-A16D-F3C594522B2D}"/>
              </a:ext>
            </a:extLst>
          </p:cNvPr>
          <p:cNvSpPr txBox="1"/>
          <p:nvPr/>
        </p:nvSpPr>
        <p:spPr>
          <a:xfrm>
            <a:off x="6563911" y="2203965"/>
            <a:ext cx="37028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B896EC8-FED3-4498-90AF-F19B0CE12D13}"/>
              </a:ext>
            </a:extLst>
          </p:cNvPr>
          <p:cNvSpPr txBox="1"/>
          <p:nvPr/>
        </p:nvSpPr>
        <p:spPr>
          <a:xfrm>
            <a:off x="6563911" y="3328430"/>
            <a:ext cx="37028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A7F5CFD-1E2C-43F3-A9F1-CE4491EB6FA9}"/>
              </a:ext>
            </a:extLst>
          </p:cNvPr>
          <p:cNvSpPr txBox="1"/>
          <p:nvPr/>
        </p:nvSpPr>
        <p:spPr>
          <a:xfrm>
            <a:off x="6590698" y="4452895"/>
            <a:ext cx="37028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FA1E015-0B06-43C6-ACE8-F20F40C2D7BF}"/>
              </a:ext>
            </a:extLst>
          </p:cNvPr>
          <p:cNvSpPr txBox="1"/>
          <p:nvPr/>
        </p:nvSpPr>
        <p:spPr>
          <a:xfrm>
            <a:off x="6590698" y="5392694"/>
            <a:ext cx="37028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8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40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248A9-5794-435E-985C-95D6DE7297C4}"/>
              </a:ext>
            </a:extLst>
          </p:cNvPr>
          <p:cNvSpPr txBox="1">
            <a:spLocks/>
          </p:cNvSpPr>
          <p:nvPr/>
        </p:nvSpPr>
        <p:spPr>
          <a:xfrm>
            <a:off x="6349782" y="828179"/>
            <a:ext cx="5664675" cy="12774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Conta de energia elétrica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01F8F7E-9893-441E-A6D6-7C7557BCDA05}"/>
              </a:ext>
            </a:extLst>
          </p:cNvPr>
          <p:cNvGrpSpPr/>
          <p:nvPr/>
        </p:nvGrpSpPr>
        <p:grpSpPr>
          <a:xfrm>
            <a:off x="94062" y="923686"/>
            <a:ext cx="5928127" cy="5841462"/>
            <a:chOff x="538162" y="783176"/>
            <a:chExt cx="5928127" cy="584146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D87A40C7-2188-4661-99CA-F53BEBC95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162" y="783176"/>
              <a:ext cx="5757863" cy="5841462"/>
            </a:xfrm>
            <a:prstGeom prst="rect">
              <a:avLst/>
            </a:prstGeom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4E959FC0-7D06-4648-9BAE-8511BD7A5CA1}"/>
                </a:ext>
              </a:extLst>
            </p:cNvPr>
            <p:cNvSpPr txBox="1"/>
            <p:nvPr/>
          </p:nvSpPr>
          <p:spPr>
            <a:xfrm>
              <a:off x="6096000" y="1680605"/>
              <a:ext cx="370289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A423CE7E-71BB-474F-8AF2-27131D34B720}"/>
                </a:ext>
              </a:extLst>
            </p:cNvPr>
            <p:cNvSpPr txBox="1"/>
            <p:nvPr/>
          </p:nvSpPr>
          <p:spPr>
            <a:xfrm>
              <a:off x="6010868" y="4623398"/>
              <a:ext cx="370289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47D652D-8670-4F80-A487-ADBDF11ADBE2}"/>
                </a:ext>
              </a:extLst>
            </p:cNvPr>
            <p:cNvSpPr txBox="1"/>
            <p:nvPr/>
          </p:nvSpPr>
          <p:spPr>
            <a:xfrm>
              <a:off x="6019800" y="5593835"/>
              <a:ext cx="370289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BF2C6490-456F-4D9D-9560-5577E8558753}"/>
              </a:ext>
            </a:extLst>
          </p:cNvPr>
          <p:cNvSpPr/>
          <p:nvPr/>
        </p:nvSpPr>
        <p:spPr>
          <a:xfrm>
            <a:off x="6340075" y="2763269"/>
            <a:ext cx="57578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2F2F2E"/>
                </a:solidFill>
              </a:rPr>
              <a:t>5. </a:t>
            </a:r>
            <a:r>
              <a:rPr lang="pt-BR" dirty="0">
                <a:solidFill>
                  <a:srgbClr val="2F2F2E"/>
                </a:solidFill>
              </a:rPr>
              <a:t>Detalhamento do valor faturado:</a:t>
            </a:r>
          </a:p>
          <a:p>
            <a:r>
              <a:rPr lang="pt-BR" dirty="0">
                <a:solidFill>
                  <a:srgbClr val="2F2F2E"/>
                </a:solidFill>
              </a:rPr>
              <a:t> – consumo de energia, medido em kWh, de cada bandeira tarifária (verde, amarela e vermelha).</a:t>
            </a:r>
          </a:p>
          <a:p>
            <a:r>
              <a:rPr lang="pt-BR" dirty="0">
                <a:solidFill>
                  <a:srgbClr val="2F2F2E"/>
                </a:solidFill>
              </a:rPr>
              <a:t> – Composição dos valores cobrados.</a:t>
            </a:r>
          </a:p>
          <a:p>
            <a:endParaRPr lang="pt-BR" dirty="0">
              <a:solidFill>
                <a:srgbClr val="2F2F2E"/>
              </a:solidFill>
            </a:endParaRPr>
          </a:p>
          <a:p>
            <a:r>
              <a:rPr lang="pt-BR" b="1" dirty="0">
                <a:solidFill>
                  <a:srgbClr val="2F2F2E"/>
                </a:solidFill>
              </a:rPr>
              <a:t>6. </a:t>
            </a:r>
            <a:r>
              <a:rPr lang="pt-BR" dirty="0">
                <a:solidFill>
                  <a:srgbClr val="2F2F2E"/>
                </a:solidFill>
              </a:rPr>
              <a:t>Indicadores de qualidade com limites determinados pela Agência Nacional de Energia Elétrica</a:t>
            </a:r>
          </a:p>
          <a:p>
            <a:r>
              <a:rPr lang="pt-BR" dirty="0">
                <a:solidFill>
                  <a:srgbClr val="2F2F2E"/>
                </a:solidFill>
              </a:rPr>
              <a:t>(ANEEL)</a:t>
            </a:r>
          </a:p>
          <a:p>
            <a:endParaRPr lang="pt-BR" b="1" dirty="0">
              <a:solidFill>
                <a:srgbClr val="2F2F2E"/>
              </a:solidFill>
            </a:endParaRPr>
          </a:p>
          <a:p>
            <a:r>
              <a:rPr lang="pt-BR" b="1" dirty="0">
                <a:solidFill>
                  <a:srgbClr val="2F2F2E"/>
                </a:solidFill>
              </a:rPr>
              <a:t>7. </a:t>
            </a:r>
            <a:r>
              <a:rPr lang="pt-BR" dirty="0">
                <a:solidFill>
                  <a:srgbClr val="2F2F2E"/>
                </a:solidFill>
              </a:rPr>
              <a:t>Valor total da fatura.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9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0296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502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FrutigerLTStd-Bold</vt:lpstr>
      <vt:lpstr>FrutigerLTStd-Light</vt:lpstr>
      <vt:lpstr>FTDFonte-Regular</vt:lpstr>
      <vt:lpstr>Tema do Office</vt:lpstr>
      <vt:lpstr> Apresentação 2 – ENERGIA ELÉTRICA: CONSUMO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Apresentação 2 – ENERGIA ELÉTRICA: CONSUMO</dc:title>
  <dc:creator>João Paulo Bortoluci</dc:creator>
  <cp:lastModifiedBy>João Paulo Bortoluci</cp:lastModifiedBy>
  <cp:revision>1</cp:revision>
  <dcterms:created xsi:type="dcterms:W3CDTF">2020-04-03T12:58:14Z</dcterms:created>
  <dcterms:modified xsi:type="dcterms:W3CDTF">2020-04-03T13:01:37Z</dcterms:modified>
</cp:coreProperties>
</file>