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1" r:id="rId2"/>
    <p:sldId id="352" r:id="rId3"/>
    <p:sldId id="353" r:id="rId4"/>
    <p:sldId id="354" r:id="rId5"/>
    <p:sldId id="355" r:id="rId6"/>
    <p:sldId id="356" r:id="rId7"/>
    <p:sldId id="357" r:id="rId8"/>
    <p:sldId id="358" r:id="rId9"/>
    <p:sldId id="259" r:id="rId10"/>
    <p:sldId id="359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B84E1F-93D0-496E-B24F-B78B85AF0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4F87F0-606F-40C7-9D58-433938BA0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B87466-6B9C-4AF6-99E2-14B30AD9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2AA0-9F60-45D7-9B20-0020BD6FAB4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26C1BF-0E31-4C34-BA83-9837C02DE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9EB893-EC08-4762-99C0-2D0E18474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6A-74AF-47AF-AC64-834B7CA7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2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97BCE5-121C-4EDD-8436-63F5631F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2E0FAA6-318D-43EB-BEE8-7B4DB8DFF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379441-31C8-41E3-8CCA-BEB963D42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2AA0-9F60-45D7-9B20-0020BD6FAB4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AAB916-685A-4BBF-BA7A-E787EFD13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88B2CE-AF3A-48C9-8193-5020D4B3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6A-74AF-47AF-AC64-834B7CA7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20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2259B0-3975-4AED-B68F-67C7A01848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17EDEA-6A2B-4958-84DF-7D3CCCCCF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AC5573-DD56-4527-A1DC-3F6638C2B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2AA0-9F60-45D7-9B20-0020BD6FAB4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B3AF1E-35AD-4177-8311-B42396E6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065402-8EB6-44C9-BAF1-BB91E1FBD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6A-74AF-47AF-AC64-834B7CA7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5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A84492-CD80-44C4-824A-47544114F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782EFD-043D-4EAD-953C-20F11306E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5E9F0F-3292-46F6-9909-1F23BD45F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2AA0-9F60-45D7-9B20-0020BD6FAB4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079B77-9EF5-4148-A7F9-819AE494D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CAFEF0-652C-4622-835A-3EDD499FC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6A-74AF-47AF-AC64-834B7CA7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804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76A380-CFAC-44F0-9BF8-F265E514A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04CC82-A31C-4118-9D0A-F14EDF551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76722A-DF93-452F-B7FD-9CC6105A7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2AA0-9F60-45D7-9B20-0020BD6FAB4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743D06-1EF7-49C4-AC39-44B583639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608E4D-36BE-460A-B9F0-014A077FA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6A-74AF-47AF-AC64-834B7CA7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445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C77704-AB72-41C6-B59C-682126B94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9B6B01-DC60-42F1-BB65-B369F5DDA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02788DE-1444-4BD9-8E87-0D0FF74BB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D62F84A-05E2-4387-8A0D-722482FC2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2AA0-9F60-45D7-9B20-0020BD6FAB4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A3104C2-F24A-46F7-BD13-17155C980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481A5B3-0DEC-40C6-B0BD-85E12A24E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6A-74AF-47AF-AC64-834B7CA7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3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AE13EB-53E7-4033-BB11-06A5B884B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7F5889-79F1-487E-9507-AB0AC8E4B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24C015B-E98C-4248-B51C-115E2D9AA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31C955B-8A64-460A-A522-672756BD62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546B8A3-DC51-4D05-9D98-54A9925CA7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893586-66C4-4C3D-8E66-F0C0FF1D3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2AA0-9F60-45D7-9B20-0020BD6FAB4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7AE3EFD-585E-43E1-8E8B-9F311448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9B3BCFC-0111-4CE2-8FE9-0C579B33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6A-74AF-47AF-AC64-834B7CA7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59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734F1-C4BB-4285-BFCC-1B9CF7B2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FF0E67B-C9B7-4EAE-9BD5-0C3607A2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2AA0-9F60-45D7-9B20-0020BD6FAB4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3DE28C4-74EE-4945-8EFD-06585958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BFFE317-81CA-4F51-8990-43C38970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6A-74AF-47AF-AC64-834B7CA7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93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98221B4-1EE9-41F2-878D-EE28D3721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2AA0-9F60-45D7-9B20-0020BD6FAB4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329C551-C1EB-43FD-8C9A-2434F7FE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C4004C7-C5FB-4FE2-8A53-C64FFD559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6A-74AF-47AF-AC64-834B7CA7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31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AF32E-9D17-4899-9A46-4CB86D6E4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5944AD-4923-4218-9FC7-03AE5775C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79433AA-5A2A-497C-836F-8F058A4A7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353C8B-A858-4439-BAA3-303760A8F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2AA0-9F60-45D7-9B20-0020BD6FAB4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3E2983-8597-4A2D-BDBF-790DB263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17CF7E-C690-4E29-AEFC-4CD8D9D51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6A-74AF-47AF-AC64-834B7CA7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084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8E84A9-92CB-4871-82C0-2583F7F8E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3D7EABA-1712-4C7A-A70C-ACEBF5730E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67E9919-540C-474F-B3A7-D120E84EE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DF90BE1-3BF4-4521-BCAD-C1A0460C4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2AA0-9F60-45D7-9B20-0020BD6FAB4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C60E0E-040B-49C8-A2B3-840294176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C7D4B4-B399-49EF-8306-DEEAF3949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6A-74AF-47AF-AC64-834B7CA7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49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863FB43-DC3E-4394-881C-B7F9B682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394E80-6F2D-4143-9C23-401F0DF64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40339C-A42D-4023-8A40-C282E2F752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02AA0-9F60-45D7-9B20-0020BD6FAB49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28D947-1789-4EF6-9F92-387D59BBA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BE39D3-FE4C-4FB8-9463-3A8503CEF1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34E6A-74AF-47AF-AC64-834B7CA7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49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Unidade 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</a:t>
            </a:fld>
            <a:endParaRPr lang="pt-BR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0751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47BF4-E377-47AC-93D4-DE4D66172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066" y="361232"/>
            <a:ext cx="9853636" cy="1476000"/>
          </a:xfrm>
          <a:solidFill>
            <a:srgbClr val="49738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r>
              <a:rPr lang="pt-BR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Figuras de linguagem: </a:t>
            </a:r>
            <a:r>
              <a:rPr lang="pt-BR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antítese</a:t>
            </a:r>
            <a:endParaRPr lang="pt-BR" sz="4800" dirty="0">
              <a:ln w="0"/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90721A2E-2D2B-442C-BC94-6C4950D11C20}"/>
              </a:ext>
            </a:extLst>
          </p:cNvPr>
          <p:cNvGrpSpPr/>
          <p:nvPr/>
        </p:nvGrpSpPr>
        <p:grpSpPr>
          <a:xfrm>
            <a:off x="131900" y="1452732"/>
            <a:ext cx="9205485" cy="5405268"/>
            <a:chOff x="33424" y="1452732"/>
            <a:chExt cx="9205485" cy="5405268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8AEFACD6-98DA-4D22-8507-D3DE5FAC91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24" y="1452732"/>
              <a:ext cx="5804230" cy="5405268"/>
            </a:xfrm>
            <a:prstGeom prst="rect">
              <a:avLst/>
            </a:prstGeom>
          </p:spPr>
        </p:pic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9C2E6461-B00D-489C-AD1D-0F3CEC867D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9884" y="1626866"/>
              <a:ext cx="3629025" cy="3238500"/>
            </a:xfrm>
            <a:prstGeom prst="rect">
              <a:avLst/>
            </a:prstGeom>
          </p:spPr>
        </p:pic>
      </p:grpSp>
      <p:sp>
        <p:nvSpPr>
          <p:cNvPr id="9" name="Retângulo 8">
            <a:extLst>
              <a:ext uri="{FF2B5EF4-FFF2-40B4-BE49-F238E27FC236}">
                <a16:creationId xmlns:a16="http://schemas.microsoft.com/office/drawing/2014/main" id="{13507AA6-377C-420A-91C5-23024F6BE7EB}"/>
              </a:ext>
            </a:extLst>
          </p:cNvPr>
          <p:cNvSpPr/>
          <p:nvPr/>
        </p:nvSpPr>
        <p:spPr>
          <a:xfrm>
            <a:off x="6635750" y="4878034"/>
            <a:ext cx="49095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indent="-216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 palavras destacadas no texto apresentam uma relação de oposição de sentidos, caracterizando uma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antítese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14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A6E3536E-0965-489A-ABFB-08A56D57BF98}"/>
              </a:ext>
            </a:extLst>
          </p:cNvPr>
          <p:cNvGrpSpPr/>
          <p:nvPr/>
        </p:nvGrpSpPr>
        <p:grpSpPr>
          <a:xfrm>
            <a:off x="753924" y="620284"/>
            <a:ext cx="11002407" cy="6158189"/>
            <a:chOff x="753924" y="620284"/>
            <a:chExt cx="11002407" cy="6158189"/>
          </a:xfrm>
        </p:grpSpPr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id="{0BBAB177-90C6-45F0-968D-0A6AA5E1F173}"/>
                </a:ext>
              </a:extLst>
            </p:cNvPr>
            <p:cNvSpPr/>
            <p:nvPr/>
          </p:nvSpPr>
          <p:spPr>
            <a:xfrm>
              <a:off x="4908288" y="620284"/>
              <a:ext cx="5407205" cy="2016000"/>
            </a:xfrm>
            <a:custGeom>
              <a:avLst/>
              <a:gdLst>
                <a:gd name="connsiteX0" fmla="*/ 0 w 2032000"/>
                <a:gd name="connsiteY0" fmla="*/ 0 h 1185333"/>
                <a:gd name="connsiteX1" fmla="*/ 2032000 w 2032000"/>
                <a:gd name="connsiteY1" fmla="*/ 0 h 1185333"/>
                <a:gd name="connsiteX2" fmla="*/ 2032000 w 2032000"/>
                <a:gd name="connsiteY2" fmla="*/ 1185333 h 1185333"/>
                <a:gd name="connsiteX3" fmla="*/ 0 w 2032000"/>
                <a:gd name="connsiteY3" fmla="*/ 1185333 h 1185333"/>
                <a:gd name="connsiteX4" fmla="*/ 0 w 2032000"/>
                <a:gd name="connsiteY4" fmla="*/ 0 h 118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185333">
                  <a:moveTo>
                    <a:pt x="0" y="0"/>
                  </a:moveTo>
                  <a:lnTo>
                    <a:pt x="2032000" y="0"/>
                  </a:lnTo>
                  <a:lnTo>
                    <a:pt x="2032000" y="1185333"/>
                  </a:lnTo>
                  <a:lnTo>
                    <a:pt x="0" y="1185333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7152" tIns="58420" rIns="58420" bIns="58420" numCol="1" spcCol="1270" anchor="ctr" anchorCtr="0">
              <a:noAutofit/>
            </a:bodyPr>
            <a:lstStyle/>
            <a:p>
              <a:pPr marL="216000" lvl="0" indent="-216000" defTabSz="20447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5D739A"/>
                </a:buClr>
                <a:buFont typeface="Wingdings" panose="05000000000000000000" pitchFamily="2" charset="2"/>
                <a:buChar char="§"/>
              </a:pP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tipo de poesia popular;</a:t>
              </a:r>
            </a:p>
            <a:p>
              <a:pPr marL="216000" lvl="0" indent="-216000" defTabSz="20447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5D739A"/>
                </a:buClr>
                <a:buFont typeface="Wingdings" panose="05000000000000000000" pitchFamily="2" charset="2"/>
                <a:buChar char="§"/>
              </a:pP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escritos em formas rimadas que ajudam a construir a musicalidade e o ritmo;</a:t>
              </a:r>
            </a:p>
            <a:p>
              <a:pPr marL="216000" lvl="0" indent="-216000" defTabSz="20447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5D739A"/>
                </a:buClr>
                <a:buFont typeface="Wingdings" panose="05000000000000000000" pitchFamily="2" charset="2"/>
                <a:buChar char="§"/>
              </a:pP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alguns poemas são ilustrados com xilogravuras;</a:t>
              </a:r>
            </a:p>
            <a:p>
              <a:pPr marL="216000" lvl="0" indent="-216000" defTabSz="20447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5D739A"/>
                </a:buClr>
                <a:buFont typeface="Wingdings" panose="05000000000000000000" pitchFamily="2" charset="2"/>
                <a:buChar char="§"/>
              </a:pP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as estrofes mais comuns são as de dez, oito ou seis versos.</a:t>
              </a:r>
              <a:endParaRPr lang="pt-BR" kern="12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grpSp>
          <p:nvGrpSpPr>
            <p:cNvPr id="18" name="Agrupar 17">
              <a:extLst>
                <a:ext uri="{FF2B5EF4-FFF2-40B4-BE49-F238E27FC236}">
                  <a16:creationId xmlns:a16="http://schemas.microsoft.com/office/drawing/2014/main" id="{3D7E73EC-36AD-444D-ADE7-78BD9853B8B9}"/>
                </a:ext>
              </a:extLst>
            </p:cNvPr>
            <p:cNvGrpSpPr/>
            <p:nvPr/>
          </p:nvGrpSpPr>
          <p:grpSpPr>
            <a:xfrm>
              <a:off x="2368675" y="916291"/>
              <a:ext cx="2709334" cy="2794000"/>
              <a:chOff x="2785923" y="1633612"/>
              <a:chExt cx="2709334" cy="2794000"/>
            </a:xfrm>
          </p:grpSpPr>
          <p:sp>
            <p:nvSpPr>
              <p:cNvPr id="10" name="Conector reto 9">
                <a:extLst>
                  <a:ext uri="{FF2B5EF4-FFF2-40B4-BE49-F238E27FC236}">
                    <a16:creationId xmlns:a16="http://schemas.microsoft.com/office/drawing/2014/main" id="{24095745-8D37-4F48-93C6-91B973CF4CB9}"/>
                  </a:ext>
                </a:extLst>
              </p:cNvPr>
              <p:cNvSpPr/>
              <p:nvPr/>
            </p:nvSpPr>
            <p:spPr>
              <a:xfrm>
                <a:off x="4987257" y="1633612"/>
                <a:ext cx="508000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2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Conector reto 10">
                <a:extLst>
                  <a:ext uri="{FF2B5EF4-FFF2-40B4-BE49-F238E27FC236}">
                    <a16:creationId xmlns:a16="http://schemas.microsoft.com/office/drawing/2014/main" id="{00E32F89-CCC9-499B-AAA6-AD7F4F2A9E1F}"/>
                  </a:ext>
                </a:extLst>
              </p:cNvPr>
              <p:cNvSpPr/>
              <p:nvPr/>
            </p:nvSpPr>
            <p:spPr>
              <a:xfrm rot="5400000">
                <a:off x="2488913" y="1931300"/>
                <a:ext cx="2793322" cy="2199301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2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id="{4DDE89F9-E382-4E74-95C7-1EBCC1318129}"/>
                </a:ext>
              </a:extLst>
            </p:cNvPr>
            <p:cNvSpPr/>
            <p:nvPr/>
          </p:nvSpPr>
          <p:spPr>
            <a:xfrm>
              <a:off x="7525032" y="2438093"/>
              <a:ext cx="4231299" cy="2196000"/>
            </a:xfrm>
            <a:custGeom>
              <a:avLst/>
              <a:gdLst>
                <a:gd name="connsiteX0" fmla="*/ 0 w 2032000"/>
                <a:gd name="connsiteY0" fmla="*/ 0 h 1185333"/>
                <a:gd name="connsiteX1" fmla="*/ 2032000 w 2032000"/>
                <a:gd name="connsiteY1" fmla="*/ 0 h 1185333"/>
                <a:gd name="connsiteX2" fmla="*/ 2032000 w 2032000"/>
                <a:gd name="connsiteY2" fmla="*/ 1185333 h 1185333"/>
                <a:gd name="connsiteX3" fmla="*/ 0 w 2032000"/>
                <a:gd name="connsiteY3" fmla="*/ 1185333 h 1185333"/>
                <a:gd name="connsiteX4" fmla="*/ 0 w 2032000"/>
                <a:gd name="connsiteY4" fmla="*/ 0 h 118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185333">
                  <a:moveTo>
                    <a:pt x="0" y="0"/>
                  </a:moveTo>
                  <a:lnTo>
                    <a:pt x="2032000" y="0"/>
                  </a:lnTo>
                  <a:lnTo>
                    <a:pt x="2032000" y="1185333"/>
                  </a:lnTo>
                  <a:lnTo>
                    <a:pt x="0" y="1185333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7152" tIns="58420" rIns="58420" bIns="58420" numCol="1" spcCol="1270" anchor="ctr" anchorCtr="0">
              <a:noAutofit/>
            </a:bodyPr>
            <a:lstStyle/>
            <a:p>
              <a:pPr marL="216000" lvl="0" indent="-216000" defTabSz="20447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5D739A"/>
                </a:buClr>
                <a:buFont typeface="Wingdings" panose="05000000000000000000" pitchFamily="2" charset="2"/>
                <a:buChar char="§"/>
              </a:pP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os temas incluem fatos do cotidiano, episódios históricos, lendas e temas religiosos;</a:t>
              </a:r>
            </a:p>
            <a:p>
              <a:pPr marL="216000" lvl="0" indent="-216000" defTabSz="20447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5D739A"/>
                </a:buClr>
                <a:buFont typeface="Wingdings" panose="05000000000000000000" pitchFamily="2" charset="2"/>
                <a:buChar char="§"/>
              </a:pP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por vezes, se instalam o suspense, o tom cômico ou o dramático;</a:t>
              </a:r>
            </a:p>
            <a:p>
              <a:pPr marL="216000" lvl="0" indent="-216000" defTabSz="20447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5D739A"/>
                </a:buClr>
                <a:buFont typeface="Wingdings" panose="05000000000000000000" pitchFamily="2" charset="2"/>
                <a:buChar char="§"/>
              </a:pP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criação improvisada de versos;</a:t>
              </a:r>
            </a:p>
            <a:p>
              <a:pPr marL="216000" lvl="0" indent="-216000" defTabSz="20447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5D739A"/>
                </a:buClr>
                <a:buFont typeface="Wingdings" panose="05000000000000000000" pitchFamily="2" charset="2"/>
                <a:buChar char="§"/>
              </a:pPr>
              <a:r>
                <a:rPr lang="pt-BR" kern="12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produção típica do Nordeste.</a:t>
              </a:r>
            </a:p>
          </p:txBody>
        </p:sp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B3CAE-CE94-41DD-83F5-64E53CA1E721}"/>
                </a:ext>
              </a:extLst>
            </p:cNvPr>
            <p:cNvGrpSpPr/>
            <p:nvPr/>
          </p:nvGrpSpPr>
          <p:grpSpPr>
            <a:xfrm>
              <a:off x="3461032" y="2978477"/>
              <a:ext cx="4248000" cy="2176678"/>
              <a:chOff x="3368431" y="2496921"/>
              <a:chExt cx="2126826" cy="2176678"/>
            </a:xfrm>
          </p:grpSpPr>
          <p:sp>
            <p:nvSpPr>
              <p:cNvPr id="13" name="Conector reto 12">
                <a:extLst>
                  <a:ext uri="{FF2B5EF4-FFF2-40B4-BE49-F238E27FC236}">
                    <a16:creationId xmlns:a16="http://schemas.microsoft.com/office/drawing/2014/main" id="{9025F694-0399-4934-9FD7-902F71B696D7}"/>
                  </a:ext>
                </a:extLst>
              </p:cNvPr>
              <p:cNvSpPr/>
              <p:nvPr/>
            </p:nvSpPr>
            <p:spPr>
              <a:xfrm>
                <a:off x="4987257" y="2497667"/>
                <a:ext cx="508000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2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Conector reto 13">
                <a:extLst>
                  <a:ext uri="{FF2B5EF4-FFF2-40B4-BE49-F238E27FC236}">
                    <a16:creationId xmlns:a16="http://schemas.microsoft.com/office/drawing/2014/main" id="{13B649B9-BE09-4984-8C75-D355E8DF70B0}"/>
                  </a:ext>
                </a:extLst>
              </p:cNvPr>
              <p:cNvSpPr/>
              <p:nvPr/>
            </p:nvSpPr>
            <p:spPr>
              <a:xfrm rot="5400000">
                <a:off x="3088489" y="2776863"/>
                <a:ext cx="2176678" cy="1616794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2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2CA52924-A96E-47CD-9544-BE9C9B3267A1}"/>
                </a:ext>
              </a:extLst>
            </p:cNvPr>
            <p:cNvGrpSpPr/>
            <p:nvPr/>
          </p:nvGrpSpPr>
          <p:grpSpPr>
            <a:xfrm flipV="1">
              <a:off x="2375307" y="5325093"/>
              <a:ext cx="2808000" cy="521696"/>
              <a:chOff x="3949244" y="3682322"/>
              <a:chExt cx="1546013" cy="1555157"/>
            </a:xfrm>
          </p:grpSpPr>
          <p:sp>
            <p:nvSpPr>
              <p:cNvPr id="16" name="Conector reto 15">
                <a:extLst>
                  <a:ext uri="{FF2B5EF4-FFF2-40B4-BE49-F238E27FC236}">
                    <a16:creationId xmlns:a16="http://schemas.microsoft.com/office/drawing/2014/main" id="{12CFAF26-36E3-446D-B92D-4A102CB9EADF}"/>
                  </a:ext>
                </a:extLst>
              </p:cNvPr>
              <p:cNvSpPr/>
              <p:nvPr/>
            </p:nvSpPr>
            <p:spPr>
              <a:xfrm>
                <a:off x="4987257" y="3683000"/>
                <a:ext cx="508000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2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Conector reto 16">
                <a:extLst>
                  <a:ext uri="{FF2B5EF4-FFF2-40B4-BE49-F238E27FC236}">
                    <a16:creationId xmlns:a16="http://schemas.microsoft.com/office/drawing/2014/main" id="{D04044E9-7160-4E5C-AB9B-E54288C41F0F}"/>
                  </a:ext>
                </a:extLst>
              </p:cNvPr>
              <p:cNvSpPr/>
              <p:nvPr/>
            </p:nvSpPr>
            <p:spPr>
              <a:xfrm rot="5400000">
                <a:off x="3688809" y="3942757"/>
                <a:ext cx="1555157" cy="103428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2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461AC480-4BD5-4052-83B9-A9FE46A09722}"/>
                </a:ext>
              </a:extLst>
            </p:cNvPr>
            <p:cNvSpPr/>
            <p:nvPr/>
          </p:nvSpPr>
          <p:spPr>
            <a:xfrm>
              <a:off x="753924" y="2074333"/>
              <a:ext cx="4064000" cy="4064000"/>
            </a:xfrm>
            <a:prstGeom prst="ellipse">
              <a:avLst/>
            </a:prstGeom>
            <a:solidFill>
              <a:srgbClr val="497389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59563"/>
                <a:satOff val="-12734"/>
                <a:lumOff val="-16471"/>
                <a:alphaOff val="0"/>
              </a:schemeClr>
            </a:fillRef>
            <a:effectRef idx="0">
              <a:schemeClr val="accent2">
                <a:hueOff val="-1459563"/>
                <a:satOff val="-12734"/>
                <a:lumOff val="-16471"/>
                <a:alphaOff val="0"/>
              </a:schemeClr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pt-BR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Cordel</a:t>
              </a:r>
            </a:p>
          </p:txBody>
        </p:sp>
        <p:sp>
          <p:nvSpPr>
            <p:cNvPr id="21" name="Forma Livre: Forma 20">
              <a:extLst>
                <a:ext uri="{FF2B5EF4-FFF2-40B4-BE49-F238E27FC236}">
                  <a16:creationId xmlns:a16="http://schemas.microsoft.com/office/drawing/2014/main" id="{483304C0-D34C-46E6-9C5A-89A0A27A71D9}"/>
                </a:ext>
              </a:extLst>
            </p:cNvPr>
            <p:cNvSpPr/>
            <p:nvPr/>
          </p:nvSpPr>
          <p:spPr>
            <a:xfrm>
              <a:off x="5005429" y="4582473"/>
              <a:ext cx="5407205" cy="2196000"/>
            </a:xfrm>
            <a:custGeom>
              <a:avLst/>
              <a:gdLst>
                <a:gd name="connsiteX0" fmla="*/ 0 w 2032000"/>
                <a:gd name="connsiteY0" fmla="*/ 0 h 1185333"/>
                <a:gd name="connsiteX1" fmla="*/ 2032000 w 2032000"/>
                <a:gd name="connsiteY1" fmla="*/ 0 h 1185333"/>
                <a:gd name="connsiteX2" fmla="*/ 2032000 w 2032000"/>
                <a:gd name="connsiteY2" fmla="*/ 1185333 h 1185333"/>
                <a:gd name="connsiteX3" fmla="*/ 0 w 2032000"/>
                <a:gd name="connsiteY3" fmla="*/ 1185333 h 1185333"/>
                <a:gd name="connsiteX4" fmla="*/ 0 w 2032000"/>
                <a:gd name="connsiteY4" fmla="*/ 0 h 118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185333">
                  <a:moveTo>
                    <a:pt x="0" y="0"/>
                  </a:moveTo>
                  <a:lnTo>
                    <a:pt x="2032000" y="0"/>
                  </a:lnTo>
                  <a:lnTo>
                    <a:pt x="2032000" y="1185333"/>
                  </a:lnTo>
                  <a:lnTo>
                    <a:pt x="0" y="1185333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7152" tIns="58420" rIns="58420" bIns="58420" numCol="1" spcCol="1270" anchor="ctr" anchorCtr="0">
              <a:noAutofit/>
            </a:bodyPr>
            <a:lstStyle/>
            <a:p>
              <a:pPr marL="216000" lvl="0" indent="-216000" defTabSz="20447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5D739A"/>
                </a:buClr>
                <a:buFont typeface="Wingdings" panose="05000000000000000000" pitchFamily="2" charset="2"/>
                <a:buChar char="§"/>
              </a:pP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é assim chamado pela forma como são vendidos os folhetos, dependurados em barbantes (cordão), em feiras, mercados, praças e bancas de jornal;</a:t>
              </a:r>
            </a:p>
            <a:p>
              <a:pPr marL="216000" lvl="0" indent="-216000" defTabSz="20447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5D739A"/>
                </a:buClr>
                <a:buFont typeface="Wingdings" panose="05000000000000000000" pitchFamily="2" charset="2"/>
                <a:buChar char="§"/>
              </a:pP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 finalidade era ser apresentado ao povo em praça pública, fato que ainda ocorre em certos locais.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22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851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>
            <a:extLst>
              <a:ext uri="{FF2B5EF4-FFF2-40B4-BE49-F238E27FC236}">
                <a16:creationId xmlns:a16="http://schemas.microsoft.com/office/drawing/2014/main" id="{A59E41B9-E75A-4B37-90AF-74AD5424B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649" y="2393500"/>
            <a:ext cx="4590649" cy="4022008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B6CF51FE-9C60-4031-B597-557E6AC82F79}"/>
              </a:ext>
            </a:extLst>
          </p:cNvPr>
          <p:cNvSpPr/>
          <p:nvPr/>
        </p:nvSpPr>
        <p:spPr>
          <a:xfrm>
            <a:off x="-31627" y="0"/>
            <a:ext cx="1620000" cy="6876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Processo de formação das palavras:</a:t>
            </a:r>
          </a:p>
          <a:p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composição e derivação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C58263F6-E81E-40B1-93FE-0141470385D3}"/>
              </a:ext>
            </a:extLst>
          </p:cNvPr>
          <p:cNvSpPr/>
          <p:nvPr/>
        </p:nvSpPr>
        <p:spPr>
          <a:xfrm>
            <a:off x="1813825" y="601242"/>
            <a:ext cx="10139009" cy="181588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Estrutura das palavras</a:t>
            </a:r>
          </a:p>
          <a:p>
            <a:pPr marL="576000" indent="-216000"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Radical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ea typeface="Roboto"/>
                <a:cs typeface="Roboto"/>
                <a:sym typeface="Roboto"/>
              </a:rPr>
              <a:t>→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é a parte da palavra que contém seu significado básico; é invariável.</a:t>
            </a:r>
          </a:p>
          <a:p>
            <a:pPr marL="576000" indent="-216000"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Afixo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ea typeface="Roboto"/>
                <a:cs typeface="Roboto"/>
                <a:sym typeface="Roboto"/>
              </a:rPr>
              <a:t>→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acrescenta ao radical um significado diferente, alterando seu sentido.</a:t>
            </a:r>
            <a:endParaRPr lang="pt-BR" sz="2000" dirty="0">
              <a:solidFill>
                <a:schemeClr val="accent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E7662771-E143-4040-9AF5-B8E52A8A995E}"/>
              </a:ext>
            </a:extLst>
          </p:cNvPr>
          <p:cNvGrpSpPr/>
          <p:nvPr/>
        </p:nvGrpSpPr>
        <p:grpSpPr>
          <a:xfrm>
            <a:off x="7783661" y="3510774"/>
            <a:ext cx="3838496" cy="2904734"/>
            <a:chOff x="7783661" y="3510774"/>
            <a:chExt cx="3838496" cy="2904734"/>
          </a:xfrm>
        </p:grpSpPr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D6973C68-227A-4DC3-A64F-125D195CA8A1}"/>
                </a:ext>
              </a:extLst>
            </p:cNvPr>
            <p:cNvSpPr txBox="1"/>
            <p:nvPr/>
          </p:nvSpPr>
          <p:spPr>
            <a:xfrm>
              <a:off x="7783661" y="3510774"/>
              <a:ext cx="38384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As palavras destacadas no texto possuem o mesmo radical, mas sentidos diferentes.</a:t>
              </a:r>
            </a:p>
          </p:txBody>
        </p:sp>
        <p:grpSp>
          <p:nvGrpSpPr>
            <p:cNvPr id="44" name="Agrupar 43">
              <a:extLst>
                <a:ext uri="{FF2B5EF4-FFF2-40B4-BE49-F238E27FC236}">
                  <a16:creationId xmlns:a16="http://schemas.microsoft.com/office/drawing/2014/main" id="{245F623F-2785-4B96-BE05-9D799AB3BF47}"/>
                </a:ext>
              </a:extLst>
            </p:cNvPr>
            <p:cNvGrpSpPr/>
            <p:nvPr/>
          </p:nvGrpSpPr>
          <p:grpSpPr>
            <a:xfrm>
              <a:off x="8096418" y="4672640"/>
              <a:ext cx="2782135" cy="1742868"/>
              <a:chOff x="8505372" y="3816946"/>
              <a:chExt cx="2782135" cy="1742868"/>
            </a:xfrm>
          </p:grpSpPr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ADE85D08-52E8-48E2-8A2F-60CA1EDB0F52}"/>
                  </a:ext>
                </a:extLst>
              </p:cNvPr>
              <p:cNvSpPr txBox="1"/>
              <p:nvPr/>
            </p:nvSpPr>
            <p:spPr>
              <a:xfrm>
                <a:off x="8505372" y="4655881"/>
                <a:ext cx="169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palavra primitiva</a:t>
                </a:r>
              </a:p>
            </p:txBody>
          </p:sp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95E4B718-4583-4D9D-B511-7B78E1ADD856}"/>
                  </a:ext>
                </a:extLst>
              </p:cNvPr>
              <p:cNvSpPr txBox="1"/>
              <p:nvPr/>
            </p:nvSpPr>
            <p:spPr>
              <a:xfrm>
                <a:off x="9392970" y="3816946"/>
                <a:ext cx="1282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>
                    <a:solidFill>
                      <a:srgbClr val="00B05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crianç</a:t>
                </a:r>
                <a:r>
                  <a:rPr lang="pt-BR" dirty="0">
                    <a:solidFill>
                      <a:srgbClr val="00B0F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ada</a:t>
                </a:r>
              </a:p>
            </p:txBody>
          </p:sp>
          <p:cxnSp>
            <p:nvCxnSpPr>
              <p:cNvPr id="33" name="Conector reto 32">
                <a:extLst>
                  <a:ext uri="{FF2B5EF4-FFF2-40B4-BE49-F238E27FC236}">
                    <a16:creationId xmlns:a16="http://schemas.microsoft.com/office/drawing/2014/main" id="{F0C90927-6065-4B83-8F9F-391C564FC2EC}"/>
                  </a:ext>
                </a:extLst>
              </p:cNvPr>
              <p:cNvCxnSpPr>
                <a:endCxn id="31" idx="2"/>
              </p:cNvCxnSpPr>
              <p:nvPr/>
            </p:nvCxnSpPr>
            <p:spPr>
              <a:xfrm>
                <a:off x="9566031" y="4186278"/>
                <a:ext cx="468139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to 34">
                <a:extLst>
                  <a:ext uri="{FF2B5EF4-FFF2-40B4-BE49-F238E27FC236}">
                    <a16:creationId xmlns:a16="http://schemas.microsoft.com/office/drawing/2014/main" id="{FEF08890-6334-415A-AB45-55F8681BD7CC}"/>
                  </a:ext>
                </a:extLst>
              </p:cNvPr>
              <p:cNvCxnSpPr/>
              <p:nvPr/>
            </p:nvCxnSpPr>
            <p:spPr>
              <a:xfrm>
                <a:off x="10182767" y="4186278"/>
                <a:ext cx="321063" cy="0"/>
              </a:xfrm>
              <a:prstGeom prst="line">
                <a:avLst/>
              </a:prstGeom>
              <a:ln w="127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de Seta Reta 38">
                <a:extLst>
                  <a:ext uri="{FF2B5EF4-FFF2-40B4-BE49-F238E27FC236}">
                    <a16:creationId xmlns:a16="http://schemas.microsoft.com/office/drawing/2014/main" id="{DF071954-9422-4F0A-BE46-917EE8056148}"/>
                  </a:ext>
                </a:extLst>
              </p:cNvPr>
              <p:cNvCxnSpPr/>
              <p:nvPr/>
            </p:nvCxnSpPr>
            <p:spPr>
              <a:xfrm>
                <a:off x="9800100" y="4186278"/>
                <a:ext cx="0" cy="45606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de Seta Reta 41">
                <a:extLst>
                  <a:ext uri="{FF2B5EF4-FFF2-40B4-BE49-F238E27FC236}">
                    <a16:creationId xmlns:a16="http://schemas.microsoft.com/office/drawing/2014/main" id="{6FF616E2-76C5-460B-9329-B17842972E5D}"/>
                  </a:ext>
                </a:extLst>
              </p:cNvPr>
              <p:cNvCxnSpPr/>
              <p:nvPr/>
            </p:nvCxnSpPr>
            <p:spPr>
              <a:xfrm>
                <a:off x="10343298" y="4186278"/>
                <a:ext cx="0" cy="948430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2D0BDBEE-67FE-4042-890D-88D5256BF985}"/>
                  </a:ext>
                </a:extLst>
              </p:cNvPr>
              <p:cNvSpPr txBox="1"/>
              <p:nvPr/>
            </p:nvSpPr>
            <p:spPr>
              <a:xfrm>
                <a:off x="9559507" y="5235814"/>
                <a:ext cx="1728000" cy="324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derivação sufixal</a:t>
                </a:r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6521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B6CF51FE-9C60-4031-B597-557E6AC82F79}"/>
              </a:ext>
            </a:extLst>
          </p:cNvPr>
          <p:cNvSpPr/>
          <p:nvPr/>
        </p:nvSpPr>
        <p:spPr>
          <a:xfrm flipV="1">
            <a:off x="10575544" y="0"/>
            <a:ext cx="1620000" cy="6876000"/>
          </a:xfrm>
          <a:prstGeom prst="rect">
            <a:avLst/>
          </a:prstGeom>
          <a:noFill/>
          <a:ln>
            <a:solidFill>
              <a:srgbClr val="588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pt-BR" sz="2800" dirty="0">
                <a:solidFill>
                  <a:srgbClr val="4973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Processo de formação das palavras:</a:t>
            </a:r>
          </a:p>
          <a:p>
            <a:pPr algn="ctr"/>
            <a:r>
              <a:rPr lang="pt-BR" sz="2800" dirty="0">
                <a:solidFill>
                  <a:srgbClr val="4973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composição e derivação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C58263F6-E81E-40B1-93FE-0141470385D3}"/>
              </a:ext>
            </a:extLst>
          </p:cNvPr>
          <p:cNvSpPr/>
          <p:nvPr/>
        </p:nvSpPr>
        <p:spPr>
          <a:xfrm>
            <a:off x="299839" y="864210"/>
            <a:ext cx="9443940" cy="180049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468000" indent="-216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 </a:t>
            </a: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palavras primitivas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não se originam de nenhuma outra palavra da língua.</a:t>
            </a:r>
          </a:p>
          <a:p>
            <a:pPr marL="468000" indent="-216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As </a:t>
            </a: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palavras derivadas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são as que se formam a partir de outras.</a:t>
            </a:r>
          </a:p>
          <a:p>
            <a:pPr marL="468000" indent="-216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Nem todos os afixos têm uma só significação.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264E9D4E-915F-4DE7-B84C-0F8ABA8DF21B}"/>
              </a:ext>
            </a:extLst>
          </p:cNvPr>
          <p:cNvGrpSpPr/>
          <p:nvPr/>
        </p:nvGrpSpPr>
        <p:grpSpPr>
          <a:xfrm>
            <a:off x="1271548" y="3047890"/>
            <a:ext cx="6057997" cy="1742868"/>
            <a:chOff x="1271548" y="2557566"/>
            <a:chExt cx="6057997" cy="1742868"/>
          </a:xfrm>
        </p:grpSpPr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EB4943A1-9B35-4F90-9A85-2B6573C82B09}"/>
                </a:ext>
              </a:extLst>
            </p:cNvPr>
            <p:cNvGrpSpPr/>
            <p:nvPr/>
          </p:nvGrpSpPr>
          <p:grpSpPr>
            <a:xfrm>
              <a:off x="1271548" y="2557566"/>
              <a:ext cx="2782135" cy="1742868"/>
              <a:chOff x="1271548" y="2557566"/>
              <a:chExt cx="2782135" cy="1742868"/>
            </a:xfrm>
          </p:grpSpPr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ADE85D08-52E8-48E2-8A2F-60CA1EDB0F52}"/>
                  </a:ext>
                </a:extLst>
              </p:cNvPr>
              <p:cNvSpPr txBox="1"/>
              <p:nvPr/>
            </p:nvSpPr>
            <p:spPr>
              <a:xfrm>
                <a:off x="1271548" y="3396501"/>
                <a:ext cx="169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palavra primitiva</a:t>
                </a:r>
              </a:p>
            </p:txBody>
          </p:sp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95E4B718-4583-4D9D-B511-7B78E1ADD856}"/>
                  </a:ext>
                </a:extLst>
              </p:cNvPr>
              <p:cNvSpPr txBox="1"/>
              <p:nvPr/>
            </p:nvSpPr>
            <p:spPr>
              <a:xfrm>
                <a:off x="2159146" y="2557566"/>
                <a:ext cx="1282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>
                    <a:solidFill>
                      <a:srgbClr val="00B05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crianç</a:t>
                </a:r>
                <a:r>
                  <a:rPr lang="pt-BR" dirty="0">
                    <a:solidFill>
                      <a:srgbClr val="00B0F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ada</a:t>
                </a:r>
              </a:p>
            </p:txBody>
          </p:sp>
          <p:grpSp>
            <p:nvGrpSpPr>
              <p:cNvPr id="2" name="Agrupar 1">
                <a:extLst>
                  <a:ext uri="{FF2B5EF4-FFF2-40B4-BE49-F238E27FC236}">
                    <a16:creationId xmlns:a16="http://schemas.microsoft.com/office/drawing/2014/main" id="{575092F1-9DAD-4F04-BFA7-C1662CEA9BA2}"/>
                  </a:ext>
                </a:extLst>
              </p:cNvPr>
              <p:cNvGrpSpPr/>
              <p:nvPr/>
            </p:nvGrpSpPr>
            <p:grpSpPr>
              <a:xfrm>
                <a:off x="2332207" y="2926898"/>
                <a:ext cx="937799" cy="948430"/>
                <a:chOff x="2239442" y="3067399"/>
                <a:chExt cx="937799" cy="948430"/>
              </a:xfrm>
            </p:grpSpPr>
            <p:cxnSp>
              <p:nvCxnSpPr>
                <p:cNvPr id="33" name="Conector reto 32">
                  <a:extLst>
                    <a:ext uri="{FF2B5EF4-FFF2-40B4-BE49-F238E27FC236}">
                      <a16:creationId xmlns:a16="http://schemas.microsoft.com/office/drawing/2014/main" id="{F0C90927-6065-4B83-8F9F-391C564FC2EC}"/>
                    </a:ext>
                  </a:extLst>
                </p:cNvPr>
                <p:cNvCxnSpPr>
                  <a:endCxn id="31" idx="2"/>
                </p:cNvCxnSpPr>
                <p:nvPr/>
              </p:nvCxnSpPr>
              <p:spPr>
                <a:xfrm>
                  <a:off x="2239442" y="3067399"/>
                  <a:ext cx="468139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34">
                  <a:extLst>
                    <a:ext uri="{FF2B5EF4-FFF2-40B4-BE49-F238E27FC236}">
                      <a16:creationId xmlns:a16="http://schemas.microsoft.com/office/drawing/2014/main" id="{FEF08890-6334-415A-AB45-55F8681BD7CC}"/>
                    </a:ext>
                  </a:extLst>
                </p:cNvPr>
                <p:cNvCxnSpPr/>
                <p:nvPr/>
              </p:nvCxnSpPr>
              <p:spPr>
                <a:xfrm>
                  <a:off x="2856178" y="3067399"/>
                  <a:ext cx="321063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de Seta Reta 38">
                  <a:extLst>
                    <a:ext uri="{FF2B5EF4-FFF2-40B4-BE49-F238E27FC236}">
                      <a16:creationId xmlns:a16="http://schemas.microsoft.com/office/drawing/2014/main" id="{DF071954-9422-4F0A-BE46-917EE8056148}"/>
                    </a:ext>
                  </a:extLst>
                </p:cNvPr>
                <p:cNvCxnSpPr/>
                <p:nvPr/>
              </p:nvCxnSpPr>
              <p:spPr>
                <a:xfrm>
                  <a:off x="2473511" y="3067399"/>
                  <a:ext cx="0" cy="456060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de Seta Reta 41">
                  <a:extLst>
                    <a:ext uri="{FF2B5EF4-FFF2-40B4-BE49-F238E27FC236}">
                      <a16:creationId xmlns:a16="http://schemas.microsoft.com/office/drawing/2014/main" id="{6FF616E2-76C5-460B-9329-B17842972E5D}"/>
                    </a:ext>
                  </a:extLst>
                </p:cNvPr>
                <p:cNvCxnSpPr/>
                <p:nvPr/>
              </p:nvCxnSpPr>
              <p:spPr>
                <a:xfrm>
                  <a:off x="3016709" y="3067399"/>
                  <a:ext cx="0" cy="948430"/>
                </a:xfrm>
                <a:prstGeom prst="straightConnector1">
                  <a:avLst/>
                </a:prstGeom>
                <a:ln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2D0BDBEE-67FE-4042-890D-88D5256BF985}"/>
                  </a:ext>
                </a:extLst>
              </p:cNvPr>
              <p:cNvSpPr txBox="1"/>
              <p:nvPr/>
            </p:nvSpPr>
            <p:spPr>
              <a:xfrm>
                <a:off x="2325683" y="3976434"/>
                <a:ext cx="1728000" cy="324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derivação sufixal</a:t>
                </a:r>
              </a:p>
            </p:txBody>
          </p:sp>
        </p:grp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C73092D0-A45C-4CFB-B709-DCFBB7EF99B4}"/>
                </a:ext>
              </a:extLst>
            </p:cNvPr>
            <p:cNvSpPr txBox="1"/>
            <p:nvPr/>
          </p:nvSpPr>
          <p:spPr>
            <a:xfrm>
              <a:off x="3441545" y="3166958"/>
              <a:ext cx="3888000" cy="43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00B0F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ada </a:t>
              </a: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= ideia de um grupo de crianças</a:t>
              </a:r>
              <a:endParaRPr lang="pt-BR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BAD5585A-9A46-446B-8B7A-C7A1582D3601}"/>
              </a:ext>
            </a:extLst>
          </p:cNvPr>
          <p:cNvGrpSpPr/>
          <p:nvPr/>
        </p:nvGrpSpPr>
        <p:grpSpPr>
          <a:xfrm>
            <a:off x="574277" y="5282002"/>
            <a:ext cx="7221242" cy="738664"/>
            <a:chOff x="574277" y="4500127"/>
            <a:chExt cx="7221242" cy="738664"/>
          </a:xfrm>
        </p:grpSpPr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BA857B8A-4E3B-43E1-90BF-A53A68915511}"/>
                </a:ext>
              </a:extLst>
            </p:cNvPr>
            <p:cNvSpPr txBox="1"/>
            <p:nvPr/>
          </p:nvSpPr>
          <p:spPr>
            <a:xfrm>
              <a:off x="671256" y="4500127"/>
              <a:ext cx="52308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00B0F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ada </a:t>
              </a: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= também pode indicar derivações de verbos</a:t>
              </a:r>
              <a:endParaRPr lang="pt-BR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27C79610-FF69-4756-A530-F2C76E674B52}"/>
                </a:ext>
              </a:extLst>
            </p:cNvPr>
            <p:cNvSpPr txBox="1"/>
            <p:nvPr/>
          </p:nvSpPr>
          <p:spPr>
            <a:xfrm>
              <a:off x="6513119" y="4500127"/>
              <a:ext cx="128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rgbClr val="00B05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cheg</a:t>
              </a:r>
              <a:r>
                <a:rPr lang="pt-BR" dirty="0">
                  <a:solidFill>
                    <a:srgbClr val="00B0F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ada</a:t>
              </a:r>
            </a:p>
          </p:txBody>
        </p:sp>
        <p:cxnSp>
          <p:nvCxnSpPr>
            <p:cNvPr id="10" name="Conector de Seta Reta 9">
              <a:extLst>
                <a:ext uri="{FF2B5EF4-FFF2-40B4-BE49-F238E27FC236}">
                  <a16:creationId xmlns:a16="http://schemas.microsoft.com/office/drawing/2014/main" id="{2347FCD6-B983-46CE-941F-992466B5D846}"/>
                </a:ext>
              </a:extLst>
            </p:cNvPr>
            <p:cNvCxnSpPr>
              <a:stCxn id="17" idx="3"/>
              <a:endCxn id="20" idx="1"/>
            </p:cNvCxnSpPr>
            <p:nvPr/>
          </p:nvCxnSpPr>
          <p:spPr>
            <a:xfrm>
              <a:off x="5902067" y="4684793"/>
              <a:ext cx="61105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id="{BA14391B-0EA7-4801-9420-1CAA326F87B5}"/>
                </a:ext>
              </a:extLst>
            </p:cNvPr>
            <p:cNvSpPr txBox="1"/>
            <p:nvPr/>
          </p:nvSpPr>
          <p:spPr>
            <a:xfrm>
              <a:off x="574277" y="4849099"/>
              <a:ext cx="52308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 derivações de substantivos</a:t>
              </a:r>
              <a:endParaRPr lang="pt-BR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cxnSp>
          <p:nvCxnSpPr>
            <p:cNvPr id="32" name="Conector de Seta Reta 31">
              <a:extLst>
                <a:ext uri="{FF2B5EF4-FFF2-40B4-BE49-F238E27FC236}">
                  <a16:creationId xmlns:a16="http://schemas.microsoft.com/office/drawing/2014/main" id="{60196A6F-01A3-4AE8-A245-1015AAB32961}"/>
                </a:ext>
              </a:extLst>
            </p:cNvPr>
            <p:cNvCxnSpPr/>
            <p:nvPr/>
          </p:nvCxnSpPr>
          <p:spPr>
            <a:xfrm>
              <a:off x="5902067" y="5033765"/>
              <a:ext cx="61105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7097BFD2-2E93-4840-BFA9-016BD048F9DD}"/>
                </a:ext>
              </a:extLst>
            </p:cNvPr>
            <p:cNvSpPr txBox="1"/>
            <p:nvPr/>
          </p:nvSpPr>
          <p:spPr>
            <a:xfrm>
              <a:off x="6513119" y="4869459"/>
              <a:ext cx="128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rgbClr val="00B05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cabeç</a:t>
              </a:r>
              <a:r>
                <a:rPr lang="pt-BR" dirty="0">
                  <a:solidFill>
                    <a:srgbClr val="00B0F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ada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2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6668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B6CF51FE-9C60-4031-B597-557E6AC82F79}"/>
              </a:ext>
            </a:extLst>
          </p:cNvPr>
          <p:cNvSpPr/>
          <p:nvPr/>
        </p:nvSpPr>
        <p:spPr>
          <a:xfrm>
            <a:off x="-31627" y="0"/>
            <a:ext cx="1620000" cy="6876000"/>
          </a:xfrm>
          <a:prstGeom prst="rect">
            <a:avLst/>
          </a:prstGeom>
          <a:solidFill>
            <a:srgbClr val="FFFFFF"/>
          </a:solidFill>
          <a:ln>
            <a:solidFill>
              <a:srgbClr val="588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r>
              <a:rPr lang="pt-BR" sz="2800" dirty="0">
                <a:solidFill>
                  <a:srgbClr val="4973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Processo de formação das palavras:</a:t>
            </a:r>
          </a:p>
          <a:p>
            <a:pPr algn="ctr"/>
            <a:r>
              <a:rPr lang="pt-BR" sz="2800" dirty="0">
                <a:solidFill>
                  <a:srgbClr val="4973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composição e derivação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6882BCD-2A35-4C7C-AA58-6FCC9F255A66}"/>
              </a:ext>
            </a:extLst>
          </p:cNvPr>
          <p:cNvSpPr/>
          <p:nvPr/>
        </p:nvSpPr>
        <p:spPr>
          <a:xfrm>
            <a:off x="1797335" y="903966"/>
            <a:ext cx="8539361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468000" indent="-216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processo de formação de palavras também se dá por </a:t>
            </a: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parassíntese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acréscimo simultâneo de </a:t>
            </a: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prefixo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 </a:t>
            </a: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sufixo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pt-BR" sz="2400" dirty="0">
              <a:solidFill>
                <a:schemeClr val="accent2">
                  <a:lumMod val="50000"/>
                </a:schemeClr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30" name="Agrupar 29">
            <a:extLst>
              <a:ext uri="{FF2B5EF4-FFF2-40B4-BE49-F238E27FC236}">
                <a16:creationId xmlns:a16="http://schemas.microsoft.com/office/drawing/2014/main" id="{E4BA61D4-EFAB-44CD-BE43-8CE675158289}"/>
              </a:ext>
            </a:extLst>
          </p:cNvPr>
          <p:cNvGrpSpPr/>
          <p:nvPr/>
        </p:nvGrpSpPr>
        <p:grpSpPr>
          <a:xfrm>
            <a:off x="2531042" y="2821641"/>
            <a:ext cx="3553545" cy="2935352"/>
            <a:chOff x="3611703" y="2542737"/>
            <a:chExt cx="3553545" cy="2935352"/>
          </a:xfrm>
        </p:grpSpPr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18C7CCF0-A1FE-45BF-853F-396C666523CF}"/>
                </a:ext>
              </a:extLst>
            </p:cNvPr>
            <p:cNvSpPr txBox="1"/>
            <p:nvPr/>
          </p:nvSpPr>
          <p:spPr>
            <a:xfrm>
              <a:off x="4161183" y="4330598"/>
              <a:ext cx="97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palavra </a:t>
              </a:r>
            </a:p>
            <a:p>
              <a:r>
                <a:rPr lang="pt-BR" sz="16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primitiva</a:t>
              </a:r>
            </a:p>
          </p:txBody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99FC82E8-48C1-4D89-B776-B2B1023F80A5}"/>
                </a:ext>
              </a:extLst>
            </p:cNvPr>
            <p:cNvSpPr txBox="1"/>
            <p:nvPr/>
          </p:nvSpPr>
          <p:spPr>
            <a:xfrm>
              <a:off x="3709651" y="3519701"/>
              <a:ext cx="19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err="1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en</a:t>
              </a:r>
              <a:r>
                <a:rPr lang="pt-BR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+ </a:t>
              </a:r>
              <a:r>
                <a:rPr lang="pt-BR" dirty="0" err="1">
                  <a:solidFill>
                    <a:srgbClr val="00B05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tard</a:t>
              </a:r>
              <a:r>
                <a:rPr lang="pt-BR" dirty="0">
                  <a:solidFill>
                    <a:srgbClr val="00B05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+  </a:t>
              </a:r>
              <a:r>
                <a:rPr lang="pt-BR" dirty="0" err="1">
                  <a:solidFill>
                    <a:srgbClr val="00B0F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ecer</a:t>
              </a:r>
              <a:endParaRPr lang="pt-BR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cxnSp>
          <p:nvCxnSpPr>
            <p:cNvPr id="23" name="Conector de Seta Reta 22">
              <a:extLst>
                <a:ext uri="{FF2B5EF4-FFF2-40B4-BE49-F238E27FC236}">
                  <a16:creationId xmlns:a16="http://schemas.microsoft.com/office/drawing/2014/main" id="{258553DB-164F-47FE-8E28-9035F2A3DCF4}"/>
                </a:ext>
              </a:extLst>
            </p:cNvPr>
            <p:cNvCxnSpPr/>
            <p:nvPr/>
          </p:nvCxnSpPr>
          <p:spPr>
            <a:xfrm>
              <a:off x="4562416" y="3856383"/>
              <a:ext cx="0" cy="456060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de Seta Reta 23">
              <a:extLst>
                <a:ext uri="{FF2B5EF4-FFF2-40B4-BE49-F238E27FC236}">
                  <a16:creationId xmlns:a16="http://schemas.microsoft.com/office/drawing/2014/main" id="{07D89E52-32AD-4C6B-8441-3928E9BBCABD}"/>
                </a:ext>
              </a:extLst>
            </p:cNvPr>
            <p:cNvCxnSpPr/>
            <p:nvPr/>
          </p:nvCxnSpPr>
          <p:spPr>
            <a:xfrm>
              <a:off x="5282831" y="3856383"/>
              <a:ext cx="0" cy="126000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6029BA94-71AC-42CE-AADA-9CCD76F527A4}"/>
                </a:ext>
              </a:extLst>
            </p:cNvPr>
            <p:cNvSpPr txBox="1"/>
            <p:nvPr/>
          </p:nvSpPr>
          <p:spPr>
            <a:xfrm>
              <a:off x="4904831" y="5139535"/>
              <a:ext cx="756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sufixo</a:t>
              </a:r>
            </a:p>
          </p:txBody>
        </p:sp>
        <p:cxnSp>
          <p:nvCxnSpPr>
            <p:cNvPr id="7" name="Conector reto 6">
              <a:extLst>
                <a:ext uri="{FF2B5EF4-FFF2-40B4-BE49-F238E27FC236}">
                  <a16:creationId xmlns:a16="http://schemas.microsoft.com/office/drawing/2014/main" id="{94C36B03-5987-449A-B7E3-A502E04163FC}"/>
                </a:ext>
              </a:extLst>
            </p:cNvPr>
            <p:cNvCxnSpPr/>
            <p:nvPr/>
          </p:nvCxnSpPr>
          <p:spPr>
            <a:xfrm>
              <a:off x="4359966" y="3856383"/>
              <a:ext cx="410817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>
              <a:extLst>
                <a:ext uri="{FF2B5EF4-FFF2-40B4-BE49-F238E27FC236}">
                  <a16:creationId xmlns:a16="http://schemas.microsoft.com/office/drawing/2014/main" id="{3A1817D8-33B0-46BB-A09A-362E1124BE2E}"/>
                </a:ext>
              </a:extLst>
            </p:cNvPr>
            <p:cNvCxnSpPr/>
            <p:nvPr/>
          </p:nvCxnSpPr>
          <p:spPr>
            <a:xfrm>
              <a:off x="3876188" y="3856383"/>
              <a:ext cx="28499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id="{074B56CD-9108-4310-BF3B-2A97D7F4D0DD}"/>
                </a:ext>
              </a:extLst>
            </p:cNvPr>
            <p:cNvCxnSpPr/>
            <p:nvPr/>
          </p:nvCxnSpPr>
          <p:spPr>
            <a:xfrm>
              <a:off x="5075583" y="3856383"/>
              <a:ext cx="424069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de Seta Reta 33">
              <a:extLst>
                <a:ext uri="{FF2B5EF4-FFF2-40B4-BE49-F238E27FC236}">
                  <a16:creationId xmlns:a16="http://schemas.microsoft.com/office/drawing/2014/main" id="{F4FFB626-39E0-4511-BE1C-A3CDE20FB28A}"/>
                </a:ext>
              </a:extLst>
            </p:cNvPr>
            <p:cNvCxnSpPr/>
            <p:nvPr/>
          </p:nvCxnSpPr>
          <p:spPr>
            <a:xfrm>
              <a:off x="4025703" y="3856383"/>
              <a:ext cx="0" cy="126000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aixaDeTexto 35">
              <a:extLst>
                <a:ext uri="{FF2B5EF4-FFF2-40B4-BE49-F238E27FC236}">
                  <a16:creationId xmlns:a16="http://schemas.microsoft.com/office/drawing/2014/main" id="{40BF5074-E3FB-4FC0-A032-50B2649ABBBD}"/>
                </a:ext>
              </a:extLst>
            </p:cNvPr>
            <p:cNvSpPr txBox="1"/>
            <p:nvPr/>
          </p:nvSpPr>
          <p:spPr>
            <a:xfrm>
              <a:off x="3611703" y="5134063"/>
              <a:ext cx="828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prefixo</a:t>
              </a:r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F5A21F35-CF1C-468B-A8EB-78F1C4E82C65}"/>
                </a:ext>
              </a:extLst>
            </p:cNvPr>
            <p:cNvSpPr txBox="1"/>
            <p:nvPr/>
          </p:nvSpPr>
          <p:spPr>
            <a:xfrm>
              <a:off x="5614136" y="3519700"/>
              <a:ext cx="151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=  entardecer</a:t>
              </a:r>
              <a:endParaRPr lang="pt-BR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DBE4A9E6-76BB-4CF4-BB80-E6C9F04C70FE}"/>
                </a:ext>
              </a:extLst>
            </p:cNvPr>
            <p:cNvCxnSpPr/>
            <p:nvPr/>
          </p:nvCxnSpPr>
          <p:spPr>
            <a:xfrm>
              <a:off x="5883966" y="3519700"/>
              <a:ext cx="11626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de Seta Reta 28">
              <a:extLst>
                <a:ext uri="{FF2B5EF4-FFF2-40B4-BE49-F238E27FC236}">
                  <a16:creationId xmlns:a16="http://schemas.microsoft.com/office/drawing/2014/main" id="{ABD4D988-6CA4-4693-BE1A-69FAC76BE83E}"/>
                </a:ext>
              </a:extLst>
            </p:cNvPr>
            <p:cNvCxnSpPr>
              <a:stCxn id="37" idx="0"/>
            </p:cNvCxnSpPr>
            <p:nvPr/>
          </p:nvCxnSpPr>
          <p:spPr>
            <a:xfrm flipV="1">
              <a:off x="6370136" y="3127513"/>
              <a:ext cx="0" cy="392187"/>
            </a:xfrm>
            <a:prstGeom prst="straightConnector1">
              <a:avLst/>
            </a:prstGeom>
            <a:ln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aixaDeTexto 40">
              <a:extLst>
                <a:ext uri="{FF2B5EF4-FFF2-40B4-BE49-F238E27FC236}">
                  <a16:creationId xmlns:a16="http://schemas.microsoft.com/office/drawing/2014/main" id="{6E67BC87-6428-4082-AA67-F1D2B6F4E2ED}"/>
                </a:ext>
              </a:extLst>
            </p:cNvPr>
            <p:cNvSpPr txBox="1"/>
            <p:nvPr/>
          </p:nvSpPr>
          <p:spPr>
            <a:xfrm>
              <a:off x="5689248" y="2542737"/>
              <a:ext cx="1476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derivação parassintética</a:t>
              </a:r>
            </a:p>
          </p:txBody>
        </p:sp>
      </p:grpSp>
      <p:sp>
        <p:nvSpPr>
          <p:cNvPr id="45" name="Retângulo 44">
            <a:extLst>
              <a:ext uri="{FF2B5EF4-FFF2-40B4-BE49-F238E27FC236}">
                <a16:creationId xmlns:a16="http://schemas.microsoft.com/office/drawing/2014/main" id="{748E23AD-8DB8-4ECA-8D70-D748D8AB7828}"/>
              </a:ext>
            </a:extLst>
          </p:cNvPr>
          <p:cNvSpPr/>
          <p:nvPr/>
        </p:nvSpPr>
        <p:spPr>
          <a:xfrm>
            <a:off x="5570506" y="4707539"/>
            <a:ext cx="4766190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468000" indent="-216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Note que a palavra não existe sem </a:t>
            </a:r>
            <a:r>
              <a:rPr lang="pt-BR" sz="240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um ou outro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desses afixos.</a:t>
            </a:r>
            <a:endParaRPr lang="pt-BR" sz="2400" dirty="0">
              <a:solidFill>
                <a:schemeClr val="accent2">
                  <a:lumMod val="50000"/>
                </a:schemeClr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  <p:pic>
        <p:nvPicPr>
          <p:cNvPr id="2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3783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B6CF51FE-9C60-4031-B597-557E6AC82F79}"/>
              </a:ext>
            </a:extLst>
          </p:cNvPr>
          <p:cNvSpPr/>
          <p:nvPr/>
        </p:nvSpPr>
        <p:spPr>
          <a:xfrm flipV="1">
            <a:off x="10575544" y="0"/>
            <a:ext cx="1620000" cy="6876000"/>
          </a:xfrm>
          <a:prstGeom prst="rect">
            <a:avLst/>
          </a:prstGeom>
          <a:solidFill>
            <a:srgbClr val="FFFFFF"/>
          </a:solidFill>
          <a:ln>
            <a:solidFill>
              <a:srgbClr val="588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pt-BR" sz="2800" dirty="0">
                <a:solidFill>
                  <a:srgbClr val="4973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Processo de formação das palavras:</a:t>
            </a:r>
          </a:p>
          <a:p>
            <a:pPr algn="ctr"/>
            <a:r>
              <a:rPr lang="pt-BR" sz="2800" dirty="0">
                <a:solidFill>
                  <a:srgbClr val="4973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composição e derivação</a:t>
            </a:r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1EBFC12D-D1FD-4EA9-81B7-D756FED239AB}"/>
              </a:ext>
            </a:extLst>
          </p:cNvPr>
          <p:cNvCxnSpPr/>
          <p:nvPr/>
        </p:nvCxnSpPr>
        <p:spPr>
          <a:xfrm>
            <a:off x="3477164" y="1265481"/>
            <a:ext cx="828000" cy="0"/>
          </a:xfrm>
          <a:prstGeom prst="straightConnector1">
            <a:avLst/>
          </a:prstGeom>
          <a:ln w="349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BA38BD0D-7C63-48E4-9029-F97290DBAD68}"/>
              </a:ext>
            </a:extLst>
          </p:cNvPr>
          <p:cNvGrpSpPr/>
          <p:nvPr/>
        </p:nvGrpSpPr>
        <p:grpSpPr>
          <a:xfrm>
            <a:off x="779808" y="652047"/>
            <a:ext cx="2603635" cy="1190005"/>
            <a:chOff x="779808" y="652047"/>
            <a:chExt cx="2603635" cy="1190005"/>
          </a:xfrm>
        </p:grpSpPr>
        <p:pic>
          <p:nvPicPr>
            <p:cNvPr id="4" name="Imagem 3">
              <a:extLst>
                <a:ext uri="{FF2B5EF4-FFF2-40B4-BE49-F238E27FC236}">
                  <a16:creationId xmlns:a16="http://schemas.microsoft.com/office/drawing/2014/main" id="{D575B824-6D29-47DB-887D-6F2B50CCA8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9808" y="652047"/>
              <a:ext cx="2603635" cy="1190005"/>
            </a:xfrm>
            <a:prstGeom prst="rect">
              <a:avLst/>
            </a:prstGeom>
          </p:spPr>
        </p:pic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796E83AB-62E1-4EA4-8BE2-1FE085AF2D77}"/>
                </a:ext>
              </a:extLst>
            </p:cNvPr>
            <p:cNvCxnSpPr/>
            <p:nvPr/>
          </p:nvCxnSpPr>
          <p:spPr>
            <a:xfrm>
              <a:off x="1153550" y="1785780"/>
              <a:ext cx="1139483" cy="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E6025FE5-0019-47AF-B4FA-955DC7125C49}"/>
              </a:ext>
            </a:extLst>
          </p:cNvPr>
          <p:cNvSpPr txBox="1"/>
          <p:nvPr/>
        </p:nvSpPr>
        <p:spPr>
          <a:xfrm>
            <a:off x="4481823" y="911538"/>
            <a:ext cx="5818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prefixo </a:t>
            </a:r>
            <a:r>
              <a:rPr lang="pt-BR" sz="2000" dirty="0" err="1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des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atribui à palavra sentido de negação.</a:t>
            </a:r>
          </a:p>
          <a:p>
            <a:r>
              <a:rPr lang="pt-BR" sz="20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des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confiado </a:t>
            </a:r>
            <a:r>
              <a:rPr lang="pt-BR" sz="20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=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aquele que não tem confiança.</a:t>
            </a:r>
          </a:p>
        </p:txBody>
      </p: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35DF078F-1477-445C-98DD-28B66315B587}"/>
              </a:ext>
            </a:extLst>
          </p:cNvPr>
          <p:cNvGrpSpPr/>
          <p:nvPr/>
        </p:nvGrpSpPr>
        <p:grpSpPr>
          <a:xfrm>
            <a:off x="779808" y="2399215"/>
            <a:ext cx="9307169" cy="4086225"/>
            <a:chOff x="779808" y="2399215"/>
            <a:chExt cx="9307169" cy="4086225"/>
          </a:xfrm>
        </p:grpSpPr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AC17D645-90E7-4A78-91F7-2157D5A533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9808" y="2399215"/>
              <a:ext cx="3000375" cy="4086225"/>
            </a:xfrm>
            <a:prstGeom prst="rect">
              <a:avLst/>
            </a:prstGeom>
          </p:spPr>
        </p:pic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33F166F5-6986-423E-B4F8-C86E4136494F}"/>
                </a:ext>
              </a:extLst>
            </p:cNvPr>
            <p:cNvCxnSpPr/>
            <p:nvPr/>
          </p:nvCxnSpPr>
          <p:spPr>
            <a:xfrm>
              <a:off x="1097278" y="5444197"/>
              <a:ext cx="928075" cy="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to 21">
              <a:extLst>
                <a:ext uri="{FF2B5EF4-FFF2-40B4-BE49-F238E27FC236}">
                  <a16:creationId xmlns:a16="http://schemas.microsoft.com/office/drawing/2014/main" id="{BDD696A6-F447-4BC0-BCC7-2ED2221FFAAE}"/>
                </a:ext>
              </a:extLst>
            </p:cNvPr>
            <p:cNvCxnSpPr/>
            <p:nvPr/>
          </p:nvCxnSpPr>
          <p:spPr>
            <a:xfrm>
              <a:off x="2081625" y="5444197"/>
              <a:ext cx="1590043" cy="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aixaDeTexto 35">
              <a:extLst>
                <a:ext uri="{FF2B5EF4-FFF2-40B4-BE49-F238E27FC236}">
                  <a16:creationId xmlns:a16="http://schemas.microsoft.com/office/drawing/2014/main" id="{FF04175F-49BD-45B2-B31C-E6D7AD76C777}"/>
                </a:ext>
              </a:extLst>
            </p:cNvPr>
            <p:cNvSpPr txBox="1"/>
            <p:nvPr/>
          </p:nvSpPr>
          <p:spPr>
            <a:xfrm>
              <a:off x="4268749" y="2608005"/>
              <a:ext cx="5818228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6000" indent="-216000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Nas palavras sublinhadas, ocorre a </a:t>
              </a:r>
              <a:r>
                <a:rPr lang="pt-BR" sz="2000" b="1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composição por justaposição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.</a:t>
              </a:r>
            </a:p>
            <a:p>
              <a:pPr marL="216000" indent="-216000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Neste caso, </a:t>
              </a:r>
              <a:r>
                <a:rPr lang="pt-BR" sz="2000" b="1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dois radicais 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se juntaram para formar um novo nome.</a:t>
              </a:r>
            </a:p>
            <a:p>
              <a:pPr marL="216000" indent="-216000">
                <a:spcAft>
                  <a:spcPts val="3000"/>
                </a:spcAft>
                <a:buFont typeface="Wingdings" panose="05000000000000000000" pitchFamily="2" charset="2"/>
                <a:buChar char="§"/>
              </a:pP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Nas palavras compostas por justaposição </a:t>
              </a:r>
              <a:r>
                <a:rPr lang="pt-BR" sz="2000" b="1" dirty="0">
                  <a:solidFill>
                    <a:schemeClr val="accent1">
                      <a:lumMod val="7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não há alteração 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fonética.</a:t>
              </a:r>
            </a:p>
            <a:p>
              <a:pPr marL="216000">
                <a:spcAft>
                  <a:spcPts val="600"/>
                </a:spcAft>
              </a:pP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pega </a:t>
              </a:r>
              <a:r>
                <a:rPr lang="pt-BR" sz="20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+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pega </a:t>
              </a:r>
              <a:r>
                <a:rPr lang="pt-BR" sz="20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=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pega-pega</a:t>
              </a:r>
            </a:p>
            <a:p>
              <a:pPr marL="216000">
                <a:spcAft>
                  <a:spcPts val="600"/>
                </a:spcAft>
              </a:pP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esconde </a:t>
              </a:r>
              <a:r>
                <a:rPr lang="pt-BR" sz="20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+ 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esconde </a:t>
              </a:r>
              <a:r>
                <a:rPr lang="pt-BR" sz="20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=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esconde-esconde</a:t>
              </a:r>
            </a:p>
          </p:txBody>
        </p:sp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3CF1A567-13D2-4285-9BF6-9490045C5DB1}"/>
              </a:ext>
            </a:extLst>
          </p:cNvPr>
          <p:cNvGrpSpPr/>
          <p:nvPr/>
        </p:nvGrpSpPr>
        <p:grpSpPr>
          <a:xfrm>
            <a:off x="3861275" y="5778104"/>
            <a:ext cx="1778850" cy="467951"/>
            <a:chOff x="3861275" y="5778104"/>
            <a:chExt cx="1778850" cy="467951"/>
          </a:xfrm>
        </p:grpSpPr>
        <p:cxnSp>
          <p:nvCxnSpPr>
            <p:cNvPr id="24" name="Conector reto 23">
              <a:extLst>
                <a:ext uri="{FF2B5EF4-FFF2-40B4-BE49-F238E27FC236}">
                  <a16:creationId xmlns:a16="http://schemas.microsoft.com/office/drawing/2014/main" id="{61B19A97-F4D4-4D0C-A3A1-E401DEC0D686}"/>
                </a:ext>
              </a:extLst>
            </p:cNvPr>
            <p:cNvCxnSpPr/>
            <p:nvPr/>
          </p:nvCxnSpPr>
          <p:spPr>
            <a:xfrm>
              <a:off x="3861275" y="6246055"/>
              <a:ext cx="1778850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>
              <a:extLst>
                <a:ext uri="{FF2B5EF4-FFF2-40B4-BE49-F238E27FC236}">
                  <a16:creationId xmlns:a16="http://schemas.microsoft.com/office/drawing/2014/main" id="{31ECEC2B-02BE-430E-8506-204CB07E8159}"/>
                </a:ext>
              </a:extLst>
            </p:cNvPr>
            <p:cNvCxnSpPr/>
            <p:nvPr/>
          </p:nvCxnSpPr>
          <p:spPr>
            <a:xfrm flipV="1">
              <a:off x="5626057" y="5778104"/>
              <a:ext cx="0" cy="467951"/>
            </a:xfrm>
            <a:prstGeom prst="line">
              <a:avLst/>
            </a:prstGeom>
            <a:ln w="3492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  <p:pic>
        <p:nvPicPr>
          <p:cNvPr id="17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8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36C155F4-F2F4-4F33-B9CB-2242CA8CCB17}"/>
              </a:ext>
            </a:extLst>
          </p:cNvPr>
          <p:cNvSpPr txBox="1">
            <a:spLocks/>
          </p:cNvSpPr>
          <p:nvPr/>
        </p:nvSpPr>
        <p:spPr>
          <a:xfrm>
            <a:off x="6518722" y="95250"/>
            <a:ext cx="5673278" cy="1424494"/>
          </a:xfrm>
          <a:prstGeom prst="rect">
            <a:avLst/>
          </a:prstGeom>
          <a:solidFill>
            <a:srgbClr val="497389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Regência verbal</a:t>
            </a:r>
            <a:endParaRPr lang="pt-BR" sz="4800" b="1" dirty="0">
              <a:ln w="0">
                <a:solidFill>
                  <a:schemeClr val="accent5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0ED39906-8E16-418E-B9CE-2BE8C28777DA}"/>
              </a:ext>
            </a:extLst>
          </p:cNvPr>
          <p:cNvSpPr txBox="1"/>
          <p:nvPr/>
        </p:nvSpPr>
        <p:spPr>
          <a:xfrm>
            <a:off x="444948" y="1045567"/>
            <a:ext cx="6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Relação entre os verbos (</a:t>
            </a:r>
            <a:r>
              <a:rPr lang="pt-BR" sz="20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termos regentes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 e os </a:t>
            </a:r>
            <a:r>
              <a:rPr lang="pt-BR" sz="20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termos regidos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por eles (que podem vir ou não acompanhados de preposição).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103587E2-D713-4FEC-8BF1-7F632877449D}"/>
              </a:ext>
            </a:extLst>
          </p:cNvPr>
          <p:cNvSpPr/>
          <p:nvPr/>
        </p:nvSpPr>
        <p:spPr>
          <a:xfrm>
            <a:off x="444948" y="206123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6000" indent="-2160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Muitas vezes, a diferença na regência verbal estabelece um novo sentido para o verbo.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206AD29C-9CD1-42A8-A59D-14F2E132888F}"/>
              </a:ext>
            </a:extLst>
          </p:cNvPr>
          <p:cNvGrpSpPr/>
          <p:nvPr/>
        </p:nvGrpSpPr>
        <p:grpSpPr>
          <a:xfrm>
            <a:off x="787061" y="2662532"/>
            <a:ext cx="10873231" cy="3921883"/>
            <a:chOff x="787061" y="2662532"/>
            <a:chExt cx="10873231" cy="3921883"/>
          </a:xfrm>
        </p:grpSpPr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5EA3ED8B-41A7-45F8-9C6D-99968269A006}"/>
                </a:ext>
              </a:extLst>
            </p:cNvPr>
            <p:cNvGrpSpPr/>
            <p:nvPr/>
          </p:nvGrpSpPr>
          <p:grpSpPr>
            <a:xfrm>
              <a:off x="1792080" y="3723843"/>
              <a:ext cx="5760000" cy="1764000"/>
              <a:chOff x="1330500" y="2460905"/>
              <a:chExt cx="5760000" cy="1764000"/>
            </a:xfrm>
          </p:grpSpPr>
          <p:sp>
            <p:nvSpPr>
              <p:cNvPr id="25" name="Retângulo 24">
                <a:extLst>
                  <a:ext uri="{FF2B5EF4-FFF2-40B4-BE49-F238E27FC236}">
                    <a16:creationId xmlns:a16="http://schemas.microsoft.com/office/drawing/2014/main" id="{6FE361BD-EBB9-42CA-BD62-7E4A4E6CC256}"/>
                  </a:ext>
                </a:extLst>
              </p:cNvPr>
              <p:cNvSpPr/>
              <p:nvPr/>
            </p:nvSpPr>
            <p:spPr>
              <a:xfrm>
                <a:off x="1330500" y="2460905"/>
                <a:ext cx="5760000" cy="1764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pt-BR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3DD4BF35-0024-40D5-A343-2AFAC3FA2077}"/>
                  </a:ext>
                </a:extLst>
              </p:cNvPr>
              <p:cNvSpPr txBox="1"/>
              <p:nvPr/>
            </p:nvSpPr>
            <p:spPr>
              <a:xfrm>
                <a:off x="1654500" y="2824149"/>
                <a:ext cx="5363712" cy="10002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216000" indent="-216000">
                  <a:spcAft>
                    <a:spcPts val="600"/>
                  </a:spcAft>
                  <a:buFont typeface="+mj-lt"/>
                  <a:buAutoNum type="romanUcPeriod"/>
                </a:pPr>
                <a:r>
                  <a:rPr lang="pt-BR" sz="2000" dirty="0">
                    <a:solidFill>
                      <a:srgbClr val="00206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Severino decidiu </a:t>
                </a:r>
                <a:r>
                  <a:rPr lang="pt-BR" sz="2000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querer</a:t>
                </a:r>
                <a:r>
                  <a:rPr lang="pt-BR" sz="2000" dirty="0">
                    <a:solidFill>
                      <a:srgbClr val="00206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 a vida.</a:t>
                </a:r>
              </a:p>
              <a:p>
                <a:pPr marL="216000" indent="-216000">
                  <a:spcAft>
                    <a:spcPts val="600"/>
                  </a:spcAft>
                  <a:buFont typeface="+mj-lt"/>
                  <a:buAutoNum type="romanUcPeriod"/>
                </a:pPr>
                <a:r>
                  <a:rPr lang="pt-BR" sz="2000" dirty="0">
                    <a:solidFill>
                      <a:srgbClr val="00206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As pessoas </a:t>
                </a:r>
                <a:r>
                  <a:rPr lang="pt-BR" sz="2000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queriam</a:t>
                </a:r>
                <a:r>
                  <a:rPr lang="pt-BR" sz="2000" dirty="0">
                    <a:solidFill>
                      <a:srgbClr val="00206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 muito </a:t>
                </a:r>
                <a:r>
                  <a:rPr lang="pt-BR" sz="2000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ao</a:t>
                </a:r>
                <a:r>
                  <a:rPr lang="pt-BR" sz="2000" dirty="0">
                    <a:solidFill>
                      <a:srgbClr val="00206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 bebê recém-nascido.</a:t>
                </a:r>
              </a:p>
            </p:txBody>
          </p:sp>
        </p:grpSp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E13A09D-CF95-4921-B700-5E5AF4054BBA}"/>
                </a:ext>
              </a:extLst>
            </p:cNvPr>
            <p:cNvGrpSpPr/>
            <p:nvPr/>
          </p:nvGrpSpPr>
          <p:grpSpPr>
            <a:xfrm>
              <a:off x="4672080" y="3035394"/>
              <a:ext cx="3017633" cy="1002057"/>
              <a:chOff x="2785923" y="1312333"/>
              <a:chExt cx="2696762" cy="2794000"/>
            </a:xfrm>
          </p:grpSpPr>
          <p:sp>
            <p:nvSpPr>
              <p:cNvPr id="29" name="Conector reto 28">
                <a:extLst>
                  <a:ext uri="{FF2B5EF4-FFF2-40B4-BE49-F238E27FC236}">
                    <a16:creationId xmlns:a16="http://schemas.microsoft.com/office/drawing/2014/main" id="{FF105F05-E0A0-43EB-A627-6BE4CB2D1E29}"/>
                  </a:ext>
                </a:extLst>
              </p:cNvPr>
              <p:cNvSpPr/>
              <p:nvPr/>
            </p:nvSpPr>
            <p:spPr>
              <a:xfrm>
                <a:off x="4974685" y="1312333"/>
                <a:ext cx="508000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  <a:tailEnd type="triangle" w="lg" len="lg"/>
              </a:ln>
            </p:spPr>
            <p:style>
              <a:lnRef idx="2">
                <a:schemeClr val="accent2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0" name="Conector reto 29">
                <a:extLst>
                  <a:ext uri="{FF2B5EF4-FFF2-40B4-BE49-F238E27FC236}">
                    <a16:creationId xmlns:a16="http://schemas.microsoft.com/office/drawing/2014/main" id="{F195720D-66B5-4B6A-B861-F0193CA8F5C9}"/>
                  </a:ext>
                </a:extLst>
              </p:cNvPr>
              <p:cNvSpPr/>
              <p:nvPr/>
            </p:nvSpPr>
            <p:spPr>
              <a:xfrm rot="5400000">
                <a:off x="2488913" y="1610021"/>
                <a:ext cx="2793322" cy="2199301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2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C88D6C3F-6BBB-4B3D-BBAE-FFB64CDB9710}"/>
                </a:ext>
              </a:extLst>
            </p:cNvPr>
            <p:cNvSpPr txBox="1"/>
            <p:nvPr/>
          </p:nvSpPr>
          <p:spPr>
            <a:xfrm>
              <a:off x="7800642" y="2662532"/>
              <a:ext cx="3789451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6000" indent="-21600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Verbo transitivo direto</a:t>
              </a:r>
            </a:p>
            <a:p>
              <a:pPr marL="216000" indent="-21600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Verbo tem sentido de </a:t>
              </a:r>
              <a:r>
                <a:rPr lang="pt-BR" sz="20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desejar</a:t>
              </a:r>
            </a:p>
          </p:txBody>
        </p:sp>
        <p:grpSp>
          <p:nvGrpSpPr>
            <p:cNvPr id="35" name="Agrupar 34">
              <a:extLst>
                <a:ext uri="{FF2B5EF4-FFF2-40B4-BE49-F238E27FC236}">
                  <a16:creationId xmlns:a16="http://schemas.microsoft.com/office/drawing/2014/main" id="{5F94A764-1B0C-425F-B13A-C4C94B195929}"/>
                </a:ext>
              </a:extLst>
            </p:cNvPr>
            <p:cNvGrpSpPr/>
            <p:nvPr/>
          </p:nvGrpSpPr>
          <p:grpSpPr>
            <a:xfrm flipV="1">
              <a:off x="4546549" y="4922929"/>
              <a:ext cx="3143164" cy="1229100"/>
              <a:chOff x="3949244" y="3682322"/>
              <a:chExt cx="1535305" cy="1555157"/>
            </a:xfrm>
          </p:grpSpPr>
          <p:sp>
            <p:nvSpPr>
              <p:cNvPr id="36" name="Conector reto 35">
                <a:extLst>
                  <a:ext uri="{FF2B5EF4-FFF2-40B4-BE49-F238E27FC236}">
                    <a16:creationId xmlns:a16="http://schemas.microsoft.com/office/drawing/2014/main" id="{09036E7A-103C-4947-A5BE-A1527FA2A60C}"/>
                  </a:ext>
                </a:extLst>
              </p:cNvPr>
              <p:cNvSpPr/>
              <p:nvPr/>
            </p:nvSpPr>
            <p:spPr>
              <a:xfrm>
                <a:off x="4976549" y="3683000"/>
                <a:ext cx="508000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  <a:tailEnd type="triangle" w="lg" len="lg"/>
              </a:ln>
            </p:spPr>
            <p:style>
              <a:lnRef idx="2">
                <a:schemeClr val="accent2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7" name="Conector reto 36">
                <a:extLst>
                  <a:ext uri="{FF2B5EF4-FFF2-40B4-BE49-F238E27FC236}">
                    <a16:creationId xmlns:a16="http://schemas.microsoft.com/office/drawing/2014/main" id="{5189677F-A614-43C7-AC87-AA3E80B11B57}"/>
                  </a:ext>
                </a:extLst>
              </p:cNvPr>
              <p:cNvSpPr/>
              <p:nvPr/>
            </p:nvSpPr>
            <p:spPr>
              <a:xfrm rot="5400000">
                <a:off x="3688809" y="3942757"/>
                <a:ext cx="1555157" cy="103428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2">
                  <a:tint val="5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C2FB8EB9-1D60-4B5C-86A3-EA6B57CCA8AD}"/>
                </a:ext>
              </a:extLst>
            </p:cNvPr>
            <p:cNvSpPr txBox="1"/>
            <p:nvPr/>
          </p:nvSpPr>
          <p:spPr>
            <a:xfrm>
              <a:off x="7870841" y="4799311"/>
              <a:ext cx="3789451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6000" indent="-21600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Verbo transitivo indireto</a:t>
              </a:r>
            </a:p>
            <a:p>
              <a:pPr marL="216000" indent="-21600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Rege a preposição </a:t>
              </a:r>
              <a:r>
                <a:rPr lang="pt-BR" sz="2000" u="sng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(junto com o artigo </a:t>
              </a:r>
              <a:r>
                <a:rPr lang="pt-BR" sz="2000" u="sng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)</a:t>
              </a:r>
              <a:endParaRPr lang="pt-BR" sz="2000" u="sng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216000" indent="-21600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Verbo tem sentido de </a:t>
              </a:r>
              <a:r>
                <a:rPr lang="pt-BR" sz="20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estimar, querer bem</a:t>
              </a:r>
            </a:p>
          </p:txBody>
        </p:sp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414B4302-E338-4338-8850-ED3033BD6296}"/>
                </a:ext>
              </a:extLst>
            </p:cNvPr>
            <p:cNvGrpSpPr/>
            <p:nvPr/>
          </p:nvGrpSpPr>
          <p:grpSpPr>
            <a:xfrm>
              <a:off x="787061" y="2962300"/>
              <a:ext cx="1836000" cy="936000"/>
              <a:chOff x="1945228" y="5212023"/>
              <a:chExt cx="1836000" cy="936000"/>
            </a:xfrm>
          </p:grpSpPr>
          <p:sp>
            <p:nvSpPr>
              <p:cNvPr id="26" name="Forma Livre: Forma 25">
                <a:extLst>
                  <a:ext uri="{FF2B5EF4-FFF2-40B4-BE49-F238E27FC236}">
                    <a16:creationId xmlns:a16="http://schemas.microsoft.com/office/drawing/2014/main" id="{B782EF0B-7941-4D5E-9065-659FD7B35372}"/>
                  </a:ext>
                </a:extLst>
              </p:cNvPr>
              <p:cNvSpPr/>
              <p:nvPr/>
            </p:nvSpPr>
            <p:spPr>
              <a:xfrm>
                <a:off x="1945228" y="5212023"/>
                <a:ext cx="1836000" cy="936000"/>
              </a:xfrm>
              <a:custGeom>
                <a:avLst/>
                <a:gdLst>
                  <a:gd name="connsiteX0" fmla="*/ 0 w 1364316"/>
                  <a:gd name="connsiteY0" fmla="*/ 0 h 1364316"/>
                  <a:gd name="connsiteX1" fmla="*/ 1364316 w 1364316"/>
                  <a:gd name="connsiteY1" fmla="*/ 0 h 1364316"/>
                  <a:gd name="connsiteX2" fmla="*/ 1364316 w 1364316"/>
                  <a:gd name="connsiteY2" fmla="*/ 1364316 h 1364316"/>
                  <a:gd name="connsiteX3" fmla="*/ 0 w 1364316"/>
                  <a:gd name="connsiteY3" fmla="*/ 1364316 h 1364316"/>
                  <a:gd name="connsiteX4" fmla="*/ 0 w 1364316"/>
                  <a:gd name="connsiteY4" fmla="*/ 0 h 1364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4316" h="1364316">
                    <a:moveTo>
                      <a:pt x="0" y="0"/>
                    </a:moveTo>
                    <a:lnTo>
                      <a:pt x="1364316" y="0"/>
                    </a:lnTo>
                    <a:lnTo>
                      <a:pt x="1364316" y="1364316"/>
                    </a:lnTo>
                    <a:lnTo>
                      <a:pt x="0" y="13643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marL="0" lvl="0" indent="0" algn="ctr" defTabSz="1377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pt-BR" sz="3100" kern="120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CAA8E7FD-60C2-4D20-8BDC-24DF829130D4}"/>
                  </a:ext>
                </a:extLst>
              </p:cNvPr>
              <p:cNvSpPr txBox="1"/>
              <p:nvPr/>
            </p:nvSpPr>
            <p:spPr>
              <a:xfrm>
                <a:off x="2087090" y="5389309"/>
                <a:ext cx="1548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ctr"/>
                <a:r>
                  <a:rPr lang="pt-BR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Exemplos:</a:t>
                </a:r>
                <a:endParaRPr lang="pt-BR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</p:grp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  <p:pic>
        <p:nvPicPr>
          <p:cNvPr id="2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2902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36C155F4-F2F4-4F33-B9CB-2242CA8CCB17}"/>
              </a:ext>
            </a:extLst>
          </p:cNvPr>
          <p:cNvSpPr txBox="1">
            <a:spLocks/>
          </p:cNvSpPr>
          <p:nvPr/>
        </p:nvSpPr>
        <p:spPr>
          <a:xfrm>
            <a:off x="623999" y="473041"/>
            <a:ext cx="6858759" cy="1332000"/>
          </a:xfrm>
          <a:prstGeom prst="rect">
            <a:avLst/>
          </a:prstGeom>
          <a:solidFill>
            <a:srgbClr val="497389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Regência</a:t>
            </a:r>
            <a:r>
              <a:rPr lang="pt-BR" sz="48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48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nominal</a:t>
            </a:r>
            <a:endParaRPr lang="pt-BR" sz="4800" b="1" dirty="0">
              <a:ln w="0">
                <a:solidFill>
                  <a:schemeClr val="accent5">
                    <a:lumMod val="50000"/>
                  </a:schemeClr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C7B7FC4C-B79D-4B80-84F7-DBEC1FD0A2CB}"/>
              </a:ext>
            </a:extLst>
          </p:cNvPr>
          <p:cNvGrpSpPr/>
          <p:nvPr/>
        </p:nvGrpSpPr>
        <p:grpSpPr>
          <a:xfrm>
            <a:off x="2010000" y="3537219"/>
            <a:ext cx="8236911" cy="2266378"/>
            <a:chOff x="3127913" y="2674622"/>
            <a:chExt cx="8236911" cy="2266378"/>
          </a:xfrm>
        </p:grpSpPr>
        <p:sp>
          <p:nvSpPr>
            <p:cNvPr id="25" name="Retângulo 24">
              <a:extLst>
                <a:ext uri="{FF2B5EF4-FFF2-40B4-BE49-F238E27FC236}">
                  <a16:creationId xmlns:a16="http://schemas.microsoft.com/office/drawing/2014/main" id="{6FE361BD-EBB9-42CA-BD62-7E4A4E6CC256}"/>
                </a:ext>
              </a:extLst>
            </p:cNvPr>
            <p:cNvSpPr/>
            <p:nvPr/>
          </p:nvSpPr>
          <p:spPr>
            <a:xfrm>
              <a:off x="4380824" y="3429000"/>
              <a:ext cx="6984000" cy="1512000"/>
            </a:xfrm>
            <a:prstGeom prst="rect">
              <a:avLst/>
            </a:prstGeom>
            <a:solidFill>
              <a:srgbClr val="5D739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3DD4BF35-0024-40D5-A343-2AFAC3FA2077}"/>
                </a:ext>
              </a:extLst>
            </p:cNvPr>
            <p:cNvSpPr txBox="1"/>
            <p:nvPr/>
          </p:nvSpPr>
          <p:spPr>
            <a:xfrm>
              <a:off x="4650824" y="3800279"/>
              <a:ext cx="6444000" cy="769441"/>
            </a:xfrm>
            <a:prstGeom prst="rect">
              <a:avLst/>
            </a:prstGeom>
            <a:solidFill>
              <a:srgbClr val="5D739A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216000" indent="-216000">
                <a:spcAft>
                  <a:spcPts val="1200"/>
                </a:spcAft>
                <a:buFont typeface="+mj-lt"/>
                <a:buAutoNum type="romanUcPeriod"/>
              </a:pPr>
              <a:r>
                <a:rPr lang="pt-BR" sz="20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 professor ficou </a:t>
              </a: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satisfeito</a:t>
              </a:r>
              <a:r>
                <a:rPr lang="pt-BR" sz="20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pt-BR" sz="2000" u="sng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com</a:t>
              </a:r>
              <a:r>
                <a:rPr lang="pt-BR" sz="20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o esforço dos alunos.</a:t>
              </a:r>
            </a:p>
            <a:p>
              <a:pPr marL="216000" indent="-216000">
                <a:spcAft>
                  <a:spcPts val="1200"/>
                </a:spcAft>
                <a:buFont typeface="+mj-lt"/>
                <a:buAutoNum type="romanUcPeriod"/>
              </a:pPr>
              <a:r>
                <a:rPr lang="pt-BR" sz="20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 rapaz estava </a:t>
              </a:r>
              <a:r>
                <a:rPr 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apto</a:t>
              </a:r>
              <a:r>
                <a:rPr lang="pt-BR" sz="20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pt-BR" sz="2000" u="sng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às</a:t>
              </a:r>
              <a:r>
                <a:rPr lang="pt-BR" sz="20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corridas.</a:t>
              </a:r>
            </a:p>
          </p:txBody>
        </p:sp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414B4302-E338-4338-8850-ED3033BD6296}"/>
                </a:ext>
              </a:extLst>
            </p:cNvPr>
            <p:cNvGrpSpPr/>
            <p:nvPr/>
          </p:nvGrpSpPr>
          <p:grpSpPr>
            <a:xfrm>
              <a:off x="3127913" y="2674622"/>
              <a:ext cx="1836000" cy="936000"/>
              <a:chOff x="1945228" y="5212023"/>
              <a:chExt cx="1836000" cy="936000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6" name="Forma Livre: Forma 25">
                <a:extLst>
                  <a:ext uri="{FF2B5EF4-FFF2-40B4-BE49-F238E27FC236}">
                    <a16:creationId xmlns:a16="http://schemas.microsoft.com/office/drawing/2014/main" id="{B782EF0B-7941-4D5E-9065-659FD7B35372}"/>
                  </a:ext>
                </a:extLst>
              </p:cNvPr>
              <p:cNvSpPr/>
              <p:nvPr/>
            </p:nvSpPr>
            <p:spPr>
              <a:xfrm>
                <a:off x="1945228" y="5212023"/>
                <a:ext cx="1836000" cy="936000"/>
              </a:xfrm>
              <a:custGeom>
                <a:avLst/>
                <a:gdLst>
                  <a:gd name="connsiteX0" fmla="*/ 0 w 1364316"/>
                  <a:gd name="connsiteY0" fmla="*/ 0 h 1364316"/>
                  <a:gd name="connsiteX1" fmla="*/ 1364316 w 1364316"/>
                  <a:gd name="connsiteY1" fmla="*/ 0 h 1364316"/>
                  <a:gd name="connsiteX2" fmla="*/ 1364316 w 1364316"/>
                  <a:gd name="connsiteY2" fmla="*/ 1364316 h 1364316"/>
                  <a:gd name="connsiteX3" fmla="*/ 0 w 1364316"/>
                  <a:gd name="connsiteY3" fmla="*/ 1364316 h 1364316"/>
                  <a:gd name="connsiteX4" fmla="*/ 0 w 1364316"/>
                  <a:gd name="connsiteY4" fmla="*/ 0 h 1364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4316" h="1364316">
                    <a:moveTo>
                      <a:pt x="0" y="0"/>
                    </a:moveTo>
                    <a:lnTo>
                      <a:pt x="1364316" y="0"/>
                    </a:lnTo>
                    <a:lnTo>
                      <a:pt x="1364316" y="1364316"/>
                    </a:lnTo>
                    <a:lnTo>
                      <a:pt x="0" y="136431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marL="0" lvl="0" indent="0" algn="ctr" defTabSz="1377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pt-BR" sz="3100" kern="120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CAA8E7FD-60C2-4D20-8BDC-24DF829130D4}"/>
                  </a:ext>
                </a:extLst>
              </p:cNvPr>
              <p:cNvSpPr txBox="1"/>
              <p:nvPr/>
            </p:nvSpPr>
            <p:spPr>
              <a:xfrm>
                <a:off x="2087090" y="5389309"/>
                <a:ext cx="1548000" cy="461665"/>
              </a:xfrm>
              <a:prstGeom prst="rect">
                <a:avLst/>
              </a:prstGeom>
              <a:grpFill/>
            </p:spPr>
            <p:txBody>
              <a:bodyPr wrap="square" lIns="0" rIns="0" rtlCol="0" anchor="ctr">
                <a:spAutoFit/>
              </a:bodyPr>
              <a:lstStyle/>
              <a:p>
                <a:pPr algn="ctr"/>
                <a:r>
                  <a:rPr lang="pt-BR" sz="2400" b="1" dirty="0">
                    <a:solidFill>
                      <a:schemeClr val="accent5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Exemplos:</a:t>
                </a:r>
                <a:endParaRPr lang="pt-BR" sz="2400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</p:grpSp>
      </p:grp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0ED39906-8E16-418E-B9CE-2BE8C28777DA}"/>
              </a:ext>
            </a:extLst>
          </p:cNvPr>
          <p:cNvSpPr txBox="1"/>
          <p:nvPr/>
        </p:nvSpPr>
        <p:spPr>
          <a:xfrm>
            <a:off x="4169000" y="1985947"/>
            <a:ext cx="67414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Relação entre os nomes (</a:t>
            </a: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termos regentes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 e os </a:t>
            </a: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termos regidos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por eles, ou seja, entre um substantivo, adjetivo ou advérbio e seu complemento, regido por uma preposição, chamado </a:t>
            </a: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complemento nominal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3271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47BF4-E377-47AC-93D4-DE4D66172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389" y="290680"/>
            <a:ext cx="11040167" cy="1086265"/>
          </a:xfrm>
          <a:solidFill>
            <a:srgbClr val="49738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40000" tIns="0" rIns="0" bIns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pt-BR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Figuras de linguagem: </a:t>
            </a:r>
            <a:r>
              <a:rPr lang="pt-BR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metáfora</a:t>
            </a:r>
            <a:endParaRPr lang="pt-BR" sz="4800" dirty="0">
              <a:ln w="0"/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632F6D9E-0FFF-4E79-A0AB-1AD868A896A3}"/>
              </a:ext>
            </a:extLst>
          </p:cNvPr>
          <p:cNvGrpSpPr/>
          <p:nvPr/>
        </p:nvGrpSpPr>
        <p:grpSpPr>
          <a:xfrm>
            <a:off x="4315211" y="1514644"/>
            <a:ext cx="7876789" cy="5184606"/>
            <a:chOff x="168063" y="2354761"/>
            <a:chExt cx="7513646" cy="4503239"/>
          </a:xfrm>
        </p:grpSpPr>
        <p:pic>
          <p:nvPicPr>
            <p:cNvPr id="4" name="Imagem 3">
              <a:extLst>
                <a:ext uri="{FF2B5EF4-FFF2-40B4-BE49-F238E27FC236}">
                  <a16:creationId xmlns:a16="http://schemas.microsoft.com/office/drawing/2014/main" id="{5E0A8D18-14C3-4B43-A6CB-F5D7EB6948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8063" y="2354761"/>
              <a:ext cx="7513646" cy="4503239"/>
            </a:xfrm>
            <a:prstGeom prst="rect">
              <a:avLst/>
            </a:prstGeom>
          </p:spPr>
        </p:pic>
        <p:cxnSp>
          <p:nvCxnSpPr>
            <p:cNvPr id="7" name="Conector reto 6">
              <a:extLst>
                <a:ext uri="{FF2B5EF4-FFF2-40B4-BE49-F238E27FC236}">
                  <a16:creationId xmlns:a16="http://schemas.microsoft.com/office/drawing/2014/main" id="{A73F52BE-E544-4AE8-A55D-D352B211851B}"/>
                </a:ext>
              </a:extLst>
            </p:cNvPr>
            <p:cNvCxnSpPr/>
            <p:nvPr/>
          </p:nvCxnSpPr>
          <p:spPr>
            <a:xfrm>
              <a:off x="928467" y="3277772"/>
              <a:ext cx="1448973" cy="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>
              <a:extLst>
                <a:ext uri="{FF2B5EF4-FFF2-40B4-BE49-F238E27FC236}">
                  <a16:creationId xmlns:a16="http://schemas.microsoft.com/office/drawing/2014/main" id="{74F91582-EAB3-4C11-93E3-9DC34A5DAAD3}"/>
                </a:ext>
              </a:extLst>
            </p:cNvPr>
            <p:cNvCxnSpPr/>
            <p:nvPr/>
          </p:nvCxnSpPr>
          <p:spPr>
            <a:xfrm>
              <a:off x="478302" y="3485272"/>
              <a:ext cx="1476000" cy="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4DC2D39B-397A-4516-B0E7-88187F8F80AD}"/>
                </a:ext>
              </a:extLst>
            </p:cNvPr>
            <p:cNvCxnSpPr/>
            <p:nvPr/>
          </p:nvCxnSpPr>
          <p:spPr>
            <a:xfrm>
              <a:off x="900331" y="3938954"/>
              <a:ext cx="534573" cy="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id="{FAB26DC0-5B4B-4011-A846-226A2F4AC854}"/>
                </a:ext>
              </a:extLst>
            </p:cNvPr>
            <p:cNvCxnSpPr/>
            <p:nvPr/>
          </p:nvCxnSpPr>
          <p:spPr>
            <a:xfrm>
              <a:off x="1954302" y="5486400"/>
              <a:ext cx="760763" cy="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id="{9019310F-39DA-4192-9902-8F68E990CDA7}"/>
                </a:ext>
              </a:extLst>
            </p:cNvPr>
            <p:cNvCxnSpPr/>
            <p:nvPr/>
          </p:nvCxnSpPr>
          <p:spPr>
            <a:xfrm>
              <a:off x="436098" y="5697415"/>
              <a:ext cx="1702190" cy="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tângulo 40">
            <a:extLst>
              <a:ext uri="{FF2B5EF4-FFF2-40B4-BE49-F238E27FC236}">
                <a16:creationId xmlns:a16="http://schemas.microsoft.com/office/drawing/2014/main" id="{21AAB01C-D6FB-4AFC-92E6-20FB44C6123A}"/>
              </a:ext>
            </a:extLst>
          </p:cNvPr>
          <p:cNvSpPr/>
          <p:nvPr/>
        </p:nvSpPr>
        <p:spPr>
          <a:xfrm>
            <a:off x="443978" y="1449886"/>
            <a:ext cx="3991285" cy="5213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indent="-216000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espetáculo da vida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→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compara a vida a algo belo de ser visto;</a:t>
            </a:r>
          </a:p>
          <a:p>
            <a:pPr marL="216000" indent="-216000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vê-la desfiar seu fio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→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ver a vida acontecer;</a:t>
            </a:r>
          </a:p>
          <a:p>
            <a:pPr marL="216000" indent="-216000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fábrica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→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ver a vida se transformar em novas vidas;</a:t>
            </a:r>
          </a:p>
          <a:p>
            <a:pPr marL="216000" indent="-216000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explosão de uma vida severina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→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uma vida, mesmo que franzina, quando nasce é uma expansão de alegria e de vida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/>
          </a:p>
        </p:txBody>
      </p:sp>
      <p:pic>
        <p:nvPicPr>
          <p:cNvPr id="12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51513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627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Wingdings</vt:lpstr>
      <vt:lpstr>Tema do Office</vt:lpstr>
      <vt:lpstr>Unidade 6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Figuras de linguagem: metáfora</vt:lpstr>
      <vt:lpstr>Figuras de linguagem: antítese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6</dc:title>
  <dc:creator>João Paulo Bortoluci</dc:creator>
  <cp:lastModifiedBy>João Paulo Bortoluci</cp:lastModifiedBy>
  <cp:revision>1</cp:revision>
  <dcterms:created xsi:type="dcterms:W3CDTF">2020-04-03T16:36:15Z</dcterms:created>
  <dcterms:modified xsi:type="dcterms:W3CDTF">2020-04-03T16:38:13Z</dcterms:modified>
</cp:coreProperties>
</file>