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  <p:sldId id="396" r:id="rId3"/>
    <p:sldId id="397" r:id="rId4"/>
    <p:sldId id="398" r:id="rId5"/>
    <p:sldId id="376" r:id="rId6"/>
    <p:sldId id="399" r:id="rId7"/>
    <p:sldId id="400" r:id="rId8"/>
    <p:sldId id="401" r:id="rId9"/>
    <p:sldId id="402" r:id="rId10"/>
    <p:sldId id="40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1C072-11F9-4298-83A0-50BAFEFCB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43A29F-11D3-4599-AA5E-10F1D669E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8D986E-231B-460B-BBB9-874EF54B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9EA8D9-100F-46D4-A550-FB489FB4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20E6F3-ADDD-4A45-94FA-7BDD11D3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7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E0898-5041-4DEA-959F-D436FB82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CA5523-C8F6-4261-8C4D-E306C5CF7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7C5636-391E-437F-A706-68672188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9C03C2-4408-4C03-9BE5-17F47AB3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99319B-0831-427F-BD7C-66C8D92A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4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31D8E7-8BBC-42B6-A133-D323DAC04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963E89-C52B-4B37-AFE9-016BF1D46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8BD0F6-20E6-477C-9786-7F277780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DAEBE7-573B-4CFF-9532-17D77401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C5628B-FE6D-4AC1-9F50-74A68A2C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9C994-46F6-477B-8892-D806A189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8659E0-3390-45B8-B58F-8FF51507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8DBB3C-ED5E-43DF-9E0E-078F8CB74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7F8739-9476-4610-8F61-08A857C5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A646DF-1155-4557-9D51-757CF911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29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37E12-FE30-4EAD-BEA1-1D990140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3E3499-005F-4883-8157-25A4EA5F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7E1AB3-BB22-4AC5-88B7-F1FEB9BE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8FF58F-7FCD-45C1-8891-2B1A986E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BEC28E-22D2-4B58-8004-44A67E29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1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EFE23-D1FC-49F9-B698-6C9BB9CB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46F4AD-5CA0-4F4F-A389-5A26468DD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A63B8F-5278-427F-AAEF-BA12BFEA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476536-119B-41FA-BF6D-ACE53AFD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0684AB-A050-420B-9BF4-E9C0A797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5D7BFF-7FEC-4C9B-8A7F-F8B18710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27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3A313-F616-4CDF-9FCF-DEFF516E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C787A4-AD67-43C8-A95F-20F5A63DB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EFB550-490C-4D87-B8EB-178E61608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09E5B4-175F-46F5-9756-52471C4F5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3D9158-EF49-4E06-8F31-C3A1321EE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A8E8B7-6A47-4072-8F4C-81CAC550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56230B-DD5B-44BA-9759-39DEA043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5C6894-0E59-455E-B943-58EEC570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2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AC454-4E0C-4E4A-BA69-2EF0CB58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3319BD-F689-45F6-9AF0-21B56EDF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4DF9D8-9742-4740-91C8-44DBCCF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C7D2C1-5A8A-4CAC-BE79-70400471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15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EF305D-0828-4387-8019-A7429DD3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53DA8D-8A56-4B6B-883D-5E1857C7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AE1471-999F-4F1F-B49C-4B93C857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11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185B6-FDC7-42CC-88DD-D2E50491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117E95-4D73-4E43-894E-1F13DE9F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FF15C4-D7DD-4456-90DA-1EE3A3AC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96F3B0-92AA-4A5E-B701-0D18E78F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656F9A-213F-44CB-A8C8-B1A6AD7A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555E4-AD90-4998-AA6B-067B7EA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90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A9AC9-D0B7-4372-A962-86F9E286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8F69C6B-8C87-48B8-86DA-7AF59E912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D932EE-5AE0-4F58-8C1A-CAEE2AF29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23939E-0FA7-4718-9D57-44CE3434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205964-B339-4E3D-9B58-9785F16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76A2AD-D830-4B6D-9D9B-70FAF018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4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46B7DA-A2A5-4C44-89BD-B8C687E4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467E7C-CD89-49D4-A6A1-4C71409D6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99025-ABF4-4BE1-B21E-6C583E9CB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1C1C-21ED-418D-8846-5269B257D5FD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2B1EF7-18A8-41CE-9F92-54FA6643F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052C2F-1795-489C-9FCE-E24F5C2D8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723F-82BD-4079-ADF2-54F119AE73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73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9340" y="2695563"/>
            <a:ext cx="293961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África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3794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812" y="1443698"/>
            <a:ext cx="613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Dificuldades pós-independência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561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29ABBF-057C-492B-B746-78E7A4FE0E49}"/>
              </a:ext>
            </a:extLst>
          </p:cNvPr>
          <p:cNvSpPr txBox="1"/>
          <p:nvPr/>
        </p:nvSpPr>
        <p:spPr>
          <a:xfrm>
            <a:off x="612633" y="2255258"/>
            <a:ext cx="10772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novas nações africanas se mantiveram dependentes das antigas metrópoles. </a:t>
            </a:r>
            <a:br>
              <a:rPr lang="pt-BR" sz="2000" dirty="0"/>
            </a:br>
            <a:r>
              <a:rPr lang="pt-BR" sz="2000" dirty="0"/>
              <a:t>Após mais de meio século de soberania política, a maior parte dos países africanos </a:t>
            </a:r>
            <a:br>
              <a:rPr lang="pt-BR" sz="2000" dirty="0"/>
            </a:br>
            <a:r>
              <a:rPr lang="pt-BR" sz="2000" dirty="0"/>
              <a:t>mantém problemas estruturais herdados do imperialismo:</a:t>
            </a:r>
          </a:p>
          <a:p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dependência econômica e tecnológica,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graves dificuldades sociais e intensa instabilidade política acarretada por conflitos internos.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r>
              <a:rPr lang="pt-BR" sz="2000" dirty="0"/>
              <a:t>As fronteiras artificiais foram praticamente mantidas pelos novos países africanos. </a:t>
            </a:r>
            <a:br>
              <a:rPr lang="pt-BR" sz="2000" dirty="0"/>
            </a:br>
            <a:r>
              <a:rPr lang="pt-BR" sz="2000" dirty="0"/>
              <a:t>Após a independência, iniciaram-se lutas internas pelo poder em países onde diferentes etnias ocupavam um mesmo território. Atualmente, muitos países africanos encontram-se em guerras </a:t>
            </a:r>
            <a:br>
              <a:rPr lang="pt-BR" sz="2000" dirty="0"/>
            </a:br>
            <a:r>
              <a:rPr lang="pt-BR" sz="2000" dirty="0"/>
              <a:t>civis em razão de disputas pelo poder, tendo como pano de fundo diferenças étnicas e religiosas.</a:t>
            </a:r>
          </a:p>
          <a:p>
            <a:endParaRPr lang="pt-BR" sz="20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79382" y="591451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810" y="485712"/>
            <a:ext cx="482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98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12806" y="57304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40" y="485712"/>
            <a:ext cx="6725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Divisão política e regional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1340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9-06-30 at 19.5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5" y="1654316"/>
            <a:ext cx="7318258" cy="4826936"/>
          </a:xfrm>
          <a:prstGeom prst="rect">
            <a:avLst/>
          </a:prstGeom>
        </p:spPr>
      </p:pic>
      <p:pic>
        <p:nvPicPr>
          <p:cNvPr id="5" name="Picture 4" descr="Screen Shot 2019-06-30 at 19.52.2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419"/>
          <a:stretch/>
        </p:blipFill>
        <p:spPr>
          <a:xfrm>
            <a:off x="7728002" y="1587327"/>
            <a:ext cx="4272460" cy="4910480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157854" y="72028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341" y="485713"/>
            <a:ext cx="538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Norte da África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África Subsaariana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3810" y="191192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9-06-30 at 19.5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34" y="1192645"/>
            <a:ext cx="7632700" cy="5003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061B385-A886-4727-B9D7-E800E860DA69}"/>
              </a:ext>
            </a:extLst>
          </p:cNvPr>
          <p:cNvSpPr txBox="1"/>
          <p:nvPr/>
        </p:nvSpPr>
        <p:spPr>
          <a:xfrm>
            <a:off x="508776" y="2064317"/>
            <a:ext cx="5542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Alguns países do Norte da África, como Egito e Marrocos, desenvolveram um parque industrial com base na produção de bens de consumo não duráveis. Porém, </a:t>
            </a:r>
          </a:p>
          <a:p>
            <a:r>
              <a:rPr lang="pt-BR" dirty="0"/>
              <a:t>a economia regional está baseada principalmente na agropecuária e na extração e exportação de petróleo.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9494C9-9567-4533-A7BA-EA161DBAA1F6}"/>
              </a:ext>
            </a:extLst>
          </p:cNvPr>
          <p:cNvSpPr txBox="1"/>
          <p:nvPr/>
        </p:nvSpPr>
        <p:spPr>
          <a:xfrm>
            <a:off x="484540" y="3713723"/>
            <a:ext cx="55667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Concentrando cerca de 83% da população do continente, a África Subsaariana apresenta grandes contrastes</a:t>
            </a:r>
          </a:p>
          <a:p>
            <a:r>
              <a:rPr lang="pt-BR" dirty="0"/>
              <a:t>socioeconômicos. Há países que se destacam na economia mundial, e outros extremamente pobres, com problemas estruturais, sociais e econômicos associados </a:t>
            </a:r>
          </a:p>
          <a:p>
            <a:r>
              <a:rPr lang="pt-BR" dirty="0"/>
              <a:t>a conflitos e instabilidade política.</a:t>
            </a:r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56117" y="591451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341" y="485712"/>
            <a:ext cx="456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1340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0B3DCFD-DAD7-458C-BE2A-0976DE4EEE20}"/>
              </a:ext>
            </a:extLst>
          </p:cNvPr>
          <p:cNvSpPr txBox="1"/>
          <p:nvPr/>
        </p:nvSpPr>
        <p:spPr>
          <a:xfrm>
            <a:off x="483505" y="1322513"/>
            <a:ext cx="392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Relevo e hidrografia</a:t>
            </a:r>
          </a:p>
        </p:txBody>
      </p:sp>
      <p:pic>
        <p:nvPicPr>
          <p:cNvPr id="3" name="Picture 2" descr="Screen Shot 2019-06-30 at 20.00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86" y="721590"/>
            <a:ext cx="7804774" cy="5776339"/>
          </a:xfrm>
          <a:prstGeom prst="rect">
            <a:avLst/>
          </a:prstGeom>
        </p:spPr>
      </p:pic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826D90-999E-4339-9D15-AF2CCC24D394}"/>
              </a:ext>
            </a:extLst>
          </p:cNvPr>
          <p:cNvSpPr txBox="1"/>
          <p:nvPr/>
        </p:nvSpPr>
        <p:spPr>
          <a:xfrm>
            <a:off x="483505" y="1310967"/>
            <a:ext cx="254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Clima</a:t>
            </a:r>
          </a:p>
          <a:p>
            <a:r>
              <a:rPr lang="pt-BR" sz="3600" dirty="0"/>
              <a:t>e vegetação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56117" y="591451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341" y="485712"/>
            <a:ext cx="456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1340" y="121654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9-06-30 at 20.03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25" y="1066452"/>
            <a:ext cx="8873940" cy="5605326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13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79382" y="591451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810" y="485712"/>
            <a:ext cx="482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0F7E78-8A97-465F-A2A7-DF2B7C99D483}"/>
              </a:ext>
            </a:extLst>
          </p:cNvPr>
          <p:cNvSpPr txBox="1"/>
          <p:nvPr/>
        </p:nvSpPr>
        <p:spPr>
          <a:xfrm>
            <a:off x="483505" y="1426422"/>
            <a:ext cx="2693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Berço da</a:t>
            </a:r>
          </a:p>
          <a:p>
            <a:r>
              <a:rPr lang="pt-BR" sz="3600" dirty="0"/>
              <a:t>humanidade</a:t>
            </a:r>
          </a:p>
        </p:txBody>
      </p:sp>
      <p:pic>
        <p:nvPicPr>
          <p:cNvPr id="5" name="Picture 4" descr="Screen Shot 2019-06-30 at 20.07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07" y="1214999"/>
            <a:ext cx="8936223" cy="5458275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27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54E67B0-C5B7-4B31-9CA7-9AAF5BD2628C}"/>
              </a:ext>
            </a:extLst>
          </p:cNvPr>
          <p:cNvSpPr txBox="1"/>
          <p:nvPr/>
        </p:nvSpPr>
        <p:spPr>
          <a:xfrm>
            <a:off x="483504" y="1426422"/>
            <a:ext cx="194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Tráfico</a:t>
            </a:r>
          </a:p>
          <a:p>
            <a:r>
              <a:rPr lang="pt-BR" sz="3600" dirty="0"/>
              <a:t>humano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79382" y="591451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810" y="485712"/>
            <a:ext cx="482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9-06-30 at 20.11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35" y="1170508"/>
            <a:ext cx="8293100" cy="5600700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3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355" y="1432153"/>
            <a:ext cx="3733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600" dirty="0"/>
              <a:t>Imperialismo</a:t>
            </a:r>
            <a:br>
              <a:rPr lang="pt-BR" sz="3600" dirty="0"/>
            </a:br>
            <a:r>
              <a:rPr lang="pt-BR" sz="3600" dirty="0"/>
              <a:t>e partilha da África</a:t>
            </a:r>
            <a:endParaRPr lang="en-US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779A17A-4A48-4880-817B-D87CE840119F}"/>
              </a:ext>
            </a:extLst>
          </p:cNvPr>
          <p:cNvSpPr txBox="1"/>
          <p:nvPr/>
        </p:nvSpPr>
        <p:spPr>
          <a:xfrm>
            <a:off x="565355" y="2993594"/>
            <a:ext cx="37339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início do século XIX, o avanço </a:t>
            </a:r>
            <a:br>
              <a:rPr lang="pt-BR" dirty="0"/>
            </a:br>
            <a:r>
              <a:rPr lang="pt-BR" dirty="0"/>
              <a:t>da industrialização na Europa </a:t>
            </a:r>
            <a:br>
              <a:rPr lang="pt-BR" dirty="0"/>
            </a:br>
            <a:r>
              <a:rPr lang="pt-BR" dirty="0"/>
              <a:t>e a declaração de independência </a:t>
            </a:r>
            <a:br>
              <a:rPr lang="pt-BR" dirty="0"/>
            </a:br>
            <a:r>
              <a:rPr lang="pt-BR" dirty="0"/>
              <a:t>de diversas colônias na América impeliram as potências europeias </a:t>
            </a:r>
            <a:br>
              <a:rPr lang="pt-BR" dirty="0"/>
            </a:br>
            <a:r>
              <a:rPr lang="pt-BR" dirty="0"/>
              <a:t>a buscar novos mercados consumidores para vender seus produtos e, ao mesmo tempo, obter novas fontes de matéria-prima e de mão de obra barata. Os principais alvos foram África, Ásia e Oceania.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79382" y="591451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810" y="485712"/>
            <a:ext cx="482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9-06-30 at 20.1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92" y="1224327"/>
            <a:ext cx="7310489" cy="5225016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94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>
            <a:extLst>
              <a:ext uri="{FF2B5EF4-FFF2-40B4-BE49-F238E27FC236}">
                <a16:creationId xmlns:a16="http://schemas.microsoft.com/office/drawing/2014/main" id="{DA59D412-D6C9-43D5-9FDE-E2D32BC4CB23}"/>
              </a:ext>
            </a:extLst>
          </p:cNvPr>
          <p:cNvSpPr txBox="1"/>
          <p:nvPr/>
        </p:nvSpPr>
        <p:spPr>
          <a:xfrm>
            <a:off x="565356" y="1397518"/>
            <a:ext cx="4842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pt-BR" sz="3600" dirty="0"/>
              <a:t>Descolonização da África</a:t>
            </a:r>
            <a:endParaRPr lang="en-US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55BFC0-7D85-4CAA-958B-E3E58D719806}"/>
              </a:ext>
            </a:extLst>
          </p:cNvPr>
          <p:cNvSpPr txBox="1"/>
          <p:nvPr/>
        </p:nvSpPr>
        <p:spPr>
          <a:xfrm>
            <a:off x="588445" y="2143125"/>
            <a:ext cx="4054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a Segunda Guerra Mundial, </a:t>
            </a:r>
          </a:p>
          <a:p>
            <a:r>
              <a:rPr lang="pt-BR" dirty="0"/>
              <a:t>as potências europeias estavam enfraquecidas. Assim, as metrópoles europeias tinham dificuldades em manter a administração das colônias </a:t>
            </a:r>
          </a:p>
          <a:p>
            <a:r>
              <a:rPr lang="pt-BR" dirty="0"/>
              <a:t>e conter o crescimento dos movimentos de independência dos territórios ocupados na África, além de manifestações contra a colonização, pois a opinião pública mundial exercia forte pressão para a independência dos países africanos.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79382" y="591451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810" y="485712"/>
            <a:ext cx="482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históricos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9-06-30 at 20.18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37" y="516259"/>
            <a:ext cx="4173863" cy="6382901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692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Aptifer Slab LT W01 Bold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Bortoluci</dc:creator>
  <cp:lastModifiedBy>João Paulo Bortoluci</cp:lastModifiedBy>
  <cp:revision>1</cp:revision>
  <dcterms:created xsi:type="dcterms:W3CDTF">2020-04-03T13:06:39Z</dcterms:created>
  <dcterms:modified xsi:type="dcterms:W3CDTF">2020-04-03T13:10:57Z</dcterms:modified>
</cp:coreProperties>
</file>