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320" r:id="rId4"/>
    <p:sldId id="321" r:id="rId5"/>
    <p:sldId id="322" r:id="rId6"/>
    <p:sldId id="29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598E6-E43F-48B9-8727-76DF856A6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DA111C-03DF-408F-8BBB-A0823F455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B34669-F93F-449E-8CB9-371AA957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2F8C36-CA58-4788-8B96-D04728D9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9E3E52-CABE-4CCE-B40D-36394B39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03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BA068-BF5C-4A3C-B2E8-7B1756AE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A88ABE4-49C7-4880-BF35-A8BF8DB78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AFF6B7-B153-4213-B644-1C903829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538CB5-CC0C-4D7C-835D-D85F758C3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6F7674-25C5-4F57-A116-B3A9DC57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12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AE47B7-79B0-4113-B256-CD6026DFF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EA158D-B45C-4EFE-9F04-7823FD469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0039E4-F034-465E-A3C5-F910E5C3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4A5551-A574-4BD5-9694-FAAA7370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95E185-FA34-49E0-B50C-61EB6388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76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87F1D-9722-43EE-9C43-059FA747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0BB0D9-267B-40DC-ADD1-58AF7A752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EDF740-13F7-423C-9C58-0F988F71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3C57F8-80DC-4770-BF3C-F7FF3EAD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9D83F9-3F7B-44FC-8D6A-492C7D89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ED371-4336-4A5E-9BD2-08476C7D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DE4AB1-947C-4430-840B-31062387C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91ADE6-C462-440C-B106-4DF21AE8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DC71EB-D2A9-4910-B859-85224B6E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F7D57C-1025-4DB0-B46E-5B908C08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84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573BF-383A-47F4-A7FF-EA3DF2623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A6BC93-41E0-483B-B11D-F7001F70B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7D2AC6-98A1-46B0-AB9E-E7E6176B5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D38D16-2454-447A-AF3E-C61E4162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2AD57B-E305-4F53-91E0-AC00609C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880675-CB53-4786-8F69-04BC265A4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61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5F832-7686-42D4-876B-204336E5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E91F359-8D63-479A-9DA5-90D3C5828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323CD3-3AF3-4637-812D-481E73137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9BFA4F-50E7-4985-B14D-A0A1492EA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AE046D-AAE0-491A-A0CC-FB3B66321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BBCDFE7-B4FF-4DE7-A4AF-C0EBE78D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2DADCAE-512C-4910-9AA3-B9926E62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B84B00-B5AA-4635-A08B-DF2C9724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7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3A3CA-9AD1-450B-924B-3DDBB7AD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84BA5B5-120B-44B8-9505-D29C26C2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76937E-4114-4A3A-B4EB-069AECF3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B021622-103B-4A43-98AE-D4E35B937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37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A2DF5B5-C27E-421B-BE8D-07E913AA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D47EC3-5E9E-45A5-B03C-66D5AEE5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7239D0-135F-4CF9-A2A3-E69325AE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7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3E657-5C92-4B4D-9023-CF126645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0CE15A-33C9-4B82-9703-22D1EA8BD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F378CC-D932-465D-BE04-220CB13FB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202F27-6415-4173-B5A6-9CCAD3D0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6CD0B0-D091-45DC-8805-A2F2612C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82B8B6-91C5-4739-997D-DB22C6D3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28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C681C-2887-4893-B0E4-800358DF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AC409BD-9E17-4CF3-99C3-E3AA9F4FB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0FF569-F3BA-4740-BA2A-A39928E52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9AC0C4-1A4D-4667-8800-B6DE7EAE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D78A00-5675-4EA8-B2D2-71DF3550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96758D-9408-4B52-AA15-A580F731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0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0CD22C7-87A8-4B62-AB9E-F0E0F838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C7C36E-CF9A-413A-9888-6829AC903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F542C2-0A20-4F30-8039-C914476E4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2753-E83A-4BAC-A7FA-376008C0FF28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C09E89-0799-4526-AF82-C255CBDD9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5CAAAD-4C14-4E6F-ADAD-65B4B61F0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32BF0-F695-424C-A1A9-8B1F46014D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82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Roboto"/>
              </a:rPr>
              <a:t>VOLUME 8</a:t>
            </a:r>
          </a:p>
          <a:p>
            <a:endParaRPr lang="pt-BR" sz="2800" dirty="0">
              <a:latin typeface="Roboto"/>
            </a:endParaRPr>
          </a:p>
          <a:p>
            <a:r>
              <a:rPr lang="pt-BR" sz="2800" dirty="0">
                <a:latin typeface="Roboto"/>
              </a:rPr>
              <a:t>Unidade 6</a:t>
            </a:r>
          </a:p>
          <a:p>
            <a:r>
              <a:rPr lang="pt-BR" sz="2800" dirty="0">
                <a:latin typeface="Roboto"/>
              </a:rPr>
              <a:t>Área de figuras planas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96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987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de quadriláteros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6D3C6B-135A-4505-BA48-FC79F596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60" y="1085825"/>
            <a:ext cx="2845424" cy="185465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0B3C2B-ED71-4278-9180-33ABB9936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932" y="2619662"/>
            <a:ext cx="2010155" cy="185465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38D634F-EDB5-41D3-88E7-ACF0684A6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60" y="3110437"/>
            <a:ext cx="2845424" cy="63515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13A9445-2B2F-4F83-A54A-ECFD9EA217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0487" y="4669680"/>
            <a:ext cx="2947046" cy="58434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EC16300-C925-422E-AFC8-5EA2B85188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8388" y="4138736"/>
            <a:ext cx="3902860" cy="168913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952F83F-F30B-49CA-B986-21F1F9E37D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97116" y="6163348"/>
            <a:ext cx="2032445" cy="546234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34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5731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de quadriláteros 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68916186-2B5D-48BD-9CE0-B635DF5A6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449" y="1607551"/>
            <a:ext cx="3201101" cy="2096016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E972C581-9F28-41B5-90BE-2FA2F8CDD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638" y="4319278"/>
            <a:ext cx="1620750" cy="706203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E0197C9A-7C47-426A-A495-962D4BC82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7489" y="3703567"/>
            <a:ext cx="3027649" cy="1856628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C366DAE4-0E11-445F-B6C3-39B4F237E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392" y="5801926"/>
            <a:ext cx="2489746" cy="734078"/>
          </a:xfrm>
          <a:prstGeom prst="rect">
            <a:avLst/>
          </a:prstGeom>
        </p:spPr>
      </p:pic>
      <p:pic>
        <p:nvPicPr>
          <p:cNvPr id="8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480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454332" y="529698"/>
            <a:ext cx="11737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do triângulo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5AE8F824-0290-4E5F-B007-2EE29661F5BB}"/>
              </a:ext>
            </a:extLst>
          </p:cNvPr>
          <p:cNvGrpSpPr/>
          <p:nvPr/>
        </p:nvGrpSpPr>
        <p:grpSpPr>
          <a:xfrm>
            <a:off x="1569450" y="866536"/>
            <a:ext cx="3201101" cy="1708390"/>
            <a:chOff x="8547149" y="4181773"/>
            <a:chExt cx="3295806" cy="1880063"/>
          </a:xfrm>
        </p:grpSpPr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id="{138B5FD2-946F-4AEF-B4E5-F5F29EC1E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47149" y="4181773"/>
              <a:ext cx="2997857" cy="1880063"/>
            </a:xfrm>
            <a:prstGeom prst="rect">
              <a:avLst/>
            </a:prstGeom>
          </p:spPr>
        </p:pic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F0730C15-13D2-497A-B2B1-0B2BB41F87B0}"/>
                </a:ext>
              </a:extLst>
            </p:cNvPr>
            <p:cNvSpPr/>
            <p:nvPr/>
          </p:nvSpPr>
          <p:spPr>
            <a:xfrm>
              <a:off x="10755821" y="4181773"/>
              <a:ext cx="1087134" cy="6556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8" name="Imagem 27">
            <a:extLst>
              <a:ext uri="{FF2B5EF4-FFF2-40B4-BE49-F238E27FC236}">
                <a16:creationId xmlns:a16="http://schemas.microsoft.com/office/drawing/2014/main" id="{B31A90A8-9D49-4B87-9B67-7959C9DF3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225" y="1454374"/>
            <a:ext cx="1575145" cy="787594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FC68CAFC-7233-4DEA-9537-EB61C28B7379}"/>
              </a:ext>
            </a:extLst>
          </p:cNvPr>
          <p:cNvSpPr/>
          <p:nvPr/>
        </p:nvSpPr>
        <p:spPr>
          <a:xfrm>
            <a:off x="454332" y="2967335"/>
            <a:ext cx="60497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Também podemos utilizar a </a:t>
            </a:r>
            <a:r>
              <a:rPr lang="pt-BR" b="1" dirty="0">
                <a:latin typeface="Roboto"/>
              </a:rPr>
              <a:t>fórmula de </a:t>
            </a:r>
            <a:r>
              <a:rPr lang="pt-BR" b="1" dirty="0" err="1">
                <a:latin typeface="Roboto"/>
              </a:rPr>
              <a:t>Herão</a:t>
            </a:r>
            <a:r>
              <a:rPr lang="pt-BR" b="1" dirty="0">
                <a:latin typeface="Roboto"/>
              </a:rPr>
              <a:t> </a:t>
            </a:r>
            <a:r>
              <a:rPr lang="pt-BR" dirty="0">
                <a:latin typeface="Roboto"/>
              </a:rPr>
              <a:t>para calcular a área de um triângulo, conhecendo a medida de seus lados: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</a:t>
            </a:r>
            <a:r>
              <a:rPr lang="pt-BR" b="1" dirty="0">
                <a:latin typeface="Roboto"/>
              </a:rPr>
              <a:t> b </a:t>
            </a:r>
            <a:r>
              <a:rPr lang="pt-BR" dirty="0">
                <a:latin typeface="Roboto"/>
              </a:rPr>
              <a:t>e</a:t>
            </a:r>
            <a:r>
              <a:rPr lang="pt-BR" b="1" dirty="0">
                <a:latin typeface="Roboto"/>
              </a:rPr>
              <a:t> c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19B89221-E03A-4A8D-A0EE-669174E084CA}"/>
              </a:ext>
            </a:extLst>
          </p:cNvPr>
          <p:cNvSpPr/>
          <p:nvPr/>
        </p:nvSpPr>
        <p:spPr>
          <a:xfrm rot="10800000">
            <a:off x="454332" y="3993761"/>
            <a:ext cx="22687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96841B6-9893-4220-802D-C96E275DBFC9}"/>
              </a:ext>
            </a:extLst>
          </p:cNvPr>
          <p:cNvSpPr/>
          <p:nvPr/>
        </p:nvSpPr>
        <p:spPr>
          <a:xfrm rot="10800000" flipV="1">
            <a:off x="454332" y="2849939"/>
            <a:ext cx="3086075" cy="5416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A5C8B45-8831-4CE6-B943-E83FDF38B993}"/>
              </a:ext>
            </a:extLst>
          </p:cNvPr>
          <p:cNvSpPr/>
          <p:nvPr/>
        </p:nvSpPr>
        <p:spPr>
          <a:xfrm>
            <a:off x="6626370" y="5591654"/>
            <a:ext cx="4818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Na fórmula, </a:t>
            </a:r>
            <a:r>
              <a:rPr lang="pt-BR" b="1" dirty="0">
                <a:latin typeface="Roboto"/>
              </a:rPr>
              <a:t>s </a:t>
            </a:r>
            <a:r>
              <a:rPr lang="pt-BR" dirty="0">
                <a:latin typeface="Roboto"/>
              </a:rPr>
              <a:t>é o semiperímetro do triângulo.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B84A1008-AA1C-4DC8-BBBD-B3B65399C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7474" y="4606551"/>
            <a:ext cx="4471380" cy="495422"/>
          </a:xfrm>
          <a:prstGeom prst="rect">
            <a:avLst/>
          </a:prstGeom>
        </p:spPr>
      </p:pic>
      <p:pic>
        <p:nvPicPr>
          <p:cNvPr id="15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66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03A1BA8-D856-4A90-A370-DA8E9BC5BEE1}"/>
              </a:ext>
            </a:extLst>
          </p:cNvPr>
          <p:cNvSpPr/>
          <p:nvPr/>
        </p:nvSpPr>
        <p:spPr>
          <a:xfrm>
            <a:off x="420288" y="1418772"/>
            <a:ext cx="7113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Para calcular a </a:t>
            </a:r>
            <a:r>
              <a:rPr lang="pt-BR" b="1" dirty="0">
                <a:latin typeface="Roboto"/>
              </a:rPr>
              <a:t>área de um polígono regular </a:t>
            </a:r>
            <a:r>
              <a:rPr lang="pt-BR" dirty="0">
                <a:latin typeface="Roboto"/>
              </a:rPr>
              <a:t>de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 podemos decompô-lo em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</a:t>
            </a:r>
            <a:r>
              <a:rPr lang="pt-BR" b="1" dirty="0">
                <a:latin typeface="Roboto"/>
              </a:rPr>
              <a:t>triângulos</a:t>
            </a:r>
            <a:r>
              <a:rPr lang="pt-BR" dirty="0">
                <a:latin typeface="Roboto"/>
              </a:rPr>
              <a:t> congruentes.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4B5348C3-58BE-40F6-A90A-7A0806A147EC}"/>
              </a:ext>
            </a:extLst>
          </p:cNvPr>
          <p:cNvSpPr/>
          <p:nvPr/>
        </p:nvSpPr>
        <p:spPr>
          <a:xfrm rot="10800000">
            <a:off x="457118" y="2160349"/>
            <a:ext cx="226874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A25CAEA7-BF09-497A-B868-53851B680DA0}"/>
              </a:ext>
            </a:extLst>
          </p:cNvPr>
          <p:cNvSpPr/>
          <p:nvPr/>
        </p:nvSpPr>
        <p:spPr>
          <a:xfrm rot="10800000" flipV="1">
            <a:off x="457118" y="1251119"/>
            <a:ext cx="3086075" cy="5416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3D0D005-2739-4FC3-AB6A-C76F3EC48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140" y="3041149"/>
            <a:ext cx="2602927" cy="228846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D1AF171-1E56-4CDB-AAAE-F46E5EEDD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155" y="3346976"/>
            <a:ext cx="7113559" cy="1676813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DF400482-DDB3-4A29-A035-2F7FF49A5638}"/>
              </a:ext>
            </a:extLst>
          </p:cNvPr>
          <p:cNvSpPr/>
          <p:nvPr/>
        </p:nvSpPr>
        <p:spPr>
          <a:xfrm>
            <a:off x="420288" y="654542"/>
            <a:ext cx="11737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de um polígono regular</a:t>
            </a:r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49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58492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do círculo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5A82AC5-B100-48BB-B366-C538F5894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17" y="1036946"/>
            <a:ext cx="3556779" cy="2896313"/>
          </a:xfrm>
          <a:prstGeom prst="rect">
            <a:avLst/>
          </a:prstGeom>
        </p:spPr>
      </p:pic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8A746D01-04FB-42C0-A6A3-ED28E13C310D}"/>
              </a:ext>
            </a:extLst>
          </p:cNvPr>
          <p:cNvSpPr/>
          <p:nvPr/>
        </p:nvSpPr>
        <p:spPr>
          <a:xfrm>
            <a:off x="4157796" y="2315941"/>
            <a:ext cx="719004" cy="33832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77D042B-36AA-45D0-B800-2EBB7AAB4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346" y="1333137"/>
            <a:ext cx="6605447" cy="26422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B65E975-72AB-4CE2-B7E3-BC34F245B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763" y="4896907"/>
            <a:ext cx="2438934" cy="533531"/>
          </a:xfrm>
          <a:prstGeom prst="rect">
            <a:avLst/>
          </a:prstGeom>
        </p:spPr>
      </p:pic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3411E9D0-3A16-47F5-BB56-E9DCC22B9331}"/>
              </a:ext>
            </a:extLst>
          </p:cNvPr>
          <p:cNvSpPr/>
          <p:nvPr/>
        </p:nvSpPr>
        <p:spPr>
          <a:xfrm rot="5400000">
            <a:off x="8191274" y="4204357"/>
            <a:ext cx="647588" cy="338323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77769853-B127-4C7C-84AA-B972C0D0A208}"/>
              </a:ext>
            </a:extLst>
          </p:cNvPr>
          <p:cNvSpPr/>
          <p:nvPr/>
        </p:nvSpPr>
        <p:spPr>
          <a:xfrm rot="10800000">
            <a:off x="3807340" y="4984936"/>
            <a:ext cx="2438934" cy="357473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1354193-DEA0-45D9-A7CA-C80954DBF2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2958" y="4966775"/>
            <a:ext cx="457300" cy="393797"/>
          </a:xfrm>
          <a:prstGeom prst="rect">
            <a:avLst/>
          </a:prstGeom>
        </p:spPr>
      </p:pic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E23E791E-F763-459A-B51A-ED87AA946C3B}"/>
              </a:ext>
            </a:extLst>
          </p:cNvPr>
          <p:cNvSpPr/>
          <p:nvPr/>
        </p:nvSpPr>
        <p:spPr>
          <a:xfrm rot="16200000">
            <a:off x="1843535" y="4204355"/>
            <a:ext cx="757171" cy="33832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749A838-7FB2-4FB7-BDCF-1FDDAB15A501}"/>
              </a:ext>
            </a:extLst>
          </p:cNvPr>
          <p:cNvSpPr/>
          <p:nvPr/>
        </p:nvSpPr>
        <p:spPr>
          <a:xfrm>
            <a:off x="1256100" y="4896909"/>
            <a:ext cx="1932039" cy="533531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6BF57BD-ED55-4727-B6F8-733FA91AADA3}"/>
              </a:ext>
            </a:extLst>
          </p:cNvPr>
          <p:cNvSpPr/>
          <p:nvPr/>
        </p:nvSpPr>
        <p:spPr>
          <a:xfrm>
            <a:off x="7223134" y="4896907"/>
            <a:ext cx="2759156" cy="533531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773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Tema do Office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</dc:title>
  <dc:creator>João Paulo Bortoluci</dc:creator>
  <cp:lastModifiedBy>João Paulo Bortoluci</cp:lastModifiedBy>
  <cp:revision>1</cp:revision>
  <dcterms:created xsi:type="dcterms:W3CDTF">2020-04-03T14:35:41Z</dcterms:created>
  <dcterms:modified xsi:type="dcterms:W3CDTF">2020-04-03T14:42:15Z</dcterms:modified>
</cp:coreProperties>
</file>