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729b908d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729b908d7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29b908d7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729b908d72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29b908d7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729b908d72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729b908d7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729b908d72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729b908d7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729b908d72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29b908d7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729b908d72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729b908d7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729b908d72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29b908d7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729b908d72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729b908d72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729b908d72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729b908d72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729b908d72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729b908d72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729b908d72_0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29b908d7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729b908d72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29b908d72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729b908d72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729b908d72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729b908d72_0_1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729b908d72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729b908d72_0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729b908d72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729b908d72_0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29b908d7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729b908d72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29b908d7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729b908d72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29b908d7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729b908d72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29b908d7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729b908d72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29b908d7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729b908d72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29b908d7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729b908d72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29b908d7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729b908d72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e Conteúdo"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údo com Legenda" type="objTx">
  <p:cSld name="OBJECT_WITH_CAPTION_TEXT">
    <p:spTree>
      <p:nvGrpSpPr>
        <p:cNvPr id="56" name="Shape 56"/>
        <p:cNvGrpSpPr/>
        <p:nvPr/>
      </p:nvGrpSpPr>
      <p:grpSpPr>
        <a:xfrm>
          <a:off x="0" y="0"/>
          <a:ext cx="0" cy="0"/>
          <a:chOff x="0" y="0"/>
          <a:chExt cx="0" cy="0"/>
        </a:xfrm>
      </p:grpSpPr>
      <p:sp>
        <p:nvSpPr>
          <p:cNvPr id="57" name="Google Shape;57;p1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4"/>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1600"/>
              </a:spcBef>
              <a:spcAft>
                <a:spcPts val="0"/>
              </a:spcAft>
              <a:buClr>
                <a:schemeClr val="dk1"/>
              </a:buClr>
              <a:buSzPts val="2100"/>
              <a:buChar char="○"/>
              <a:defRPr sz="2100"/>
            </a:lvl2pPr>
            <a:lvl3pPr indent="-342900" lvl="2" marL="1371600" rtl="0" algn="l">
              <a:lnSpc>
                <a:spcPct val="90000"/>
              </a:lnSpc>
              <a:spcBef>
                <a:spcPts val="1600"/>
              </a:spcBef>
              <a:spcAft>
                <a:spcPts val="0"/>
              </a:spcAft>
              <a:buClr>
                <a:schemeClr val="dk1"/>
              </a:buClr>
              <a:buSzPts val="1800"/>
              <a:buChar char="■"/>
              <a:defRPr sz="1800"/>
            </a:lvl3pPr>
            <a:lvl4pPr indent="-323850" lvl="3" marL="1828800" rtl="0" algn="l">
              <a:lnSpc>
                <a:spcPct val="90000"/>
              </a:lnSpc>
              <a:spcBef>
                <a:spcPts val="1600"/>
              </a:spcBef>
              <a:spcAft>
                <a:spcPts val="0"/>
              </a:spcAft>
              <a:buClr>
                <a:schemeClr val="dk1"/>
              </a:buClr>
              <a:buSzPts val="1500"/>
              <a:buChar char="●"/>
              <a:defRPr sz="1500"/>
            </a:lvl4pPr>
            <a:lvl5pPr indent="-323850" lvl="4" marL="2286000" rtl="0" algn="l">
              <a:lnSpc>
                <a:spcPct val="90000"/>
              </a:lnSpc>
              <a:spcBef>
                <a:spcPts val="1600"/>
              </a:spcBef>
              <a:spcAft>
                <a:spcPts val="0"/>
              </a:spcAft>
              <a:buClr>
                <a:schemeClr val="dk1"/>
              </a:buClr>
              <a:buSzPts val="1500"/>
              <a:buChar char="○"/>
              <a:defRPr sz="1500"/>
            </a:lvl5pPr>
            <a:lvl6pPr indent="-323850" lvl="5" marL="2743200" rtl="0" algn="l">
              <a:lnSpc>
                <a:spcPct val="90000"/>
              </a:lnSpc>
              <a:spcBef>
                <a:spcPts val="1600"/>
              </a:spcBef>
              <a:spcAft>
                <a:spcPts val="0"/>
              </a:spcAft>
              <a:buClr>
                <a:schemeClr val="dk1"/>
              </a:buClr>
              <a:buSzPts val="1500"/>
              <a:buChar char="■"/>
              <a:defRPr sz="1500"/>
            </a:lvl6pPr>
            <a:lvl7pPr indent="-323850" lvl="6" marL="3200400" rtl="0" algn="l">
              <a:lnSpc>
                <a:spcPct val="90000"/>
              </a:lnSpc>
              <a:spcBef>
                <a:spcPts val="1600"/>
              </a:spcBef>
              <a:spcAft>
                <a:spcPts val="0"/>
              </a:spcAft>
              <a:buClr>
                <a:schemeClr val="dk1"/>
              </a:buClr>
              <a:buSzPts val="1500"/>
              <a:buChar char="●"/>
              <a:defRPr sz="1500"/>
            </a:lvl7pPr>
            <a:lvl8pPr indent="-323850" lvl="7" marL="3657600" rtl="0" algn="l">
              <a:lnSpc>
                <a:spcPct val="90000"/>
              </a:lnSpc>
              <a:spcBef>
                <a:spcPts val="1600"/>
              </a:spcBef>
              <a:spcAft>
                <a:spcPts val="0"/>
              </a:spcAft>
              <a:buClr>
                <a:schemeClr val="dk1"/>
              </a:buClr>
              <a:buSzPts val="1500"/>
              <a:buChar char="○"/>
              <a:defRPr sz="1500"/>
            </a:lvl8pPr>
            <a:lvl9pPr indent="-323850" lvl="8" marL="4114800" rtl="0" algn="l">
              <a:lnSpc>
                <a:spcPct val="90000"/>
              </a:lnSpc>
              <a:spcBef>
                <a:spcPts val="1600"/>
              </a:spcBef>
              <a:spcAft>
                <a:spcPts val="1600"/>
              </a:spcAft>
              <a:buClr>
                <a:schemeClr val="dk1"/>
              </a:buClr>
              <a:buSzPts val="1500"/>
              <a:buChar char="■"/>
              <a:defRPr sz="1500"/>
            </a:lvl9pPr>
          </a:lstStyle>
          <a:p/>
        </p:txBody>
      </p:sp>
      <p:sp>
        <p:nvSpPr>
          <p:cNvPr id="59" name="Google Shape;59;p14"/>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100"/>
              <a:buNone/>
              <a:defRPr sz="1100"/>
            </a:lvl2pPr>
            <a:lvl3pPr indent="-228600" lvl="2" marL="1371600" rtl="0" algn="l">
              <a:lnSpc>
                <a:spcPct val="90000"/>
              </a:lnSpc>
              <a:spcBef>
                <a:spcPts val="1600"/>
              </a:spcBef>
              <a:spcAft>
                <a:spcPts val="0"/>
              </a:spcAft>
              <a:buClr>
                <a:schemeClr val="dk1"/>
              </a:buClr>
              <a:buSzPts val="900"/>
              <a:buNone/>
              <a:defRPr sz="900"/>
            </a:lvl3pPr>
            <a:lvl4pPr indent="-228600" lvl="3" marL="1828800" rtl="0" algn="l">
              <a:lnSpc>
                <a:spcPct val="90000"/>
              </a:lnSpc>
              <a:spcBef>
                <a:spcPts val="1600"/>
              </a:spcBef>
              <a:spcAft>
                <a:spcPts val="0"/>
              </a:spcAft>
              <a:buClr>
                <a:schemeClr val="dk1"/>
              </a:buClr>
              <a:buSzPts val="800"/>
              <a:buNone/>
              <a:defRPr sz="800"/>
            </a:lvl4pPr>
            <a:lvl5pPr indent="-228600" lvl="4" marL="2286000" rtl="0" algn="l">
              <a:lnSpc>
                <a:spcPct val="90000"/>
              </a:lnSpc>
              <a:spcBef>
                <a:spcPts val="1600"/>
              </a:spcBef>
              <a:spcAft>
                <a:spcPts val="0"/>
              </a:spcAft>
              <a:buClr>
                <a:schemeClr val="dk1"/>
              </a:buClr>
              <a:buSzPts val="800"/>
              <a:buNone/>
              <a:defRPr sz="800"/>
            </a:lvl5pPr>
            <a:lvl6pPr indent="-228600" lvl="5" marL="2743200" rtl="0" algn="l">
              <a:lnSpc>
                <a:spcPct val="90000"/>
              </a:lnSpc>
              <a:spcBef>
                <a:spcPts val="1600"/>
              </a:spcBef>
              <a:spcAft>
                <a:spcPts val="0"/>
              </a:spcAft>
              <a:buClr>
                <a:schemeClr val="dk1"/>
              </a:buClr>
              <a:buSzPts val="800"/>
              <a:buNone/>
              <a:defRPr sz="800"/>
            </a:lvl6pPr>
            <a:lvl7pPr indent="-228600" lvl="6" marL="3200400" rtl="0" algn="l">
              <a:lnSpc>
                <a:spcPct val="90000"/>
              </a:lnSpc>
              <a:spcBef>
                <a:spcPts val="1600"/>
              </a:spcBef>
              <a:spcAft>
                <a:spcPts val="0"/>
              </a:spcAft>
              <a:buClr>
                <a:schemeClr val="dk1"/>
              </a:buClr>
              <a:buSzPts val="800"/>
              <a:buNone/>
              <a:defRPr sz="800"/>
            </a:lvl7pPr>
            <a:lvl8pPr indent="-228600" lvl="7" marL="3657600" rtl="0" algn="l">
              <a:lnSpc>
                <a:spcPct val="90000"/>
              </a:lnSpc>
              <a:spcBef>
                <a:spcPts val="1600"/>
              </a:spcBef>
              <a:spcAft>
                <a:spcPts val="0"/>
              </a:spcAft>
              <a:buClr>
                <a:schemeClr val="dk1"/>
              </a:buClr>
              <a:buSzPts val="800"/>
              <a:buNone/>
              <a:defRPr sz="800"/>
            </a:lvl8pPr>
            <a:lvl9pPr indent="-228600" lvl="8" marL="4114800" rtl="0" algn="l">
              <a:lnSpc>
                <a:spcPct val="90000"/>
              </a:lnSpc>
              <a:spcBef>
                <a:spcPts val="1600"/>
              </a:spcBef>
              <a:spcAft>
                <a:spcPts val="1600"/>
              </a:spcAft>
              <a:buClr>
                <a:schemeClr val="dk1"/>
              </a:buClr>
              <a:buSzPts val="800"/>
              <a:buNone/>
              <a:defRPr sz="800"/>
            </a:lvl9pPr>
          </a:lstStyle>
          <a:p/>
        </p:txBody>
      </p:sp>
      <p:sp>
        <p:nvSpPr>
          <p:cNvPr id="60" name="Google Shape;60;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1" name="Google Shape;61;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2" name="Google Shape;62;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ctrTitle"/>
          </p:nvPr>
        </p:nvSpPr>
        <p:spPr>
          <a:xfrm>
            <a:off x="233781" y="558431"/>
            <a:ext cx="6390300" cy="15393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3600"/>
              <a:buFont typeface="Roboto"/>
              <a:buNone/>
            </a:pPr>
            <a:r>
              <a:rPr lang="pt-BR" sz="3600">
                <a:latin typeface="Roboto"/>
                <a:ea typeface="Roboto"/>
                <a:cs typeface="Roboto"/>
                <a:sym typeface="Roboto"/>
              </a:rPr>
              <a:t>UNIDADE 3</a:t>
            </a:r>
            <a:br>
              <a:rPr lang="pt-BR" sz="3600">
                <a:latin typeface="Roboto"/>
                <a:ea typeface="Roboto"/>
                <a:cs typeface="Roboto"/>
                <a:sym typeface="Roboto"/>
              </a:rPr>
            </a:br>
            <a:r>
              <a:rPr lang="pt-BR" sz="3600">
                <a:latin typeface="Roboto"/>
                <a:ea typeface="Roboto"/>
                <a:cs typeface="Roboto"/>
                <a:sym typeface="Roboto"/>
              </a:rPr>
              <a:t>RAÍZES</a:t>
            </a:r>
            <a:endParaRPr/>
          </a:p>
        </p:txBody>
      </p:sp>
      <p:sp>
        <p:nvSpPr>
          <p:cNvPr id="68" name="Google Shape;68;p15"/>
          <p:cNvSpPr txBox="1"/>
          <p:nvPr>
            <p:ph idx="1" type="subTitle"/>
          </p:nvPr>
        </p:nvSpPr>
        <p:spPr>
          <a:xfrm>
            <a:off x="233775" y="2125594"/>
            <a:ext cx="6390300" cy="5943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100"/>
              <a:buNone/>
            </a:pPr>
            <a:r>
              <a:rPr lang="pt-BR" sz="2100">
                <a:latin typeface="Roboto"/>
                <a:ea typeface="Roboto"/>
                <a:cs typeface="Roboto"/>
                <a:sym typeface="Roboto"/>
              </a:rPr>
              <a:t>CAPÍTULO 1 – A floresta</a:t>
            </a:r>
            <a:endParaRPr/>
          </a:p>
        </p:txBody>
      </p:sp>
      <p:sp>
        <p:nvSpPr>
          <p:cNvPr id="69" name="Google Shape;69;p15"/>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70" name="Google Shape;70;p15"/>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Arte e Matemática: simetrias</a:t>
            </a:r>
            <a:endParaRPr/>
          </a:p>
        </p:txBody>
      </p:sp>
      <p:sp>
        <p:nvSpPr>
          <p:cNvPr id="143" name="Google Shape;143;p2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a:latin typeface="Roboto"/>
              <a:ea typeface="Roboto"/>
              <a:cs typeface="Roboto"/>
              <a:sym typeface="Roboto"/>
            </a:endParaRPr>
          </a:p>
          <a:p>
            <a:pPr indent="-171450" lvl="0" marL="177800" rtl="0" algn="l">
              <a:lnSpc>
                <a:spcPct val="90000"/>
              </a:lnSpc>
              <a:spcBef>
                <a:spcPts val="800"/>
              </a:spcBef>
              <a:spcAft>
                <a:spcPts val="0"/>
              </a:spcAft>
              <a:buClr>
                <a:schemeClr val="dk1"/>
              </a:buClr>
              <a:buSzPts val="2100"/>
              <a:buChar char="●"/>
            </a:pPr>
            <a:r>
              <a:rPr lang="pt-BR">
                <a:latin typeface="Roboto"/>
                <a:ea typeface="Roboto"/>
                <a:cs typeface="Roboto"/>
                <a:sym typeface="Roboto"/>
              </a:rPr>
              <a:t>As técnicas usadas até hoje na construção da arte de cestarias, por exemplo, são passadas de geração para geração. </a:t>
            </a:r>
            <a:endParaRPr/>
          </a:p>
          <a:p>
            <a:pPr indent="-38100" lvl="0" marL="177800" rtl="0" algn="l">
              <a:lnSpc>
                <a:spcPct val="90000"/>
              </a:lnSpc>
              <a:spcBef>
                <a:spcPts val="800"/>
              </a:spcBef>
              <a:spcAft>
                <a:spcPts val="0"/>
              </a:spcAft>
              <a:buClr>
                <a:schemeClr val="dk1"/>
              </a:buClr>
              <a:buSzPts val="2100"/>
              <a:buNone/>
            </a:pPr>
            <a:r>
              <a:t/>
            </a:r>
            <a:endParaRPr>
              <a:latin typeface="Roboto"/>
              <a:ea typeface="Roboto"/>
              <a:cs typeface="Roboto"/>
              <a:sym typeface="Roboto"/>
            </a:endParaRPr>
          </a:p>
          <a:p>
            <a:pPr indent="-171450" lvl="0" marL="177800" rtl="0" algn="l">
              <a:lnSpc>
                <a:spcPct val="90000"/>
              </a:lnSpc>
              <a:spcBef>
                <a:spcPts val="800"/>
              </a:spcBef>
              <a:spcAft>
                <a:spcPts val="1600"/>
              </a:spcAft>
              <a:buClr>
                <a:schemeClr val="dk1"/>
              </a:buClr>
              <a:buSzPts val="2100"/>
              <a:buChar char="●"/>
            </a:pPr>
            <a:r>
              <a:rPr lang="pt-BR">
                <a:latin typeface="Roboto"/>
                <a:ea typeface="Roboto"/>
                <a:cs typeface="Roboto"/>
                <a:sym typeface="Roboto"/>
              </a:rPr>
              <a:t>Quando um tipo de composição tem simetria, ou seja, quando uma figura, forma ou objeto é simétrico, significa que há partes correspondentes em relação a uma linha divisória, um plano médio, um centro ou um eixo. A simetria pode se apresentar de três formas: </a:t>
            </a:r>
            <a:r>
              <a:rPr b="1" lang="pt-BR">
                <a:latin typeface="Roboto"/>
                <a:ea typeface="Roboto"/>
                <a:cs typeface="Roboto"/>
                <a:sym typeface="Roboto"/>
              </a:rPr>
              <a:t>especular</a:t>
            </a:r>
            <a:r>
              <a:rPr lang="pt-BR">
                <a:latin typeface="Roboto"/>
                <a:ea typeface="Roboto"/>
                <a:cs typeface="Roboto"/>
                <a:sym typeface="Roboto"/>
              </a:rPr>
              <a:t> (espelhada), de </a:t>
            </a:r>
            <a:r>
              <a:rPr b="1" lang="pt-BR">
                <a:latin typeface="Roboto"/>
                <a:ea typeface="Roboto"/>
                <a:cs typeface="Roboto"/>
                <a:sym typeface="Roboto"/>
              </a:rPr>
              <a:t>translação</a:t>
            </a:r>
            <a:r>
              <a:rPr lang="pt-BR">
                <a:latin typeface="Roboto"/>
                <a:ea typeface="Roboto"/>
                <a:cs typeface="Roboto"/>
                <a:sym typeface="Roboto"/>
              </a:rPr>
              <a:t> e de </a:t>
            </a:r>
            <a:r>
              <a:rPr b="1" lang="pt-BR">
                <a:latin typeface="Roboto"/>
                <a:ea typeface="Roboto"/>
                <a:cs typeface="Roboto"/>
                <a:sym typeface="Roboto"/>
              </a:rPr>
              <a:t>rotação</a:t>
            </a:r>
            <a:r>
              <a:rPr lang="pt-BR">
                <a:latin typeface="Roboto"/>
                <a:ea typeface="Roboto"/>
                <a:cs typeface="Roboto"/>
                <a:sym typeface="Roboto"/>
              </a:rPr>
              <a:t>.</a:t>
            </a:r>
            <a:endParaRPr/>
          </a:p>
        </p:txBody>
      </p:sp>
      <p:sp>
        <p:nvSpPr>
          <p:cNvPr id="144" name="Google Shape;14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145" name="Google Shape;145;p24"/>
          <p:cNvPicPr preferRelativeResize="0"/>
          <p:nvPr/>
        </p:nvPicPr>
        <p:blipFill rotWithShape="1">
          <a:blip r:embed="rId3">
            <a:alphaModFix/>
          </a:blip>
          <a:srcRect b="0" l="0" r="0" t="0"/>
          <a:stretch/>
        </p:blipFill>
        <p:spPr>
          <a:xfrm>
            <a:off x="0" y="-14654"/>
            <a:ext cx="9144000" cy="4214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Tramas da arte indígena</a:t>
            </a:r>
            <a:endParaRPr/>
          </a:p>
        </p:txBody>
      </p:sp>
      <p:pic>
        <p:nvPicPr>
          <p:cNvPr id="151" name="Google Shape;151;p25"/>
          <p:cNvPicPr preferRelativeResize="0"/>
          <p:nvPr>
            <p:ph idx="1" type="body"/>
          </p:nvPr>
        </p:nvPicPr>
        <p:blipFill rotWithShape="1">
          <a:blip r:embed="rId3">
            <a:alphaModFix/>
          </a:blip>
          <a:srcRect b="0" l="0" r="0" t="0"/>
          <a:stretch/>
        </p:blipFill>
        <p:spPr>
          <a:xfrm>
            <a:off x="466476" y="1511348"/>
            <a:ext cx="8211000" cy="3221400"/>
          </a:xfrm>
          <a:prstGeom prst="rect">
            <a:avLst/>
          </a:prstGeom>
          <a:noFill/>
          <a:ln>
            <a:noFill/>
          </a:ln>
        </p:spPr>
      </p:pic>
      <p:sp>
        <p:nvSpPr>
          <p:cNvPr id="152" name="Google Shape;152;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153" name="Google Shape;153;p25"/>
          <p:cNvPicPr preferRelativeResize="0"/>
          <p:nvPr/>
        </p:nvPicPr>
        <p:blipFill rotWithShape="1">
          <a:blip r:embed="rId4">
            <a:alphaModFix/>
          </a:blip>
          <a:srcRect b="0" l="0" r="0" t="0"/>
          <a:stretch/>
        </p:blipFill>
        <p:spPr>
          <a:xfrm>
            <a:off x="0" y="0"/>
            <a:ext cx="9144000" cy="4214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628650" y="361765"/>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Tramas da arte indígena</a:t>
            </a:r>
            <a:endParaRPr/>
          </a:p>
        </p:txBody>
      </p:sp>
      <p:sp>
        <p:nvSpPr>
          <p:cNvPr id="159" name="Google Shape;159;p2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b="1">
              <a:latin typeface="Roboto"/>
              <a:ea typeface="Roboto"/>
              <a:cs typeface="Roboto"/>
              <a:sym typeface="Roboto"/>
            </a:endParaRPr>
          </a:p>
          <a:p>
            <a:pPr indent="-171450" lvl="0" marL="177800" rtl="0" algn="l">
              <a:lnSpc>
                <a:spcPct val="90000"/>
              </a:lnSpc>
              <a:spcBef>
                <a:spcPts val="800"/>
              </a:spcBef>
              <a:spcAft>
                <a:spcPts val="0"/>
              </a:spcAft>
              <a:buClr>
                <a:schemeClr val="dk1"/>
              </a:buClr>
              <a:buSzPts val="2100"/>
              <a:buChar char="●"/>
            </a:pPr>
            <a:r>
              <a:rPr b="1" lang="pt-BR">
                <a:latin typeface="Roboto"/>
                <a:ea typeface="Roboto"/>
                <a:cs typeface="Roboto"/>
                <a:sym typeface="Roboto"/>
              </a:rPr>
              <a:t>Sobrenatural</a:t>
            </a:r>
            <a:r>
              <a:rPr lang="pt-BR">
                <a:latin typeface="Roboto"/>
                <a:ea typeface="Roboto"/>
                <a:cs typeface="Roboto"/>
                <a:sym typeface="Roboto"/>
              </a:rPr>
              <a:t> é um termo comum em referência a culturas indígenas, usado para explicar ou citar coisas e seres que estão além das leis naturais. </a:t>
            </a:r>
            <a:endParaRPr/>
          </a:p>
          <a:p>
            <a:pPr indent="-38100" lvl="0" marL="177800" rtl="0" algn="l">
              <a:lnSpc>
                <a:spcPct val="90000"/>
              </a:lnSpc>
              <a:spcBef>
                <a:spcPts val="800"/>
              </a:spcBef>
              <a:spcAft>
                <a:spcPts val="0"/>
              </a:spcAft>
              <a:buClr>
                <a:schemeClr val="dk1"/>
              </a:buClr>
              <a:buSzPts val="2100"/>
              <a:buNone/>
            </a:pPr>
            <a:r>
              <a:t/>
            </a:r>
            <a:endParaRPr>
              <a:latin typeface="Roboto"/>
              <a:ea typeface="Roboto"/>
              <a:cs typeface="Roboto"/>
              <a:sym typeface="Roboto"/>
            </a:endParaRPr>
          </a:p>
          <a:p>
            <a:pPr indent="-171450" lvl="0" marL="177800" rtl="0" algn="l">
              <a:lnSpc>
                <a:spcPct val="90000"/>
              </a:lnSpc>
              <a:spcBef>
                <a:spcPts val="800"/>
              </a:spcBef>
              <a:spcAft>
                <a:spcPts val="1600"/>
              </a:spcAft>
              <a:buClr>
                <a:schemeClr val="dk1"/>
              </a:buClr>
              <a:buSzPts val="2100"/>
              <a:buChar char="●"/>
            </a:pPr>
            <a:r>
              <a:rPr b="1" lang="pt-BR">
                <a:latin typeface="Roboto"/>
                <a:ea typeface="Roboto"/>
                <a:cs typeface="Roboto"/>
                <a:sym typeface="Roboto"/>
              </a:rPr>
              <a:t>Tamokós</a:t>
            </a:r>
            <a:r>
              <a:rPr lang="pt-BR">
                <a:latin typeface="Roboto"/>
                <a:ea typeface="Roboto"/>
                <a:cs typeface="Roboto"/>
                <a:sym typeface="Roboto"/>
              </a:rPr>
              <a:t>, nas culturas indígenas, são figuras mágicas, seres em forma de homens, que podem proteger ou destruir; por isso, há vários rituais dedicados a eles entre os grupos indígenas. </a:t>
            </a:r>
            <a:endParaRPr/>
          </a:p>
        </p:txBody>
      </p:sp>
      <p:sp>
        <p:nvSpPr>
          <p:cNvPr id="160" name="Google Shape;160;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161" name="Google Shape;161;p26"/>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Desenhos de padronagens</a:t>
            </a:r>
            <a:endParaRPr/>
          </a:p>
        </p:txBody>
      </p:sp>
      <p:pic>
        <p:nvPicPr>
          <p:cNvPr id="167" name="Google Shape;167;p27"/>
          <p:cNvPicPr preferRelativeResize="0"/>
          <p:nvPr>
            <p:ph idx="1" type="body"/>
          </p:nvPr>
        </p:nvPicPr>
        <p:blipFill rotWithShape="1">
          <a:blip r:embed="rId3">
            <a:alphaModFix/>
          </a:blip>
          <a:srcRect b="0" l="0" r="0" t="0"/>
          <a:stretch/>
        </p:blipFill>
        <p:spPr>
          <a:xfrm>
            <a:off x="906653" y="1432967"/>
            <a:ext cx="7356600" cy="3340500"/>
          </a:xfrm>
          <a:prstGeom prst="rect">
            <a:avLst/>
          </a:prstGeom>
          <a:noFill/>
          <a:ln>
            <a:noFill/>
          </a:ln>
        </p:spPr>
      </p:pic>
      <p:sp>
        <p:nvSpPr>
          <p:cNvPr id="168" name="Google Shape;168;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169" name="Google Shape;169;p27"/>
          <p:cNvPicPr preferRelativeResize="0"/>
          <p:nvPr/>
        </p:nvPicPr>
        <p:blipFill rotWithShape="1">
          <a:blip r:embed="rId4">
            <a:alphaModFix/>
          </a:blip>
          <a:srcRect b="0" l="0" r="0" t="0"/>
          <a:stretch/>
        </p:blipFill>
        <p:spPr>
          <a:xfrm>
            <a:off x="0" y="0"/>
            <a:ext cx="9144000" cy="4214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8"/>
          <p:cNvSpPr txBox="1"/>
          <p:nvPr>
            <p:ph type="ctrTitle"/>
          </p:nvPr>
        </p:nvSpPr>
        <p:spPr>
          <a:xfrm>
            <a:off x="233781" y="558431"/>
            <a:ext cx="6390300" cy="15393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3600"/>
              <a:buFont typeface="Roboto"/>
              <a:buNone/>
            </a:pPr>
            <a:r>
              <a:rPr lang="pt-BR" sz="3600">
                <a:latin typeface="Roboto"/>
                <a:ea typeface="Roboto"/>
                <a:cs typeface="Roboto"/>
                <a:sym typeface="Roboto"/>
              </a:rPr>
              <a:t>UNIDADE 3</a:t>
            </a:r>
            <a:br>
              <a:rPr lang="pt-BR" sz="3600">
                <a:latin typeface="Roboto"/>
                <a:ea typeface="Roboto"/>
                <a:cs typeface="Roboto"/>
                <a:sym typeface="Roboto"/>
              </a:rPr>
            </a:br>
            <a:r>
              <a:rPr lang="pt-BR" sz="3600">
                <a:latin typeface="Roboto"/>
                <a:ea typeface="Roboto"/>
                <a:cs typeface="Roboto"/>
                <a:sym typeface="Roboto"/>
              </a:rPr>
              <a:t>RAÍZES</a:t>
            </a:r>
            <a:endParaRPr/>
          </a:p>
        </p:txBody>
      </p:sp>
      <p:sp>
        <p:nvSpPr>
          <p:cNvPr id="175" name="Google Shape;175;p28"/>
          <p:cNvSpPr txBox="1"/>
          <p:nvPr>
            <p:ph idx="1" type="subTitle"/>
          </p:nvPr>
        </p:nvSpPr>
        <p:spPr>
          <a:xfrm>
            <a:off x="233775" y="2125594"/>
            <a:ext cx="6390300" cy="5943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100"/>
              <a:buNone/>
            </a:pPr>
            <a:r>
              <a:rPr lang="pt-BR" sz="2100">
                <a:latin typeface="Roboto"/>
                <a:ea typeface="Roboto"/>
                <a:cs typeface="Roboto"/>
                <a:sym typeface="Roboto"/>
              </a:rPr>
              <a:t>CAPÍTULO 2 – Caravela</a:t>
            </a:r>
            <a:endParaRPr/>
          </a:p>
          <a:p>
            <a:pPr indent="0" lvl="0" marL="0" rtl="0" algn="ctr">
              <a:lnSpc>
                <a:spcPct val="90000"/>
              </a:lnSpc>
              <a:spcBef>
                <a:spcPts val="800"/>
              </a:spcBef>
              <a:spcAft>
                <a:spcPts val="0"/>
              </a:spcAft>
              <a:buClr>
                <a:schemeClr val="dk1"/>
              </a:buClr>
              <a:buSzPts val="2100"/>
              <a:buNone/>
            </a:pPr>
            <a:r>
              <a:t/>
            </a:r>
            <a:endParaRPr sz="2100">
              <a:latin typeface="Roboto"/>
              <a:ea typeface="Roboto"/>
              <a:cs typeface="Roboto"/>
              <a:sym typeface="Roboto"/>
            </a:endParaRPr>
          </a:p>
        </p:txBody>
      </p:sp>
      <p:sp>
        <p:nvSpPr>
          <p:cNvPr id="176" name="Google Shape;176;p28"/>
          <p:cNvSpPr txBox="1"/>
          <p:nvPr>
            <p:ph idx="12" type="sldNum"/>
          </p:nvPr>
        </p:nvSpPr>
        <p:spPr>
          <a:xfrm>
            <a:off x="6354343" y="3497413"/>
            <a:ext cx="411600" cy="2952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177" name="Google Shape;177;p28"/>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9"/>
          <p:cNvSpPr/>
          <p:nvPr/>
        </p:nvSpPr>
        <p:spPr>
          <a:xfrm>
            <a:off x="510510" y="1432986"/>
            <a:ext cx="8123100" cy="3614400"/>
          </a:xfrm>
          <a:prstGeom prst="rect">
            <a:avLst/>
          </a:prstGeom>
          <a:solidFill>
            <a:srgbClr val="D8E2F3"/>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3" name="Google Shape;183;p29"/>
          <p:cNvSpPr txBox="1"/>
          <p:nvPr>
            <p:ph type="title"/>
          </p:nvPr>
        </p:nvSpPr>
        <p:spPr>
          <a:xfrm>
            <a:off x="498232" y="405725"/>
            <a:ext cx="8132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O mar que traz arte </a:t>
            </a:r>
            <a:endParaRPr/>
          </a:p>
        </p:txBody>
      </p:sp>
      <p:sp>
        <p:nvSpPr>
          <p:cNvPr id="184" name="Google Shape;184;p29"/>
          <p:cNvSpPr txBox="1"/>
          <p:nvPr>
            <p:ph idx="1" type="body"/>
          </p:nvPr>
        </p:nvSpPr>
        <p:spPr>
          <a:xfrm>
            <a:off x="628650" y="1268016"/>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t/>
            </a:r>
            <a:endParaRPr/>
          </a:p>
          <a:p>
            <a:pPr indent="0" lvl="0" marL="0" rtl="0" algn="l">
              <a:lnSpc>
                <a:spcPct val="90000"/>
              </a:lnSpc>
              <a:spcBef>
                <a:spcPts val="800"/>
              </a:spcBef>
              <a:spcAft>
                <a:spcPts val="1600"/>
              </a:spcAft>
              <a:buClr>
                <a:schemeClr val="dk1"/>
              </a:buClr>
              <a:buSzPts val="2100"/>
              <a:buNone/>
            </a:pPr>
            <a:r>
              <a:t/>
            </a:r>
            <a:endParaRPr>
              <a:latin typeface="Roboto"/>
              <a:ea typeface="Roboto"/>
              <a:cs typeface="Roboto"/>
              <a:sym typeface="Roboto"/>
            </a:endParaRPr>
          </a:p>
        </p:txBody>
      </p:sp>
      <p:pic>
        <p:nvPicPr>
          <p:cNvPr id="185" name="Google Shape;185;p29"/>
          <p:cNvPicPr preferRelativeResize="0"/>
          <p:nvPr/>
        </p:nvPicPr>
        <p:blipFill rotWithShape="1">
          <a:blip r:embed="rId3">
            <a:alphaModFix/>
          </a:blip>
          <a:srcRect b="0" l="0" r="0" t="0"/>
          <a:stretch/>
        </p:blipFill>
        <p:spPr>
          <a:xfrm>
            <a:off x="952561" y="1704315"/>
            <a:ext cx="7425377" cy="3071812"/>
          </a:xfrm>
          <a:prstGeom prst="rect">
            <a:avLst/>
          </a:prstGeom>
          <a:noFill/>
          <a:ln>
            <a:noFill/>
          </a:ln>
        </p:spPr>
      </p:pic>
      <p:sp>
        <p:nvSpPr>
          <p:cNvPr id="186" name="Google Shape;186;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187" name="Google Shape;187;p29"/>
          <p:cNvPicPr preferRelativeResize="0"/>
          <p:nvPr/>
        </p:nvPicPr>
        <p:blipFill rotWithShape="1">
          <a:blip r:embed="rId4">
            <a:alphaModFix/>
          </a:blip>
          <a:srcRect b="0" l="0" r="0" t="0"/>
          <a:stretch/>
        </p:blipFill>
        <p:spPr>
          <a:xfrm>
            <a:off x="0" y="0"/>
            <a:ext cx="9144000" cy="4214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A canção que vem de lá</a:t>
            </a:r>
            <a:endParaRPr/>
          </a:p>
        </p:txBody>
      </p:sp>
      <p:sp>
        <p:nvSpPr>
          <p:cNvPr id="193" name="Google Shape;193;p3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63500" lvl="0" marL="177800" rtl="0" algn="l">
              <a:lnSpc>
                <a:spcPct val="90000"/>
              </a:lnSpc>
              <a:spcBef>
                <a:spcPts val="0"/>
              </a:spcBef>
              <a:spcAft>
                <a:spcPts val="0"/>
              </a:spcAft>
              <a:buClr>
                <a:schemeClr val="dk1"/>
              </a:buClr>
              <a:buSzPts val="1800"/>
              <a:buNone/>
            </a:pPr>
            <a:r>
              <a:t/>
            </a:r>
            <a:endParaRPr sz="1800">
              <a:latin typeface="Roboto"/>
              <a:ea typeface="Roboto"/>
              <a:cs typeface="Roboto"/>
              <a:sym typeface="Roboto"/>
            </a:endParaRPr>
          </a:p>
          <a:p>
            <a:pPr indent="-177800" lvl="0" marL="177800" rtl="0" algn="l">
              <a:lnSpc>
                <a:spcPct val="90000"/>
              </a:lnSpc>
              <a:spcBef>
                <a:spcPts val="800"/>
              </a:spcBef>
              <a:spcAft>
                <a:spcPts val="0"/>
              </a:spcAft>
              <a:buClr>
                <a:schemeClr val="dk1"/>
              </a:buClr>
              <a:buSzPts val="1800"/>
              <a:buChar char="●"/>
            </a:pPr>
            <a:r>
              <a:rPr lang="pt-BR" sz="1800">
                <a:latin typeface="Roboto"/>
                <a:ea typeface="Roboto"/>
                <a:cs typeface="Roboto"/>
                <a:sym typeface="Roboto"/>
              </a:rPr>
              <a:t>Os tempos das navegações com caravelas e outras embarcações trouxeram uma forma musical e poética conhecida como vilancico, popular entre os séculos XV e XVIII.</a:t>
            </a:r>
            <a:endParaRPr/>
          </a:p>
          <a:p>
            <a:pPr indent="0" lvl="0" marL="0" rtl="0" algn="l">
              <a:lnSpc>
                <a:spcPct val="90000"/>
              </a:lnSpc>
              <a:spcBef>
                <a:spcPts val="800"/>
              </a:spcBef>
              <a:spcAft>
                <a:spcPts val="0"/>
              </a:spcAft>
              <a:buClr>
                <a:schemeClr val="dk1"/>
              </a:buClr>
              <a:buSzPts val="1800"/>
              <a:buNone/>
            </a:pPr>
            <a:r>
              <a:rPr lang="pt-BR" sz="1800">
                <a:latin typeface="Roboto"/>
                <a:ea typeface="Roboto"/>
                <a:cs typeface="Roboto"/>
                <a:sym typeface="Roboto"/>
              </a:rPr>
              <a:t> </a:t>
            </a:r>
            <a:endParaRPr/>
          </a:p>
          <a:p>
            <a:pPr indent="-177800" lvl="0" marL="177800" rtl="0" algn="l">
              <a:lnSpc>
                <a:spcPct val="90000"/>
              </a:lnSpc>
              <a:spcBef>
                <a:spcPts val="800"/>
              </a:spcBef>
              <a:spcAft>
                <a:spcPts val="1600"/>
              </a:spcAft>
              <a:buClr>
                <a:schemeClr val="dk1"/>
              </a:buClr>
              <a:buSzPts val="1800"/>
              <a:buChar char="●"/>
            </a:pPr>
            <a:r>
              <a:rPr lang="pt-BR" sz="1800">
                <a:latin typeface="Roboto"/>
                <a:ea typeface="Roboto"/>
                <a:cs typeface="Roboto"/>
                <a:sym typeface="Roboto"/>
              </a:rPr>
              <a:t>A origem desse nome parece apontar para os habitantes das vilas, os </a:t>
            </a:r>
            <a:r>
              <a:rPr i="1" lang="pt-BR" sz="1800">
                <a:latin typeface="Roboto"/>
                <a:ea typeface="Roboto"/>
                <a:cs typeface="Roboto"/>
                <a:sym typeface="Roboto"/>
              </a:rPr>
              <a:t>villanos </a:t>
            </a:r>
            <a:r>
              <a:rPr lang="pt-BR" sz="1800">
                <a:latin typeface="Roboto"/>
                <a:ea typeface="Roboto"/>
                <a:cs typeface="Roboto"/>
                <a:sym typeface="Roboto"/>
              </a:rPr>
              <a:t>(em espanhol). Esse gênero era parte da cultura popular da Espanha e de Portugal. Eram consideradas canções profanas, por não terem apelo religioso. Com o tempo, porém, essa canção de vozes harmonizadas passou a ser cantada nas igrejas, associando-se especificamente ao Natal. </a:t>
            </a:r>
            <a:endParaRPr/>
          </a:p>
        </p:txBody>
      </p:sp>
      <p:sp>
        <p:nvSpPr>
          <p:cNvPr id="194" name="Google Shape;194;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195" name="Google Shape;195;p30"/>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A canção que vem de lá</a:t>
            </a:r>
            <a:endParaRPr/>
          </a:p>
        </p:txBody>
      </p:sp>
      <p:pic>
        <p:nvPicPr>
          <p:cNvPr id="201" name="Google Shape;201;p31"/>
          <p:cNvPicPr preferRelativeResize="0"/>
          <p:nvPr>
            <p:ph idx="1" type="body"/>
          </p:nvPr>
        </p:nvPicPr>
        <p:blipFill rotWithShape="1">
          <a:blip r:embed="rId3">
            <a:alphaModFix/>
          </a:blip>
          <a:srcRect b="0" l="0" r="0" t="0"/>
          <a:stretch/>
        </p:blipFill>
        <p:spPr>
          <a:xfrm>
            <a:off x="883700" y="1572782"/>
            <a:ext cx="7207500" cy="3258000"/>
          </a:xfrm>
          <a:prstGeom prst="rect">
            <a:avLst/>
          </a:prstGeom>
          <a:noFill/>
          <a:ln>
            <a:noFill/>
          </a:ln>
        </p:spPr>
      </p:pic>
      <p:sp>
        <p:nvSpPr>
          <p:cNvPr id="202" name="Google Shape;202;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203" name="Google Shape;203;p31"/>
          <p:cNvPicPr preferRelativeResize="0"/>
          <p:nvPr/>
        </p:nvPicPr>
        <p:blipFill rotWithShape="1">
          <a:blip r:embed="rId4">
            <a:alphaModFix/>
          </a:blip>
          <a:srcRect b="0" l="0" r="0" t="0"/>
          <a:stretch/>
        </p:blipFill>
        <p:spPr>
          <a:xfrm>
            <a:off x="0" y="0"/>
            <a:ext cx="9144000" cy="4214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2"/>
          <p:cNvSpPr/>
          <p:nvPr/>
        </p:nvSpPr>
        <p:spPr>
          <a:xfrm>
            <a:off x="549748" y="1608899"/>
            <a:ext cx="8044500" cy="2866200"/>
          </a:xfrm>
          <a:prstGeom prst="round2DiagRect">
            <a:avLst>
              <a:gd fmla="val 16667" name="adj1"/>
              <a:gd fmla="val 0" name="adj2"/>
            </a:avLst>
          </a:prstGeom>
          <a:solidFill>
            <a:srgbClr val="D8E2F3"/>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9" name="Google Shape;209;p32"/>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A arte da azulejaria</a:t>
            </a:r>
            <a:endParaRPr/>
          </a:p>
        </p:txBody>
      </p:sp>
      <p:sp>
        <p:nvSpPr>
          <p:cNvPr id="210" name="Google Shape;210;p32"/>
          <p:cNvSpPr txBox="1"/>
          <p:nvPr>
            <p:ph idx="1" type="body"/>
          </p:nvPr>
        </p:nvSpPr>
        <p:spPr>
          <a:xfrm>
            <a:off x="707551" y="1608899"/>
            <a:ext cx="78867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a:latin typeface="Roboto"/>
              <a:ea typeface="Roboto"/>
              <a:cs typeface="Roboto"/>
              <a:sym typeface="Roboto"/>
            </a:endParaRPr>
          </a:p>
          <a:p>
            <a:pPr indent="0" lvl="0" marL="0" rtl="0" algn="l">
              <a:lnSpc>
                <a:spcPct val="90000"/>
              </a:lnSpc>
              <a:spcBef>
                <a:spcPts val="800"/>
              </a:spcBef>
              <a:spcAft>
                <a:spcPts val="1600"/>
              </a:spcAft>
              <a:buClr>
                <a:schemeClr val="dk1"/>
              </a:buClr>
              <a:buSzPts val="2100"/>
              <a:buNone/>
            </a:pPr>
            <a:r>
              <a:rPr lang="pt-BR">
                <a:latin typeface="Roboto"/>
                <a:ea typeface="Roboto"/>
                <a:cs typeface="Roboto"/>
                <a:sym typeface="Roboto"/>
              </a:rPr>
              <a:t>A azulejaria acompanhou as diversas transformações no modo de fazer e pensar a arte. Na contemporaneidade, muitos artistas modernizaram a arte do azulejo e abriram espaço para o diálogo com artistas ligados a outras linguagens, como a pintura, o grafite e a escultura. Percebem-se formas abstratas e geometrizadas nos azulejos da segunda metade do século XX aos nossos dias. </a:t>
            </a:r>
            <a:endParaRPr/>
          </a:p>
        </p:txBody>
      </p:sp>
      <p:sp>
        <p:nvSpPr>
          <p:cNvPr id="211" name="Google Shape;211;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212" name="Google Shape;212;p32"/>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Correntes marítimas</a:t>
            </a:r>
            <a:endParaRPr/>
          </a:p>
        </p:txBody>
      </p:sp>
      <p:pic>
        <p:nvPicPr>
          <p:cNvPr id="218" name="Google Shape;218;p33"/>
          <p:cNvPicPr preferRelativeResize="0"/>
          <p:nvPr/>
        </p:nvPicPr>
        <p:blipFill rotWithShape="1">
          <a:blip r:embed="rId3">
            <a:alphaModFix/>
          </a:blip>
          <a:srcRect b="0" l="0" r="0" t="0"/>
          <a:stretch/>
        </p:blipFill>
        <p:spPr>
          <a:xfrm>
            <a:off x="1365719" y="1491701"/>
            <a:ext cx="6128517" cy="3212894"/>
          </a:xfrm>
          <a:prstGeom prst="rect">
            <a:avLst/>
          </a:prstGeom>
          <a:noFill/>
          <a:ln>
            <a:noFill/>
          </a:ln>
        </p:spPr>
      </p:pic>
      <p:sp>
        <p:nvSpPr>
          <p:cNvPr id="219" name="Google Shape;219;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220" name="Google Shape;220;p33"/>
          <p:cNvPicPr preferRelativeResize="0"/>
          <p:nvPr/>
        </p:nvPicPr>
        <p:blipFill rotWithShape="1">
          <a:blip r:embed="rId4">
            <a:alphaModFix/>
          </a:blip>
          <a:srcRect b="0" l="0" r="0" t="0"/>
          <a:stretch/>
        </p:blipFill>
        <p:spPr>
          <a:xfrm>
            <a:off x="0" y="0"/>
            <a:ext cx="9144000" cy="4214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628650" y="508300"/>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A arte dos povos indígenas</a:t>
            </a:r>
            <a:endParaRPr/>
          </a:p>
        </p:txBody>
      </p:sp>
      <p:sp>
        <p:nvSpPr>
          <p:cNvPr id="76" name="Google Shape;76;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a:latin typeface="Roboto"/>
              <a:ea typeface="Roboto"/>
              <a:cs typeface="Roboto"/>
              <a:sym typeface="Roboto"/>
            </a:endParaRPr>
          </a:p>
          <a:p>
            <a:pPr indent="-171450" lvl="0" marL="177800" rtl="0" algn="l">
              <a:lnSpc>
                <a:spcPct val="90000"/>
              </a:lnSpc>
              <a:spcBef>
                <a:spcPts val="800"/>
              </a:spcBef>
              <a:spcAft>
                <a:spcPts val="0"/>
              </a:spcAft>
              <a:buClr>
                <a:schemeClr val="dk1"/>
              </a:buClr>
              <a:buSzPts val="2100"/>
              <a:buChar char="●"/>
            </a:pPr>
            <a:r>
              <a:rPr b="1" lang="pt-BR">
                <a:latin typeface="Roboto"/>
                <a:ea typeface="Roboto"/>
                <a:cs typeface="Roboto"/>
                <a:sym typeface="Roboto"/>
              </a:rPr>
              <a:t>Curumim </a:t>
            </a:r>
            <a:r>
              <a:rPr lang="pt-BR">
                <a:latin typeface="Roboto"/>
                <a:ea typeface="Roboto"/>
                <a:cs typeface="Roboto"/>
                <a:sym typeface="Roboto"/>
              </a:rPr>
              <a:t>é uma palavra de origem tupi (</a:t>
            </a:r>
            <a:r>
              <a:rPr i="1" lang="pt-BR">
                <a:latin typeface="Roboto"/>
                <a:ea typeface="Roboto"/>
                <a:cs typeface="Roboto"/>
                <a:sym typeface="Roboto"/>
              </a:rPr>
              <a:t>kunu’mi</a:t>
            </a:r>
            <a:r>
              <a:rPr lang="pt-BR">
                <a:latin typeface="Roboto"/>
                <a:ea typeface="Roboto"/>
                <a:cs typeface="Roboto"/>
                <a:sym typeface="Roboto"/>
              </a:rPr>
              <a:t>/</a:t>
            </a:r>
            <a:r>
              <a:rPr i="1" lang="pt-BR">
                <a:latin typeface="Roboto"/>
                <a:ea typeface="Roboto"/>
                <a:cs typeface="Roboto"/>
                <a:sym typeface="Roboto"/>
              </a:rPr>
              <a:t>kuru’mi</a:t>
            </a:r>
            <a:r>
              <a:rPr lang="pt-BR">
                <a:latin typeface="Roboto"/>
                <a:ea typeface="Roboto"/>
                <a:cs typeface="Roboto"/>
                <a:sym typeface="Roboto"/>
              </a:rPr>
              <a:t>) e significa “pequeno homem” ou “menino”. </a:t>
            </a:r>
            <a:endParaRPr/>
          </a:p>
          <a:p>
            <a:pPr indent="-38100" lvl="0" marL="177800" rtl="0" algn="l">
              <a:lnSpc>
                <a:spcPct val="90000"/>
              </a:lnSpc>
              <a:spcBef>
                <a:spcPts val="800"/>
              </a:spcBef>
              <a:spcAft>
                <a:spcPts val="0"/>
              </a:spcAft>
              <a:buClr>
                <a:schemeClr val="dk1"/>
              </a:buClr>
              <a:buSzPts val="2100"/>
              <a:buNone/>
            </a:pPr>
            <a:r>
              <a:t/>
            </a:r>
            <a:endParaRPr b="1">
              <a:latin typeface="Roboto"/>
              <a:ea typeface="Roboto"/>
              <a:cs typeface="Roboto"/>
              <a:sym typeface="Roboto"/>
            </a:endParaRPr>
          </a:p>
          <a:p>
            <a:pPr indent="-171450" lvl="0" marL="177800" rtl="0" algn="l">
              <a:lnSpc>
                <a:spcPct val="90000"/>
              </a:lnSpc>
              <a:spcBef>
                <a:spcPts val="800"/>
              </a:spcBef>
              <a:spcAft>
                <a:spcPts val="1600"/>
              </a:spcAft>
              <a:buClr>
                <a:schemeClr val="dk1"/>
              </a:buClr>
              <a:buSzPts val="2100"/>
              <a:buChar char="●"/>
            </a:pPr>
            <a:r>
              <a:rPr b="1" lang="pt-BR">
                <a:latin typeface="Roboto"/>
                <a:ea typeface="Roboto"/>
                <a:cs typeface="Roboto"/>
                <a:sym typeface="Roboto"/>
              </a:rPr>
              <a:t>Cunhantã </a:t>
            </a:r>
            <a:r>
              <a:rPr lang="pt-BR">
                <a:latin typeface="Roboto"/>
                <a:ea typeface="Roboto"/>
                <a:cs typeface="Roboto"/>
                <a:sym typeface="Roboto"/>
              </a:rPr>
              <a:t>é de origem tupi (</a:t>
            </a:r>
            <a:r>
              <a:rPr i="1" lang="pt-BR">
                <a:latin typeface="Roboto"/>
                <a:ea typeface="Roboto"/>
                <a:cs typeface="Roboto"/>
                <a:sym typeface="Roboto"/>
              </a:rPr>
              <a:t>cunhã</a:t>
            </a:r>
            <a:r>
              <a:rPr lang="pt-BR">
                <a:latin typeface="Roboto"/>
                <a:ea typeface="Roboto"/>
                <a:cs typeface="Roboto"/>
                <a:sym typeface="Roboto"/>
              </a:rPr>
              <a:t>-</a:t>
            </a:r>
            <a:r>
              <a:rPr i="1" lang="pt-BR">
                <a:latin typeface="Roboto"/>
                <a:ea typeface="Roboto"/>
                <a:cs typeface="Roboto"/>
                <a:sym typeface="Roboto"/>
              </a:rPr>
              <a:t>antã</a:t>
            </a:r>
            <a:r>
              <a:rPr lang="pt-BR">
                <a:latin typeface="Roboto"/>
                <a:ea typeface="Roboto"/>
                <a:cs typeface="Roboto"/>
                <a:sym typeface="Roboto"/>
              </a:rPr>
              <a:t>) e significa “pequena mulher” ou “menina”.</a:t>
            </a:r>
            <a:endParaRPr/>
          </a:p>
        </p:txBody>
      </p:sp>
      <p:sp>
        <p:nvSpPr>
          <p:cNvPr id="77" name="Google Shape;77;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78" name="Google Shape;78;p16"/>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4"/>
          <p:cNvSpPr/>
          <p:nvPr/>
        </p:nvSpPr>
        <p:spPr>
          <a:xfrm>
            <a:off x="628650" y="1268016"/>
            <a:ext cx="7886700" cy="3158400"/>
          </a:xfrm>
          <a:prstGeom prst="rect">
            <a:avLst/>
          </a:prstGeom>
          <a:solidFill>
            <a:srgbClr val="D8E2F3"/>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6" name="Google Shape;226;p34"/>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Azulejo invasor? </a:t>
            </a:r>
            <a:endParaRPr/>
          </a:p>
        </p:txBody>
      </p:sp>
      <p:sp>
        <p:nvSpPr>
          <p:cNvPr id="227" name="Google Shape;227;p34"/>
          <p:cNvSpPr txBox="1"/>
          <p:nvPr>
            <p:ph idx="1" type="body"/>
          </p:nvPr>
        </p:nvSpPr>
        <p:spPr>
          <a:xfrm>
            <a:off x="628650" y="1268016"/>
            <a:ext cx="78867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a:latin typeface="Roboto"/>
              <a:ea typeface="Roboto"/>
              <a:cs typeface="Roboto"/>
              <a:sym typeface="Roboto"/>
            </a:endParaRPr>
          </a:p>
          <a:p>
            <a:pPr indent="-171450" lvl="0" marL="177800" rtl="0" algn="l">
              <a:lnSpc>
                <a:spcPct val="90000"/>
              </a:lnSpc>
              <a:spcBef>
                <a:spcPts val="800"/>
              </a:spcBef>
              <a:spcAft>
                <a:spcPts val="0"/>
              </a:spcAft>
              <a:buClr>
                <a:schemeClr val="dk1"/>
              </a:buClr>
              <a:buSzPts val="2100"/>
              <a:buChar char="●"/>
            </a:pPr>
            <a:r>
              <a:rPr lang="pt-BR">
                <a:latin typeface="Roboto"/>
                <a:ea typeface="Roboto"/>
                <a:cs typeface="Roboto"/>
                <a:sym typeface="Roboto"/>
              </a:rPr>
              <a:t>No contexto da arte, o nome </a:t>
            </a:r>
            <a:r>
              <a:rPr b="1" lang="pt-BR">
                <a:latin typeface="Roboto"/>
                <a:ea typeface="Roboto"/>
                <a:cs typeface="Roboto"/>
                <a:sym typeface="Roboto"/>
              </a:rPr>
              <a:t>coletivo</a:t>
            </a:r>
            <a:r>
              <a:rPr lang="pt-BR">
                <a:latin typeface="Roboto"/>
                <a:ea typeface="Roboto"/>
                <a:cs typeface="Roboto"/>
                <a:sym typeface="Roboto"/>
              </a:rPr>
              <a:t> é utilizado por artistas e outros profissionais que investem em um trabalho desenvolvido por muitas pessoas. Nesses grupos, todos participam como se fossem um único corpo.</a:t>
            </a:r>
            <a:endParaRPr/>
          </a:p>
          <a:p>
            <a:pPr indent="-38100" lvl="0" marL="177800" rtl="0" algn="l">
              <a:lnSpc>
                <a:spcPct val="90000"/>
              </a:lnSpc>
              <a:spcBef>
                <a:spcPts val="800"/>
              </a:spcBef>
              <a:spcAft>
                <a:spcPts val="0"/>
              </a:spcAft>
              <a:buClr>
                <a:schemeClr val="dk1"/>
              </a:buClr>
              <a:buSzPts val="2100"/>
              <a:buNone/>
            </a:pPr>
            <a:r>
              <a:t/>
            </a:r>
            <a:endParaRPr>
              <a:latin typeface="Roboto"/>
              <a:ea typeface="Roboto"/>
              <a:cs typeface="Roboto"/>
              <a:sym typeface="Roboto"/>
            </a:endParaRPr>
          </a:p>
          <a:p>
            <a:pPr indent="-171450" lvl="0" marL="177800" rtl="0" algn="l">
              <a:lnSpc>
                <a:spcPct val="90000"/>
              </a:lnSpc>
              <a:spcBef>
                <a:spcPts val="800"/>
              </a:spcBef>
              <a:spcAft>
                <a:spcPts val="1600"/>
              </a:spcAft>
              <a:buClr>
                <a:schemeClr val="dk1"/>
              </a:buClr>
              <a:buSzPts val="2100"/>
              <a:buChar char="●"/>
            </a:pPr>
            <a:r>
              <a:rPr b="1" lang="pt-BR">
                <a:latin typeface="Roboto"/>
                <a:ea typeface="Roboto"/>
                <a:cs typeface="Roboto"/>
                <a:sym typeface="Roboto"/>
              </a:rPr>
              <a:t>Ações artísticas efêmeras</a:t>
            </a:r>
            <a:r>
              <a:rPr lang="pt-BR">
                <a:latin typeface="Roboto"/>
                <a:ea typeface="Roboto"/>
                <a:cs typeface="Roboto"/>
                <a:sym typeface="Roboto"/>
              </a:rPr>
              <a:t> são propostas que não têm a pretensão de durar. Essas obras ficam expostas apenas por algum tempo. </a:t>
            </a:r>
            <a:endParaRPr/>
          </a:p>
        </p:txBody>
      </p:sp>
      <p:sp>
        <p:nvSpPr>
          <p:cNvPr id="228" name="Google Shape;228;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229" name="Google Shape;229;p34"/>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5"/>
          <p:cNvSpPr txBox="1"/>
          <p:nvPr>
            <p:ph type="title"/>
          </p:nvPr>
        </p:nvSpPr>
        <p:spPr>
          <a:xfrm>
            <a:off x="629841" y="698602"/>
            <a:ext cx="2949000" cy="1200300"/>
          </a:xfrm>
          <a:prstGeom prst="rect">
            <a:avLst/>
          </a:prstGeom>
          <a:noFill/>
          <a:ln cap="flat" cmpd="sng" w="952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accent1"/>
              </a:buClr>
              <a:buSzPts val="2900"/>
              <a:buFont typeface="Roboto"/>
              <a:buNone/>
            </a:pPr>
            <a:r>
              <a:rPr lang="pt-BR" sz="2900">
                <a:solidFill>
                  <a:schemeClr val="accent1"/>
                </a:solidFill>
                <a:latin typeface="Roboto"/>
                <a:ea typeface="Roboto"/>
                <a:cs typeface="Roboto"/>
                <a:sym typeface="Roboto"/>
              </a:rPr>
              <a:t>O teatro de </a:t>
            </a:r>
            <a:br>
              <a:rPr lang="pt-BR" sz="2900">
                <a:solidFill>
                  <a:schemeClr val="accent1"/>
                </a:solidFill>
                <a:latin typeface="Roboto"/>
                <a:ea typeface="Roboto"/>
                <a:cs typeface="Roboto"/>
                <a:sym typeface="Roboto"/>
              </a:rPr>
            </a:br>
            <a:r>
              <a:rPr lang="pt-BR" sz="2900">
                <a:solidFill>
                  <a:schemeClr val="accent1"/>
                </a:solidFill>
                <a:latin typeface="Roboto"/>
                <a:ea typeface="Roboto"/>
                <a:cs typeface="Roboto"/>
                <a:sym typeface="Roboto"/>
              </a:rPr>
              <a:t>além-mar</a:t>
            </a:r>
            <a:endParaRPr/>
          </a:p>
        </p:txBody>
      </p:sp>
      <p:sp>
        <p:nvSpPr>
          <p:cNvPr id="235" name="Google Shape;235;p35"/>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p>
            <a:pPr indent="-12700" lvl="0" marL="177800" rtl="0" algn="l">
              <a:lnSpc>
                <a:spcPct val="90000"/>
              </a:lnSpc>
              <a:spcBef>
                <a:spcPts val="0"/>
              </a:spcBef>
              <a:spcAft>
                <a:spcPts val="0"/>
              </a:spcAft>
              <a:buClr>
                <a:schemeClr val="dk1"/>
              </a:buClr>
              <a:buSzPts val="2600"/>
              <a:buNone/>
            </a:pPr>
            <a:r>
              <a:t/>
            </a:r>
            <a:endParaRPr b="1" sz="2600">
              <a:latin typeface="Roboto"/>
              <a:ea typeface="Roboto"/>
              <a:cs typeface="Roboto"/>
              <a:sym typeface="Roboto"/>
            </a:endParaRPr>
          </a:p>
          <a:p>
            <a:pPr indent="-177800" lvl="0" marL="177800" rtl="0" algn="l">
              <a:lnSpc>
                <a:spcPct val="90000"/>
              </a:lnSpc>
              <a:spcBef>
                <a:spcPts val="800"/>
              </a:spcBef>
              <a:spcAft>
                <a:spcPts val="1600"/>
              </a:spcAft>
              <a:buClr>
                <a:schemeClr val="dk1"/>
              </a:buClr>
              <a:buSzPts val="2600"/>
              <a:buChar char="●"/>
            </a:pPr>
            <a:r>
              <a:rPr b="1" lang="pt-BR" sz="2600">
                <a:latin typeface="Roboto"/>
                <a:ea typeface="Roboto"/>
                <a:cs typeface="Roboto"/>
                <a:sym typeface="Roboto"/>
              </a:rPr>
              <a:t>Auto</a:t>
            </a:r>
            <a:r>
              <a:rPr lang="pt-BR" sz="2600">
                <a:latin typeface="Roboto"/>
                <a:ea typeface="Roboto"/>
                <a:cs typeface="Roboto"/>
                <a:sym typeface="Roboto"/>
              </a:rPr>
              <a:t> é uma composição dramática nascida na Idade Média (séculos X-XV), com personagens geralmente alegóricos, representantes de pecados e qualidades, e entidades como santos, demônios etc. </a:t>
            </a:r>
            <a:endParaRPr/>
          </a:p>
        </p:txBody>
      </p:sp>
      <p:sp>
        <p:nvSpPr>
          <p:cNvPr id="236" name="Google Shape;236;p3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p>
            <a:pPr indent="-76200" lvl="0" marL="215900" rtl="0" algn="l">
              <a:lnSpc>
                <a:spcPct val="90000"/>
              </a:lnSpc>
              <a:spcBef>
                <a:spcPts val="0"/>
              </a:spcBef>
              <a:spcAft>
                <a:spcPts val="0"/>
              </a:spcAft>
              <a:buClr>
                <a:schemeClr val="dk1"/>
              </a:buClr>
              <a:buSzPts val="2100"/>
              <a:buFont typeface="Arial"/>
              <a:buNone/>
            </a:pPr>
            <a:r>
              <a:t/>
            </a:r>
            <a:endParaRPr sz="2100">
              <a:latin typeface="Roboto"/>
              <a:ea typeface="Roboto"/>
              <a:cs typeface="Roboto"/>
              <a:sym typeface="Roboto"/>
            </a:endParaRPr>
          </a:p>
          <a:p>
            <a:pPr indent="-76200" lvl="0" marL="215900" rtl="0" algn="l">
              <a:lnSpc>
                <a:spcPct val="90000"/>
              </a:lnSpc>
              <a:spcBef>
                <a:spcPts val="800"/>
              </a:spcBef>
              <a:spcAft>
                <a:spcPts val="0"/>
              </a:spcAft>
              <a:buClr>
                <a:schemeClr val="dk1"/>
              </a:buClr>
              <a:buSzPts val="2100"/>
              <a:buFont typeface="Arial"/>
              <a:buNone/>
            </a:pPr>
            <a:r>
              <a:t/>
            </a:r>
            <a:endParaRPr sz="2100">
              <a:latin typeface="Roboto"/>
              <a:ea typeface="Roboto"/>
              <a:cs typeface="Roboto"/>
              <a:sym typeface="Roboto"/>
            </a:endParaRPr>
          </a:p>
          <a:p>
            <a:pPr indent="-209550" lvl="0" marL="215900" rtl="0" algn="l">
              <a:lnSpc>
                <a:spcPct val="90000"/>
              </a:lnSpc>
              <a:spcBef>
                <a:spcPts val="800"/>
              </a:spcBef>
              <a:spcAft>
                <a:spcPts val="1600"/>
              </a:spcAft>
              <a:buClr>
                <a:schemeClr val="dk1"/>
              </a:buClr>
              <a:buSzPts val="2100"/>
              <a:buFont typeface="Arial"/>
              <a:buChar char="•"/>
            </a:pPr>
            <a:r>
              <a:rPr lang="pt-BR" sz="2100">
                <a:latin typeface="Roboto"/>
                <a:ea typeface="Roboto"/>
                <a:cs typeface="Roboto"/>
                <a:sym typeface="Roboto"/>
              </a:rPr>
              <a:t>Em terras brasileiras, os jesuítas redigiram diversos poemas, monólogos, diálogos e </a:t>
            </a:r>
            <a:r>
              <a:rPr b="1" lang="pt-BR" sz="2100">
                <a:latin typeface="Roboto"/>
                <a:ea typeface="Roboto"/>
                <a:cs typeface="Roboto"/>
                <a:sym typeface="Roboto"/>
              </a:rPr>
              <a:t>autos</a:t>
            </a:r>
            <a:r>
              <a:rPr lang="pt-BR" sz="2100">
                <a:latin typeface="Roboto"/>
                <a:ea typeface="Roboto"/>
                <a:cs typeface="Roboto"/>
                <a:sym typeface="Roboto"/>
              </a:rPr>
              <a:t>.</a:t>
            </a:r>
            <a:endParaRPr/>
          </a:p>
        </p:txBody>
      </p:sp>
      <p:sp>
        <p:nvSpPr>
          <p:cNvPr id="237" name="Google Shape;237;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238" name="Google Shape;238;p35"/>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6"/>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Teatro em várias linguagens</a:t>
            </a:r>
            <a:endParaRPr/>
          </a:p>
        </p:txBody>
      </p:sp>
      <p:sp>
        <p:nvSpPr>
          <p:cNvPr id="244" name="Google Shape;244;p3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b="1">
              <a:latin typeface="Roboto"/>
              <a:ea typeface="Roboto"/>
              <a:cs typeface="Roboto"/>
              <a:sym typeface="Roboto"/>
            </a:endParaRPr>
          </a:p>
          <a:p>
            <a:pPr indent="-171450" lvl="0" marL="177800" rtl="0" algn="l">
              <a:lnSpc>
                <a:spcPct val="90000"/>
              </a:lnSpc>
              <a:spcBef>
                <a:spcPts val="800"/>
              </a:spcBef>
              <a:spcAft>
                <a:spcPts val="0"/>
              </a:spcAft>
              <a:buClr>
                <a:schemeClr val="dk1"/>
              </a:buClr>
              <a:buSzPts val="2100"/>
              <a:buChar char="●"/>
            </a:pPr>
            <a:r>
              <a:rPr lang="pt-BR">
                <a:latin typeface="Roboto"/>
                <a:ea typeface="Roboto"/>
                <a:cs typeface="Roboto"/>
                <a:sym typeface="Roboto"/>
              </a:rPr>
              <a:t>A história dos </a:t>
            </a:r>
            <a:r>
              <a:rPr b="1" lang="pt-BR">
                <a:latin typeface="Roboto"/>
                <a:ea typeface="Roboto"/>
                <a:cs typeface="Roboto"/>
                <a:sym typeface="Roboto"/>
              </a:rPr>
              <a:t>autos </a:t>
            </a:r>
            <a:r>
              <a:rPr lang="pt-BR">
                <a:latin typeface="Roboto"/>
                <a:ea typeface="Roboto"/>
                <a:cs typeface="Roboto"/>
                <a:sym typeface="Roboto"/>
              </a:rPr>
              <a:t>começa em Portugal e na Espanha ainda em tempos medievais. Eram peças religiosas que tratavam de questões morais e teológicas.</a:t>
            </a:r>
            <a:endParaRPr b="1">
              <a:latin typeface="Roboto"/>
              <a:ea typeface="Roboto"/>
              <a:cs typeface="Roboto"/>
              <a:sym typeface="Roboto"/>
            </a:endParaRPr>
          </a:p>
          <a:p>
            <a:pPr indent="-38100" lvl="0" marL="177800" rtl="0" algn="l">
              <a:lnSpc>
                <a:spcPct val="90000"/>
              </a:lnSpc>
              <a:spcBef>
                <a:spcPts val="800"/>
              </a:spcBef>
              <a:spcAft>
                <a:spcPts val="0"/>
              </a:spcAft>
              <a:buClr>
                <a:schemeClr val="dk1"/>
              </a:buClr>
              <a:buSzPts val="2100"/>
              <a:buNone/>
            </a:pPr>
            <a:r>
              <a:t/>
            </a:r>
            <a:endParaRPr b="1">
              <a:latin typeface="Roboto"/>
              <a:ea typeface="Roboto"/>
              <a:cs typeface="Roboto"/>
              <a:sym typeface="Roboto"/>
            </a:endParaRPr>
          </a:p>
          <a:p>
            <a:pPr indent="-38100" lvl="0" marL="177800" rtl="0" algn="l">
              <a:lnSpc>
                <a:spcPct val="90000"/>
              </a:lnSpc>
              <a:spcBef>
                <a:spcPts val="800"/>
              </a:spcBef>
              <a:spcAft>
                <a:spcPts val="0"/>
              </a:spcAft>
              <a:buClr>
                <a:schemeClr val="dk1"/>
              </a:buClr>
              <a:buSzPts val="2100"/>
              <a:buNone/>
            </a:pPr>
            <a:r>
              <a:t/>
            </a:r>
            <a:endParaRPr b="1">
              <a:latin typeface="Roboto"/>
              <a:ea typeface="Roboto"/>
              <a:cs typeface="Roboto"/>
              <a:sym typeface="Roboto"/>
            </a:endParaRPr>
          </a:p>
          <a:p>
            <a:pPr indent="-177800" lvl="0" marL="177800" rtl="0" algn="l">
              <a:lnSpc>
                <a:spcPct val="90000"/>
              </a:lnSpc>
              <a:spcBef>
                <a:spcPts val="800"/>
              </a:spcBef>
              <a:spcAft>
                <a:spcPts val="1600"/>
              </a:spcAft>
              <a:buClr>
                <a:schemeClr val="dk1"/>
              </a:buClr>
              <a:buSzPts val="1800"/>
              <a:buChar char="●"/>
            </a:pPr>
            <a:r>
              <a:rPr b="1" lang="pt-BR" sz="1800">
                <a:latin typeface="Roboto"/>
                <a:ea typeface="Roboto"/>
                <a:cs typeface="Roboto"/>
                <a:sym typeface="Roboto"/>
              </a:rPr>
              <a:t>Teológico</a:t>
            </a:r>
            <a:r>
              <a:rPr lang="pt-BR" sz="1800">
                <a:latin typeface="Roboto"/>
                <a:ea typeface="Roboto"/>
                <a:cs typeface="Roboto"/>
                <a:sym typeface="Roboto"/>
              </a:rPr>
              <a:t> refere-se à Teologia, o estudo de tudo que diz respeito a Deus, à religião e suas relações com os seres humanos e o Universo.</a:t>
            </a:r>
            <a:endParaRPr/>
          </a:p>
        </p:txBody>
      </p:sp>
      <p:sp>
        <p:nvSpPr>
          <p:cNvPr id="245" name="Google Shape;245;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246" name="Google Shape;246;p36"/>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7"/>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Os autos</a:t>
            </a:r>
            <a:endParaRPr/>
          </a:p>
        </p:txBody>
      </p:sp>
      <p:pic>
        <p:nvPicPr>
          <p:cNvPr id="252" name="Google Shape;252;p37"/>
          <p:cNvPicPr preferRelativeResize="0"/>
          <p:nvPr>
            <p:ph idx="1" type="body"/>
          </p:nvPr>
        </p:nvPicPr>
        <p:blipFill rotWithShape="1">
          <a:blip r:embed="rId3">
            <a:alphaModFix/>
          </a:blip>
          <a:srcRect b="0" l="0" r="0" t="0"/>
          <a:stretch/>
        </p:blipFill>
        <p:spPr>
          <a:xfrm>
            <a:off x="812174" y="1491701"/>
            <a:ext cx="3855300" cy="2912700"/>
          </a:xfrm>
          <a:prstGeom prst="rect">
            <a:avLst/>
          </a:prstGeom>
          <a:noFill/>
          <a:ln>
            <a:noFill/>
          </a:ln>
        </p:spPr>
      </p:pic>
      <p:pic>
        <p:nvPicPr>
          <p:cNvPr id="253" name="Google Shape;253;p37"/>
          <p:cNvPicPr preferRelativeResize="0"/>
          <p:nvPr/>
        </p:nvPicPr>
        <p:blipFill rotWithShape="1">
          <a:blip r:embed="rId4">
            <a:alphaModFix/>
          </a:blip>
          <a:srcRect b="0" l="0" r="0" t="0"/>
          <a:stretch/>
        </p:blipFill>
        <p:spPr>
          <a:xfrm>
            <a:off x="4667515" y="1709719"/>
            <a:ext cx="3836663" cy="2694856"/>
          </a:xfrm>
          <a:prstGeom prst="rect">
            <a:avLst/>
          </a:prstGeom>
          <a:noFill/>
          <a:ln>
            <a:noFill/>
          </a:ln>
        </p:spPr>
      </p:pic>
      <p:sp>
        <p:nvSpPr>
          <p:cNvPr id="254" name="Google Shape;254;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255" name="Google Shape;255;p37"/>
          <p:cNvPicPr preferRelativeResize="0"/>
          <p:nvPr/>
        </p:nvPicPr>
        <p:blipFill rotWithShape="1">
          <a:blip r:embed="rId5">
            <a:alphaModFix/>
          </a:blip>
          <a:srcRect b="0" l="0" r="0" t="0"/>
          <a:stretch/>
        </p:blipFill>
        <p:spPr>
          <a:xfrm>
            <a:off x="0" y="0"/>
            <a:ext cx="9144000" cy="4214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628650" y="464339"/>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Seres imaginários</a:t>
            </a:r>
            <a:endParaRPr/>
          </a:p>
        </p:txBody>
      </p:sp>
      <p:sp>
        <p:nvSpPr>
          <p:cNvPr id="84" name="Google Shape;84;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a:latin typeface="Roboto"/>
              <a:ea typeface="Roboto"/>
              <a:cs typeface="Roboto"/>
              <a:sym typeface="Roboto"/>
            </a:endParaRPr>
          </a:p>
          <a:p>
            <a:pPr indent="-171450" lvl="0" marL="177800" rtl="0" algn="l">
              <a:lnSpc>
                <a:spcPct val="90000"/>
              </a:lnSpc>
              <a:spcBef>
                <a:spcPts val="800"/>
              </a:spcBef>
              <a:spcAft>
                <a:spcPts val="0"/>
              </a:spcAft>
              <a:buClr>
                <a:schemeClr val="dk1"/>
              </a:buClr>
              <a:buSzPts val="2100"/>
              <a:buChar char="●"/>
            </a:pPr>
            <a:r>
              <a:rPr b="1" lang="pt-BR">
                <a:latin typeface="Roboto"/>
                <a:ea typeface="Roboto"/>
                <a:cs typeface="Roboto"/>
                <a:sym typeface="Roboto"/>
              </a:rPr>
              <a:t>Híbrido </a:t>
            </a:r>
            <a:r>
              <a:rPr lang="pt-BR">
                <a:latin typeface="Roboto"/>
                <a:ea typeface="Roboto"/>
                <a:cs typeface="Roboto"/>
                <a:sym typeface="Roboto"/>
              </a:rPr>
              <a:t>é algo originado da mistura de duas ou mais coisas. Em imagens mitológicas ou lendas, encontramos diversos seres híbridos. </a:t>
            </a:r>
            <a:endParaRPr/>
          </a:p>
          <a:p>
            <a:pPr indent="-38100" lvl="0" marL="177800" rtl="0" algn="l">
              <a:lnSpc>
                <a:spcPct val="90000"/>
              </a:lnSpc>
              <a:spcBef>
                <a:spcPts val="800"/>
              </a:spcBef>
              <a:spcAft>
                <a:spcPts val="0"/>
              </a:spcAft>
              <a:buClr>
                <a:schemeClr val="dk1"/>
              </a:buClr>
              <a:buSzPts val="2100"/>
              <a:buNone/>
            </a:pPr>
            <a:r>
              <a:t/>
            </a:r>
            <a:endParaRPr b="1">
              <a:latin typeface="Roboto"/>
              <a:ea typeface="Roboto"/>
              <a:cs typeface="Roboto"/>
              <a:sym typeface="Roboto"/>
            </a:endParaRPr>
          </a:p>
          <a:p>
            <a:pPr indent="-171450" lvl="0" marL="177800" rtl="0" algn="l">
              <a:lnSpc>
                <a:spcPct val="90000"/>
              </a:lnSpc>
              <a:spcBef>
                <a:spcPts val="800"/>
              </a:spcBef>
              <a:spcAft>
                <a:spcPts val="1600"/>
              </a:spcAft>
              <a:buClr>
                <a:schemeClr val="dk1"/>
              </a:buClr>
              <a:buSzPts val="2100"/>
              <a:buChar char="●"/>
            </a:pPr>
            <a:r>
              <a:rPr b="1" lang="pt-BR">
                <a:latin typeface="Roboto"/>
                <a:ea typeface="Roboto"/>
                <a:cs typeface="Roboto"/>
                <a:sym typeface="Roboto"/>
              </a:rPr>
              <a:t>Cidade arqueológica</a:t>
            </a:r>
            <a:r>
              <a:rPr lang="pt-BR">
                <a:latin typeface="Roboto"/>
                <a:ea typeface="Roboto"/>
                <a:cs typeface="Roboto"/>
                <a:sym typeface="Roboto"/>
              </a:rPr>
              <a:t>, ou sítio arqueológico, refere-se a locais que apresentam vestígios ou evidências de ocupação por povos do passado. Geralmente, esses locais são preservados para estudo e incorporados ao patrimônio histórico e cultural.</a:t>
            </a:r>
            <a:endParaRPr/>
          </a:p>
        </p:txBody>
      </p:sp>
      <p:sp>
        <p:nvSpPr>
          <p:cNvPr id="85" name="Google Shape;85;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86" name="Google Shape;86;p17"/>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p:nvPr/>
        </p:nvSpPr>
        <p:spPr>
          <a:xfrm>
            <a:off x="628650" y="1268016"/>
            <a:ext cx="7886700" cy="3158400"/>
          </a:xfrm>
          <a:prstGeom prst="rect">
            <a:avLst/>
          </a:prstGeom>
          <a:solidFill>
            <a:srgbClr val="D8E2F3"/>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2" name="Google Shape;92;p18"/>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Imaginário popular </a:t>
            </a:r>
            <a:endParaRPr/>
          </a:p>
        </p:txBody>
      </p:sp>
      <p:sp>
        <p:nvSpPr>
          <p:cNvPr id="93" name="Google Shape;93;p18"/>
          <p:cNvSpPr txBox="1"/>
          <p:nvPr>
            <p:ph idx="1" type="body"/>
          </p:nvPr>
        </p:nvSpPr>
        <p:spPr>
          <a:xfrm>
            <a:off x="628650" y="1268016"/>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t/>
            </a:r>
            <a:endParaRPr/>
          </a:p>
          <a:p>
            <a:pPr indent="-171450" lvl="0" marL="177800" rtl="0" algn="l">
              <a:lnSpc>
                <a:spcPct val="90000"/>
              </a:lnSpc>
              <a:spcBef>
                <a:spcPts val="800"/>
              </a:spcBef>
              <a:spcAft>
                <a:spcPts val="1600"/>
              </a:spcAft>
              <a:buClr>
                <a:schemeClr val="dk1"/>
              </a:buClr>
              <a:buSzPts val="2100"/>
              <a:buChar char="●"/>
            </a:pPr>
            <a:r>
              <a:rPr lang="pt-BR">
                <a:latin typeface="Roboto"/>
                <a:ea typeface="Roboto"/>
                <a:cs typeface="Roboto"/>
                <a:sym typeface="Roboto"/>
              </a:rPr>
              <a:t>A </a:t>
            </a:r>
            <a:r>
              <a:rPr b="1" lang="pt-BR">
                <a:latin typeface="Roboto"/>
                <a:ea typeface="Roboto"/>
                <a:cs typeface="Roboto"/>
                <a:sym typeface="Roboto"/>
              </a:rPr>
              <a:t>lenda da serpente adormecida </a:t>
            </a:r>
            <a:r>
              <a:rPr lang="pt-BR">
                <a:latin typeface="Roboto"/>
                <a:ea typeface="Roboto"/>
                <a:cs typeface="Roboto"/>
                <a:sym typeface="Roboto"/>
              </a:rPr>
              <a:t>(ou </a:t>
            </a:r>
            <a:r>
              <a:rPr b="1" lang="pt-BR">
                <a:latin typeface="Roboto"/>
                <a:ea typeface="Roboto"/>
                <a:cs typeface="Roboto"/>
                <a:sym typeface="Roboto"/>
              </a:rPr>
              <a:t>lenda da serpente encantada</a:t>
            </a:r>
            <a:r>
              <a:rPr lang="pt-BR">
                <a:latin typeface="Roboto"/>
                <a:ea typeface="Roboto"/>
                <a:cs typeface="Roboto"/>
                <a:sym typeface="Roboto"/>
              </a:rPr>
              <a:t>) conta que, ao redor da ilha de São Luís, vive um ser misterioso em forma de uma serpente gigante que vem crescendo cada vez mais e há muito tempo. Dizem que, quando seu rabo encontrar a cabeça, a serpente destruirá toda a cidade, levando para sempre a ilha para as profundezas do mar.</a:t>
            </a:r>
            <a:endParaRPr/>
          </a:p>
        </p:txBody>
      </p:sp>
      <p:sp>
        <p:nvSpPr>
          <p:cNvPr id="94" name="Google Shape;9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95" name="Google Shape;95;p18"/>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Imaginário popular </a:t>
            </a:r>
            <a:endParaRPr/>
          </a:p>
        </p:txBody>
      </p:sp>
      <p:pic>
        <p:nvPicPr>
          <p:cNvPr id="101" name="Google Shape;101;p19"/>
          <p:cNvPicPr preferRelativeResize="0"/>
          <p:nvPr>
            <p:ph idx="1" type="body"/>
          </p:nvPr>
        </p:nvPicPr>
        <p:blipFill rotWithShape="1">
          <a:blip r:embed="rId3">
            <a:alphaModFix/>
          </a:blip>
          <a:srcRect b="0" l="0" r="0" t="0"/>
          <a:stretch/>
        </p:blipFill>
        <p:spPr>
          <a:xfrm>
            <a:off x="1491961" y="1587157"/>
            <a:ext cx="6450000" cy="3135600"/>
          </a:xfrm>
          <a:prstGeom prst="rect">
            <a:avLst/>
          </a:prstGeom>
          <a:noFill/>
          <a:ln>
            <a:noFill/>
          </a:ln>
        </p:spPr>
      </p:pic>
      <p:sp>
        <p:nvSpPr>
          <p:cNvPr id="102" name="Google Shape;10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103" name="Google Shape;103;p19"/>
          <p:cNvPicPr preferRelativeResize="0"/>
          <p:nvPr/>
        </p:nvPicPr>
        <p:blipFill rotWithShape="1">
          <a:blip r:embed="rId4">
            <a:alphaModFix/>
          </a:blip>
          <a:srcRect b="0" l="0" r="0" t="0"/>
          <a:stretch/>
        </p:blipFill>
        <p:spPr>
          <a:xfrm>
            <a:off x="0" y="0"/>
            <a:ext cx="9144000" cy="4214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Arte: línguas e histórias </a:t>
            </a:r>
            <a:endParaRPr/>
          </a:p>
        </p:txBody>
      </p:sp>
      <p:sp>
        <p:nvSpPr>
          <p:cNvPr id="109" name="Google Shape;109;p2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b="1">
              <a:latin typeface="Roboto"/>
              <a:ea typeface="Roboto"/>
              <a:cs typeface="Roboto"/>
              <a:sym typeface="Roboto"/>
            </a:endParaRPr>
          </a:p>
          <a:p>
            <a:pPr indent="-171450" lvl="0" marL="177800" rtl="0" algn="l">
              <a:lnSpc>
                <a:spcPct val="90000"/>
              </a:lnSpc>
              <a:spcBef>
                <a:spcPts val="800"/>
              </a:spcBef>
              <a:spcAft>
                <a:spcPts val="0"/>
              </a:spcAft>
              <a:buClr>
                <a:schemeClr val="dk1"/>
              </a:buClr>
              <a:buSzPts val="2100"/>
              <a:buChar char="●"/>
            </a:pPr>
            <a:r>
              <a:rPr b="1" lang="pt-BR">
                <a:latin typeface="Roboto"/>
                <a:ea typeface="Roboto"/>
                <a:cs typeface="Roboto"/>
                <a:sym typeface="Roboto"/>
              </a:rPr>
              <a:t>Movimento modernista </a:t>
            </a:r>
            <a:r>
              <a:rPr lang="pt-BR">
                <a:latin typeface="Roboto"/>
                <a:ea typeface="Roboto"/>
                <a:cs typeface="Roboto"/>
                <a:sym typeface="Roboto"/>
              </a:rPr>
              <a:t>foi uma manifestação artística, política e estética brasileira do início do século XX que teve como tema a influência de outras culturas sobre a nossa arte e a defesa de uma arte nacional e engajada com o seu tempo. </a:t>
            </a:r>
            <a:endParaRPr/>
          </a:p>
          <a:p>
            <a:pPr indent="-38100" lvl="0" marL="177800" rtl="0" algn="l">
              <a:lnSpc>
                <a:spcPct val="90000"/>
              </a:lnSpc>
              <a:spcBef>
                <a:spcPts val="800"/>
              </a:spcBef>
              <a:spcAft>
                <a:spcPts val="0"/>
              </a:spcAft>
              <a:buClr>
                <a:schemeClr val="dk1"/>
              </a:buClr>
              <a:buSzPts val="2100"/>
              <a:buNone/>
            </a:pPr>
            <a:r>
              <a:t/>
            </a:r>
            <a:endParaRPr>
              <a:latin typeface="Roboto"/>
              <a:ea typeface="Roboto"/>
              <a:cs typeface="Roboto"/>
              <a:sym typeface="Roboto"/>
            </a:endParaRPr>
          </a:p>
          <a:p>
            <a:pPr indent="-171450" lvl="0" marL="177800" rtl="0" algn="l">
              <a:lnSpc>
                <a:spcPct val="90000"/>
              </a:lnSpc>
              <a:spcBef>
                <a:spcPts val="800"/>
              </a:spcBef>
              <a:spcAft>
                <a:spcPts val="1600"/>
              </a:spcAft>
              <a:buClr>
                <a:schemeClr val="dk1"/>
              </a:buClr>
              <a:buSzPts val="2100"/>
              <a:buChar char="●"/>
            </a:pPr>
            <a:r>
              <a:rPr b="1" lang="pt-BR">
                <a:latin typeface="Roboto"/>
                <a:ea typeface="Roboto"/>
                <a:cs typeface="Roboto"/>
                <a:sym typeface="Roboto"/>
              </a:rPr>
              <a:t>Abaporu</a:t>
            </a:r>
            <a:r>
              <a:rPr lang="pt-BR">
                <a:latin typeface="Roboto"/>
                <a:ea typeface="Roboto"/>
                <a:cs typeface="Roboto"/>
                <a:sym typeface="Roboto"/>
              </a:rPr>
              <a:t> é uma palavra que nasceu do vocabulário tupi-guarani. Unindo as palavras </a:t>
            </a:r>
            <a:r>
              <a:rPr i="1" lang="pt-BR">
                <a:latin typeface="Roboto"/>
                <a:ea typeface="Roboto"/>
                <a:cs typeface="Roboto"/>
                <a:sym typeface="Roboto"/>
              </a:rPr>
              <a:t>abá</a:t>
            </a:r>
            <a:r>
              <a:rPr lang="pt-BR">
                <a:latin typeface="Roboto"/>
                <a:ea typeface="Roboto"/>
                <a:cs typeface="Roboto"/>
                <a:sym typeface="Roboto"/>
              </a:rPr>
              <a:t> (“homem”) e </a:t>
            </a:r>
            <a:r>
              <a:rPr i="1" lang="pt-BR">
                <a:latin typeface="Roboto"/>
                <a:ea typeface="Roboto"/>
                <a:cs typeface="Roboto"/>
                <a:sym typeface="Roboto"/>
              </a:rPr>
              <a:t>poru</a:t>
            </a:r>
            <a:r>
              <a:rPr lang="pt-BR">
                <a:latin typeface="Roboto"/>
                <a:ea typeface="Roboto"/>
                <a:cs typeface="Roboto"/>
                <a:sym typeface="Roboto"/>
              </a:rPr>
              <a:t> (“aquele que come carne humana”), temos o nome </a:t>
            </a:r>
            <a:r>
              <a:rPr b="1" lang="pt-BR">
                <a:latin typeface="Roboto"/>
                <a:ea typeface="Roboto"/>
                <a:cs typeface="Roboto"/>
                <a:sym typeface="Roboto"/>
              </a:rPr>
              <a:t>Abaporu</a:t>
            </a:r>
            <a:r>
              <a:rPr lang="pt-BR">
                <a:latin typeface="Roboto"/>
                <a:ea typeface="Roboto"/>
                <a:cs typeface="Roboto"/>
                <a:sym typeface="Roboto"/>
              </a:rPr>
              <a:t> (“antropófago”).</a:t>
            </a:r>
            <a:endParaRPr/>
          </a:p>
        </p:txBody>
      </p:sp>
      <p:sp>
        <p:nvSpPr>
          <p:cNvPr id="110" name="Google Shape;11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111" name="Google Shape;111;p20"/>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628650" y="405725"/>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Roda da imaginação </a:t>
            </a:r>
            <a:endParaRPr/>
          </a:p>
        </p:txBody>
      </p:sp>
      <p:sp>
        <p:nvSpPr>
          <p:cNvPr id="117" name="Google Shape;117;p2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a:latin typeface="Roboto"/>
              <a:ea typeface="Roboto"/>
              <a:cs typeface="Roboto"/>
              <a:sym typeface="Roboto"/>
            </a:endParaRPr>
          </a:p>
          <a:p>
            <a:pPr indent="-171450" lvl="0" marL="177800" rtl="0" algn="l">
              <a:lnSpc>
                <a:spcPct val="90000"/>
              </a:lnSpc>
              <a:spcBef>
                <a:spcPts val="800"/>
              </a:spcBef>
              <a:spcAft>
                <a:spcPts val="0"/>
              </a:spcAft>
              <a:buClr>
                <a:schemeClr val="dk1"/>
              </a:buClr>
              <a:buSzPts val="2100"/>
              <a:buChar char="●"/>
            </a:pPr>
            <a:r>
              <a:rPr lang="pt-BR">
                <a:latin typeface="Roboto"/>
                <a:ea typeface="Roboto"/>
                <a:cs typeface="Roboto"/>
                <a:sym typeface="Roboto"/>
              </a:rPr>
              <a:t>A </a:t>
            </a:r>
            <a:r>
              <a:rPr i="1" lang="pt-BR">
                <a:latin typeface="Roboto"/>
                <a:ea typeface="Roboto"/>
                <a:cs typeface="Roboto"/>
                <a:sym typeface="Roboto"/>
              </a:rPr>
              <a:t>maluana</a:t>
            </a:r>
            <a:r>
              <a:rPr lang="pt-BR">
                <a:latin typeface="Roboto"/>
                <a:ea typeface="Roboto"/>
                <a:cs typeface="Roboto"/>
                <a:sym typeface="Roboto"/>
              </a:rPr>
              <a:t>, também chamada de </a:t>
            </a:r>
            <a:r>
              <a:rPr i="1" lang="pt-BR">
                <a:latin typeface="Roboto"/>
                <a:ea typeface="Roboto"/>
                <a:cs typeface="Roboto"/>
                <a:sym typeface="Roboto"/>
              </a:rPr>
              <a:t>maruana</a:t>
            </a:r>
            <a:r>
              <a:rPr lang="pt-BR">
                <a:latin typeface="Roboto"/>
                <a:ea typeface="Roboto"/>
                <a:cs typeface="Roboto"/>
                <a:sym typeface="Roboto"/>
              </a:rPr>
              <a:t> ou </a:t>
            </a:r>
            <a:r>
              <a:rPr i="1" lang="pt-BR">
                <a:latin typeface="Roboto"/>
                <a:ea typeface="Roboto"/>
                <a:cs typeface="Roboto"/>
                <a:sym typeface="Roboto"/>
              </a:rPr>
              <a:t>maruanan</a:t>
            </a:r>
            <a:r>
              <a:rPr lang="pt-BR">
                <a:latin typeface="Roboto"/>
                <a:ea typeface="Roboto"/>
                <a:cs typeface="Roboto"/>
                <a:sym typeface="Roboto"/>
              </a:rPr>
              <a:t>, é um artefato criado em pintura sobre madeira feito pelos povos indígenas Wayana e Aparai, habitantes da região Norte do Brasil, da Guiana Francesa e do Suriname.</a:t>
            </a:r>
            <a:endParaRPr/>
          </a:p>
          <a:p>
            <a:pPr indent="-38100" lvl="0" marL="177800" rtl="0" algn="l">
              <a:lnSpc>
                <a:spcPct val="90000"/>
              </a:lnSpc>
              <a:spcBef>
                <a:spcPts val="800"/>
              </a:spcBef>
              <a:spcAft>
                <a:spcPts val="0"/>
              </a:spcAft>
              <a:buClr>
                <a:schemeClr val="dk1"/>
              </a:buClr>
              <a:buSzPts val="2100"/>
              <a:buNone/>
            </a:pPr>
            <a:r>
              <a:t/>
            </a:r>
            <a:endParaRPr>
              <a:latin typeface="Roboto"/>
              <a:ea typeface="Roboto"/>
              <a:cs typeface="Roboto"/>
              <a:sym typeface="Roboto"/>
            </a:endParaRPr>
          </a:p>
          <a:p>
            <a:pPr indent="-171450" lvl="0" marL="177800" rtl="0" algn="l">
              <a:lnSpc>
                <a:spcPct val="90000"/>
              </a:lnSpc>
              <a:spcBef>
                <a:spcPts val="800"/>
              </a:spcBef>
              <a:spcAft>
                <a:spcPts val="1600"/>
              </a:spcAft>
              <a:buClr>
                <a:schemeClr val="dk1"/>
              </a:buClr>
              <a:buSzPts val="2100"/>
              <a:buChar char="●"/>
            </a:pPr>
            <a:r>
              <a:rPr lang="pt-BR">
                <a:latin typeface="Roboto"/>
                <a:ea typeface="Roboto"/>
                <a:cs typeface="Roboto"/>
                <a:sym typeface="Roboto"/>
              </a:rPr>
              <a:t>Trata-se de um objeto de proteção. Nas aldeias desses povos, costuma existir uma oca muito grande, uma casa comunitária que os indígenas chamam de </a:t>
            </a:r>
            <a:r>
              <a:rPr i="1" lang="pt-BR">
                <a:latin typeface="Roboto"/>
                <a:ea typeface="Roboto"/>
                <a:cs typeface="Roboto"/>
                <a:sym typeface="Roboto"/>
              </a:rPr>
              <a:t>tukusipan</a:t>
            </a:r>
            <a:r>
              <a:rPr lang="pt-BR">
                <a:latin typeface="Roboto"/>
                <a:ea typeface="Roboto"/>
                <a:cs typeface="Roboto"/>
                <a:sym typeface="Roboto"/>
              </a:rPr>
              <a:t>. </a:t>
            </a:r>
            <a:endParaRPr/>
          </a:p>
        </p:txBody>
      </p:sp>
      <p:sp>
        <p:nvSpPr>
          <p:cNvPr id="118" name="Google Shape;11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119" name="Google Shape;119;p21"/>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Roda da imaginação </a:t>
            </a:r>
            <a:endParaRPr/>
          </a:p>
        </p:txBody>
      </p:sp>
      <p:pic>
        <p:nvPicPr>
          <p:cNvPr id="125" name="Google Shape;125;p22"/>
          <p:cNvPicPr preferRelativeResize="0"/>
          <p:nvPr/>
        </p:nvPicPr>
        <p:blipFill rotWithShape="1">
          <a:blip r:embed="rId3">
            <a:alphaModFix/>
          </a:blip>
          <a:srcRect b="0" l="0" r="0" t="0"/>
          <a:stretch/>
        </p:blipFill>
        <p:spPr>
          <a:xfrm>
            <a:off x="1136491" y="1557790"/>
            <a:ext cx="6871017" cy="3317334"/>
          </a:xfrm>
          <a:prstGeom prst="rect">
            <a:avLst/>
          </a:prstGeom>
          <a:noFill/>
          <a:ln>
            <a:noFill/>
          </a:ln>
        </p:spPr>
      </p:pic>
      <p:sp>
        <p:nvSpPr>
          <p:cNvPr id="126" name="Google Shape;126;p22"/>
          <p:cNvSpPr txBox="1"/>
          <p:nvPr/>
        </p:nvSpPr>
        <p:spPr>
          <a:xfrm>
            <a:off x="4257828" y="4601328"/>
            <a:ext cx="688500" cy="2769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7" name="Google Shape;127;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128" name="Google Shape;128;p22"/>
          <p:cNvPicPr preferRelativeResize="0"/>
          <p:nvPr/>
        </p:nvPicPr>
        <p:blipFill rotWithShape="1">
          <a:blip r:embed="rId4">
            <a:alphaModFix/>
          </a:blip>
          <a:srcRect b="0" l="0" r="0" t="0"/>
          <a:stretch/>
        </p:blipFill>
        <p:spPr>
          <a:xfrm>
            <a:off x="0" y="0"/>
            <a:ext cx="9144000" cy="4214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628650" y="273844"/>
            <a:ext cx="7886700" cy="994200"/>
          </a:xfrm>
          <a:prstGeom prst="rect">
            <a:avLst/>
          </a:prstGeom>
          <a:noFill/>
          <a:ln cap="flat" cmpd="sng" w="127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3600"/>
              <a:buFont typeface="Roboto"/>
              <a:buNone/>
            </a:pPr>
            <a:r>
              <a:rPr lang="pt-BR" sz="3600">
                <a:solidFill>
                  <a:srgbClr val="0070C0"/>
                </a:solidFill>
                <a:latin typeface="Roboto"/>
                <a:ea typeface="Roboto"/>
                <a:cs typeface="Roboto"/>
                <a:sym typeface="Roboto"/>
              </a:rPr>
              <a:t>Artista viajante </a:t>
            </a:r>
            <a:endParaRPr/>
          </a:p>
        </p:txBody>
      </p:sp>
      <p:sp>
        <p:nvSpPr>
          <p:cNvPr id="134" name="Google Shape;134;p23"/>
          <p:cNvSpPr/>
          <p:nvPr/>
        </p:nvSpPr>
        <p:spPr>
          <a:xfrm>
            <a:off x="1405407" y="1603420"/>
            <a:ext cx="6333000" cy="3033000"/>
          </a:xfrm>
          <a:prstGeom prst="round2DiagRect">
            <a:avLst>
              <a:gd fmla="val 16667" name="adj1"/>
              <a:gd fmla="val 0" name="adj2"/>
            </a:avLst>
          </a:prstGeom>
          <a:no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5" name="Google Shape;135;p23"/>
          <p:cNvSpPr/>
          <p:nvPr/>
        </p:nvSpPr>
        <p:spPr>
          <a:xfrm>
            <a:off x="1535806" y="2277368"/>
            <a:ext cx="6202800" cy="168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pt-BR" sz="2100">
                <a:solidFill>
                  <a:schemeClr val="dk1"/>
                </a:solidFill>
                <a:latin typeface="Roboto"/>
                <a:ea typeface="Roboto"/>
                <a:cs typeface="Roboto"/>
                <a:sym typeface="Roboto"/>
              </a:rPr>
              <a:t>Olhar estrangeiro </a:t>
            </a:r>
            <a:r>
              <a:rPr lang="pt-BR" sz="2100">
                <a:solidFill>
                  <a:schemeClr val="dk1"/>
                </a:solidFill>
                <a:latin typeface="Roboto"/>
                <a:ea typeface="Roboto"/>
                <a:cs typeface="Roboto"/>
                <a:sym typeface="Roboto"/>
              </a:rPr>
              <a:t>é um termo usado no contexto do estudo das imagens (artísticas ou não) para fazer referência às produções que são carregadas de concepções de quem não pertence ao grupo cultural que está sendo retratado. </a:t>
            </a:r>
            <a:endParaRPr sz="1100"/>
          </a:p>
        </p:txBody>
      </p:sp>
      <p:sp>
        <p:nvSpPr>
          <p:cNvPr id="136" name="Google Shape;136;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pt-BR"/>
              <a:t>‹#›</a:t>
            </a:fld>
            <a:endParaRPr/>
          </a:p>
        </p:txBody>
      </p:sp>
      <p:pic>
        <p:nvPicPr>
          <p:cNvPr id="137" name="Google Shape;137;p23"/>
          <p:cNvPicPr preferRelativeResize="0"/>
          <p:nvPr/>
        </p:nvPicPr>
        <p:blipFill rotWithShape="1">
          <a:blip r:embed="rId3">
            <a:alphaModFix/>
          </a:blip>
          <a:srcRect b="0" l="0" r="0" t="0"/>
          <a:stretch/>
        </p:blipFill>
        <p:spPr>
          <a:xfrm>
            <a:off x="0" y="0"/>
            <a:ext cx="9144000" cy="4214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