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2" r:id="rId3"/>
    <p:sldId id="283" r:id="rId4"/>
    <p:sldId id="284" r:id="rId5"/>
    <p:sldId id="285" r:id="rId6"/>
    <p:sldId id="286" r:id="rId7"/>
    <p:sldId id="288" r:id="rId8"/>
    <p:sldId id="289" r:id="rId9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75" clrIdx="0"/>
  <p:cmAuthor id="1" name="Lilian Semenichin Nogueira" initials="LSN" lastIdx="40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D05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91" autoAdjust="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3B8E6-4787-6746-B34C-D6F291A02A3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A0C5C-2655-4543-A918-9415E3B51F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5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78622-DDCD-A644-93B7-9B6C34378A5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31953-3C27-9D40-866A-C6684FFB58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055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97D0-2997-4C4D-8E1B-E2ED40396B33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A53-8F32-FC4D-8A73-7A37CE0253CD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73FC-DDB5-1F48-A4BE-D88F3B300F5E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FE40-B823-4742-B890-DD35EDA806A9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CF73-55FF-2341-B4F5-B7C5ACD3D4AD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3E90-4FA3-5747-93BA-3E325487882D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74CF-95D8-1C48-981C-3B8D82D19646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F950-47A1-AC42-BF4D-84ED57C052B2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10C6-562B-3447-B16E-D16AC746CEAB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FC2F-E23C-074E-9D6E-7BF87CD7755D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EB2A-994E-DE47-861D-14EAE28A7A1A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4B8C-1FD2-D743-B3A1-BD142FC7FA85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00.png"/><Relationship Id="rId5" Type="http://schemas.openxmlformats.org/officeDocument/2006/relationships/image" Target="../media/image41.png"/><Relationship Id="rId10" Type="http://schemas.openxmlformats.org/officeDocument/2006/relationships/image" Target="../media/image2.emf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>
                <a:latin typeface="Roboto"/>
              </a:rPr>
              <a:t>VOLUME 9</a:t>
            </a:r>
          </a:p>
          <a:p>
            <a:endParaRPr lang="pt-BR" sz="2800" dirty="0">
              <a:latin typeface="Roboto"/>
            </a:endParaRPr>
          </a:p>
          <a:p>
            <a:r>
              <a:rPr lang="pt-BR" sz="2800" dirty="0">
                <a:latin typeface="Roboto"/>
              </a:rPr>
              <a:t>Unidade 1</a:t>
            </a:r>
          </a:p>
          <a:p>
            <a:r>
              <a:rPr lang="pt-BR" sz="2800" dirty="0">
                <a:latin typeface="Roboto"/>
              </a:rPr>
              <a:t>Conjuntos numéricos, potências e raízes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4928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tângulo 136">
            <a:extLst>
              <a:ext uri="{FF2B5EF4-FFF2-40B4-BE49-F238E27FC236}">
                <a16:creationId xmlns:a16="http://schemas.microsoft.com/office/drawing/2014/main" id="{025DEDCA-3AE2-4BFD-9A2F-3C7ACC98BB74}"/>
              </a:ext>
            </a:extLst>
          </p:cNvPr>
          <p:cNvSpPr/>
          <p:nvPr/>
        </p:nvSpPr>
        <p:spPr>
          <a:xfrm>
            <a:off x="438167" y="1126573"/>
            <a:ext cx="2793277" cy="4576630"/>
          </a:xfrm>
          <a:prstGeom prst="rect">
            <a:avLst/>
          </a:prstGeom>
          <a:gradFill flip="none" rotWithShape="1">
            <a:gsLst>
              <a:gs pos="0">
                <a:schemeClr val="accent4">
                  <a:satMod val="103000"/>
                  <a:tint val="94000"/>
                  <a:alpha val="0"/>
                  <a:lumMod val="66000"/>
                  <a:lumOff val="3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/>
          </a:p>
        </p:txBody>
      </p:sp>
      <p:sp>
        <p:nvSpPr>
          <p:cNvPr id="145" name="Retângulo 144">
            <a:extLst>
              <a:ext uri="{FF2B5EF4-FFF2-40B4-BE49-F238E27FC236}">
                <a16:creationId xmlns:a16="http://schemas.microsoft.com/office/drawing/2014/main" id="{688C378A-6365-4C20-AA5E-7ADE38F85572}"/>
              </a:ext>
            </a:extLst>
          </p:cNvPr>
          <p:cNvSpPr/>
          <p:nvPr/>
        </p:nvSpPr>
        <p:spPr>
          <a:xfrm>
            <a:off x="2458729" y="3044478"/>
            <a:ext cx="865012" cy="757723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4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/>
          </a:p>
        </p:txBody>
      </p:sp>
      <p:sp>
        <p:nvSpPr>
          <p:cNvPr id="135" name="Retângulo 134">
            <a:extLst>
              <a:ext uri="{FF2B5EF4-FFF2-40B4-BE49-F238E27FC236}">
                <a16:creationId xmlns:a16="http://schemas.microsoft.com/office/drawing/2014/main" id="{D6C59FBF-F29A-4BDD-AF77-A261522838E9}"/>
              </a:ext>
            </a:extLst>
          </p:cNvPr>
          <p:cNvSpPr/>
          <p:nvPr/>
        </p:nvSpPr>
        <p:spPr>
          <a:xfrm>
            <a:off x="426218" y="1326443"/>
            <a:ext cx="2113782" cy="1573253"/>
          </a:xfrm>
          <a:prstGeom prst="rect">
            <a:avLst/>
          </a:prstGeom>
          <a:gradFill>
            <a:gsLst>
              <a:gs pos="0">
                <a:schemeClr val="accent4">
                  <a:satMod val="103000"/>
                  <a:tint val="94000"/>
                  <a:lumMod val="100000"/>
                  <a:alpha val="64000"/>
                </a:schemeClr>
              </a:gs>
              <a:gs pos="51000">
                <a:schemeClr val="accent4">
                  <a:satMod val="110000"/>
                  <a:lumMod val="100000"/>
                  <a:shade val="100000"/>
                  <a:alpha val="38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/>
          </a:p>
        </p:txBody>
      </p:sp>
      <p:sp>
        <p:nvSpPr>
          <p:cNvPr id="134" name="Retângulo 133">
            <a:extLst>
              <a:ext uri="{FF2B5EF4-FFF2-40B4-BE49-F238E27FC236}">
                <a16:creationId xmlns:a16="http://schemas.microsoft.com/office/drawing/2014/main" id="{2EEBD198-D41B-4F9C-8166-D11339C6154A}"/>
              </a:ext>
            </a:extLst>
          </p:cNvPr>
          <p:cNvSpPr/>
          <p:nvPr/>
        </p:nvSpPr>
        <p:spPr>
          <a:xfrm>
            <a:off x="423860" y="1340556"/>
            <a:ext cx="1579918" cy="1267774"/>
          </a:xfrm>
          <a:prstGeom prst="rect">
            <a:avLst/>
          </a:prstGeom>
          <a:gradFill>
            <a:gsLst>
              <a:gs pos="0">
                <a:schemeClr val="accent4">
                  <a:satMod val="103000"/>
                  <a:lumMod val="102000"/>
                  <a:tint val="94000"/>
                  <a:alpha val="55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F49A9DC-2F38-4AE1-9EDE-6621D6010380}"/>
              </a:ext>
            </a:extLst>
          </p:cNvPr>
          <p:cNvSpPr/>
          <p:nvPr/>
        </p:nvSpPr>
        <p:spPr>
          <a:xfrm>
            <a:off x="550333" y="1298222"/>
            <a:ext cx="804334" cy="845160"/>
          </a:xfrm>
          <a:prstGeom prst="rect">
            <a:avLst/>
          </a:prstGeom>
          <a:gradFill>
            <a:gsLst>
              <a:gs pos="0">
                <a:schemeClr val="accent4">
                  <a:satMod val="103000"/>
                  <a:lumMod val="102000"/>
                  <a:tint val="94000"/>
                  <a:alpha val="98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BE52D38-969A-4336-8444-6B1B5A6ADD11}"/>
              </a:ext>
            </a:extLst>
          </p:cNvPr>
          <p:cNvSpPr/>
          <p:nvPr/>
        </p:nvSpPr>
        <p:spPr>
          <a:xfrm>
            <a:off x="3809560" y="636533"/>
            <a:ext cx="4769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Conjuntos numéricos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94D0F8F1-DEEE-446F-A86A-901A59820244}"/>
                  </a:ext>
                </a:extLst>
              </p:cNvPr>
              <p:cNvSpPr txBox="1"/>
              <p:nvPr/>
            </p:nvSpPr>
            <p:spPr>
              <a:xfrm>
                <a:off x="983069" y="1524016"/>
                <a:ext cx="103193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pt-BR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4D0F8F1-DEEE-446F-A86A-901A598202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069" y="1524016"/>
                <a:ext cx="1031938" cy="492443"/>
              </a:xfrm>
              <a:prstGeom prst="rect">
                <a:avLst/>
              </a:prstGeom>
              <a:blipFill rotWithShape="1">
                <a:blip r:embed="rId2"/>
                <a:stretch>
                  <a:fillRect l="-2353" t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CaixaDeTexto 86">
                <a:extLst>
                  <a:ext uri="{FF2B5EF4-FFF2-40B4-BE49-F238E27FC236}">
                    <a16:creationId xmlns:a16="http://schemas.microsoft.com/office/drawing/2014/main" id="{845A8B34-F5FE-4B6C-9FA1-EC40140E58FA}"/>
                  </a:ext>
                </a:extLst>
              </p:cNvPr>
              <p:cNvSpPr txBox="1"/>
              <p:nvPr/>
            </p:nvSpPr>
            <p:spPr>
              <a:xfrm>
                <a:off x="1988134" y="2667158"/>
                <a:ext cx="103193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</m:oMath>
                  </m:oMathPara>
                </a14:m>
                <a:endParaRPr lang="pt-BR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7" name="CaixaDeTexto 8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5A8B34-F5FE-4B6C-9FA1-EC40140E58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134" y="2667158"/>
                <a:ext cx="1031938" cy="492443"/>
              </a:xfrm>
              <a:prstGeom prst="rect">
                <a:avLst/>
              </a:prstGeom>
              <a:blipFill rotWithShape="1">
                <a:blip r:embed="rId3"/>
                <a:stretch>
                  <a:fillRect l="-2941" t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CaixaDeTexto 89">
                <a:extLst>
                  <a:ext uri="{FF2B5EF4-FFF2-40B4-BE49-F238E27FC236}">
                    <a16:creationId xmlns:a16="http://schemas.microsoft.com/office/drawing/2014/main" id="{284A90F2-903E-42DE-8458-473A5D333477}"/>
                  </a:ext>
                </a:extLst>
              </p:cNvPr>
              <p:cNvSpPr txBox="1"/>
              <p:nvPr/>
            </p:nvSpPr>
            <p:spPr>
              <a:xfrm>
                <a:off x="1204940" y="2070513"/>
                <a:ext cx="103193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pt-BR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0" name="CaixaDeTexto 8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84A90F2-903E-42DE-8458-473A5D333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940" y="2070513"/>
                <a:ext cx="1031938" cy="492443"/>
              </a:xfrm>
              <a:prstGeom prst="rect">
                <a:avLst/>
              </a:prstGeom>
              <a:blipFill rotWithShape="1">
                <a:blip r:embed="rId4"/>
                <a:stretch>
                  <a:fillRect l="-2353" t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CaixaDeTexto 128">
                <a:extLst>
                  <a:ext uri="{FF2B5EF4-FFF2-40B4-BE49-F238E27FC236}">
                    <a16:creationId xmlns:a16="http://schemas.microsoft.com/office/drawing/2014/main" id="{95A72BEF-0072-4A9A-8635-D5FF461BCC36}"/>
                  </a:ext>
                </a:extLst>
              </p:cNvPr>
              <p:cNvSpPr txBox="1"/>
              <p:nvPr/>
            </p:nvSpPr>
            <p:spPr>
              <a:xfrm>
                <a:off x="2539630" y="3169709"/>
                <a:ext cx="751267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pt-BR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9" name="CaixaDeTexto 128">
                <a:extLst>
                  <a:ext uri="{FF2B5EF4-FFF2-40B4-BE49-F238E27FC236}">
                    <a16:creationId xmlns:a16="http://schemas.microsoft.com/office/drawing/2014/main" id="{95A72BEF-0072-4A9A-8635-D5FF461BCC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630" y="3169709"/>
                <a:ext cx="751267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CaixaDeTexto 132">
                <a:extLst>
                  <a:ext uri="{FF2B5EF4-FFF2-40B4-BE49-F238E27FC236}">
                    <a16:creationId xmlns:a16="http://schemas.microsoft.com/office/drawing/2014/main" id="{8E09F101-29A8-41E8-95C1-40D197BE1438}"/>
                  </a:ext>
                </a:extLst>
              </p:cNvPr>
              <p:cNvSpPr txBox="1"/>
              <p:nvPr/>
            </p:nvSpPr>
            <p:spPr>
              <a:xfrm>
                <a:off x="2085233" y="5100420"/>
                <a:ext cx="103193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pt-BR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3" name="CaixaDeTexto 13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E09F101-29A8-41E8-95C1-40D197BE1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233" y="5100420"/>
                <a:ext cx="1031938" cy="492443"/>
              </a:xfrm>
              <a:prstGeom prst="rect">
                <a:avLst/>
              </a:prstGeom>
              <a:blipFill rotWithShape="1">
                <a:blip r:embed="rId6"/>
                <a:stretch>
                  <a:fillRect l="-2941" t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Subtítulo 4">
                <a:extLst>
                  <a:ext uri="{FF2B5EF4-FFF2-40B4-BE49-F238E27FC236}">
                    <a16:creationId xmlns:a16="http://schemas.microsoft.com/office/drawing/2014/main" id="{D1F242B2-C0BE-4894-8F3A-F80FDEF482B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70111" y="1878098"/>
                <a:ext cx="8293322" cy="5868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  <m:r>
                        <a:rPr lang="pt-B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…,−5, −4, −3, −2, −1, 0, +1, +2, +3, +4, +5, …</m:t>
                          </m:r>
                        </m:e>
                      </m:d>
                    </m:oMath>
                  </m:oMathPara>
                </a14:m>
                <a:endParaRPr lang="pt-BR" sz="1800" dirty="0">
                  <a:solidFill>
                    <a:schemeClr val="tx1"/>
                  </a:solidFill>
                  <a:latin typeface="Roboto"/>
                </a:endParaRPr>
              </a:p>
            </p:txBody>
          </p:sp>
        </mc:Choice>
        <mc:Fallback xmlns="">
          <p:sp>
            <p:nvSpPr>
              <p:cNvPr id="139" name="Subtítulo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1F242B2-C0BE-4894-8F3A-F80FDEF482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111" y="1878098"/>
                <a:ext cx="8293322" cy="5868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Subtítulo 4">
                <a:extLst>
                  <a:ext uri="{FF2B5EF4-FFF2-40B4-BE49-F238E27FC236}">
                    <a16:creationId xmlns:a16="http://schemas.microsoft.com/office/drawing/2014/main" id="{7FC2FCC6-E1A9-4E7B-8709-7A3449737BB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03778" y="2671237"/>
                <a:ext cx="5889999" cy="5868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  <m:r>
                        <a:rPr lang="pt-B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pt-BR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≠0</m:t>
                          </m:r>
                        </m:e>
                      </m:d>
                    </m:oMath>
                  </m:oMathPara>
                </a14:m>
                <a:endParaRPr lang="pt-BR" sz="1800" dirty="0">
                  <a:solidFill>
                    <a:schemeClr val="tx1"/>
                  </a:solidFill>
                  <a:latin typeface="Roboto"/>
                </a:endParaRPr>
              </a:p>
            </p:txBody>
          </p:sp>
        </mc:Choice>
        <mc:Fallback xmlns="">
          <p:sp>
            <p:nvSpPr>
              <p:cNvPr id="140" name="Subtítulo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FC2FCC6-E1A9-4E7B-8709-7A3449737B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778" y="2671237"/>
                <a:ext cx="5889999" cy="5868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Subtítulo 4">
                <a:extLst>
                  <a:ext uri="{FF2B5EF4-FFF2-40B4-BE49-F238E27FC236}">
                    <a16:creationId xmlns:a16="http://schemas.microsoft.com/office/drawing/2014/main" id="{10943EE3-8A30-4425-A663-F5C98037CC0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40460" y="1387229"/>
                <a:ext cx="5931873" cy="5868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  <m:r>
                        <a:rPr lang="pt-B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 1, 2, 3, 4, 5, 6, 7, 8, 9, 10, 11, …</m:t>
                          </m:r>
                        </m:e>
                      </m:d>
                    </m:oMath>
                  </m:oMathPara>
                </a14:m>
                <a:endParaRPr lang="pt-BR" sz="1800" dirty="0">
                  <a:solidFill>
                    <a:schemeClr val="tx1"/>
                  </a:solidFill>
                  <a:latin typeface="Roboto"/>
                </a:endParaRPr>
              </a:p>
            </p:txBody>
          </p:sp>
        </mc:Choice>
        <mc:Fallback xmlns="">
          <p:sp>
            <p:nvSpPr>
              <p:cNvPr id="141" name="Subtítulo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0943EE3-8A30-4425-A663-F5C98037C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460" y="1387229"/>
                <a:ext cx="5931873" cy="5868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Imagem 10">
            <a:extLst>
              <a:ext uri="{FF2B5EF4-FFF2-40B4-BE49-F238E27FC236}">
                <a16:creationId xmlns:a16="http://schemas.microsoft.com/office/drawing/2014/main" id="{0193E7E2-F00F-4150-95B7-1752ED55803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90891" y="4313162"/>
            <a:ext cx="6924854" cy="14182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Subtítulo 4">
                <a:extLst>
                  <a:ext uri="{FF2B5EF4-FFF2-40B4-BE49-F238E27FC236}">
                    <a16:creationId xmlns:a16="http://schemas.microsoft.com/office/drawing/2014/main" id="{E1F7BD46-62CB-4F84-ADA6-A384D16ECBD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430512" y="3213224"/>
                <a:ext cx="5669140" cy="5868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pt-B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…,−</m:t>
                          </m:r>
                          <m:rad>
                            <m:radPr>
                              <m:degHide m:val="on"/>
                              <m:ctrlPr>
                                <a:rPr lang="pt-BR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…,</m:t>
                          </m:r>
                          <m:rad>
                            <m:radPr>
                              <m:degHide m:val="on"/>
                              <m:ctrlPr>
                                <a:rPr lang="pt-B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pt-B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,…,</m:t>
                          </m:r>
                          <m:rad>
                            <m:radPr>
                              <m:degHide m:val="on"/>
                              <m:ctrlPr>
                                <a:rPr lang="pt-B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pt-B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,…,</m:t>
                          </m:r>
                          <m:rad>
                            <m:radPr>
                              <m:degHide m:val="on"/>
                              <m:ctrlPr>
                                <a:rPr lang="pt-B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pt-B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...</m:t>
                          </m:r>
                        </m:e>
                      </m:d>
                    </m:oMath>
                  </m:oMathPara>
                </a14:m>
                <a:endParaRPr lang="pt-BR" sz="1800" dirty="0">
                  <a:solidFill>
                    <a:schemeClr val="tx1"/>
                  </a:solidFill>
                  <a:latin typeface="Roboto"/>
                </a:endParaRPr>
              </a:p>
            </p:txBody>
          </p:sp>
        </mc:Choice>
        <mc:Fallback xmlns="">
          <p:sp>
            <p:nvSpPr>
              <p:cNvPr id="142" name="Subtítulo 4">
                <a:extLst>
                  <a:ext uri="{FF2B5EF4-FFF2-40B4-BE49-F238E27FC236}">
                    <a16:creationId xmlns:a16="http://schemas.microsoft.com/office/drawing/2014/main" id="{E1F7BD46-62CB-4F84-ADA6-A384D16EC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512" y="3213224"/>
                <a:ext cx="5669140" cy="5868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7ECB1E74-B1F2-4FA5-8226-AC6455ADF4EA}"/>
              </a:ext>
            </a:extLst>
          </p:cNvPr>
          <p:cNvSpPr/>
          <p:nvPr/>
        </p:nvSpPr>
        <p:spPr>
          <a:xfrm>
            <a:off x="2318396" y="2809218"/>
            <a:ext cx="3253581" cy="12956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3" name="Seta: para a Direita 142">
            <a:extLst>
              <a:ext uri="{FF2B5EF4-FFF2-40B4-BE49-F238E27FC236}">
                <a16:creationId xmlns:a16="http://schemas.microsoft.com/office/drawing/2014/main" id="{7F839B16-1083-4E01-BC33-89B4E977F830}"/>
              </a:ext>
            </a:extLst>
          </p:cNvPr>
          <p:cNvSpPr/>
          <p:nvPr/>
        </p:nvSpPr>
        <p:spPr>
          <a:xfrm>
            <a:off x="1551223" y="2173111"/>
            <a:ext cx="2032999" cy="84667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4" name="Seta: para a Direita 143">
            <a:extLst>
              <a:ext uri="{FF2B5EF4-FFF2-40B4-BE49-F238E27FC236}">
                <a16:creationId xmlns:a16="http://schemas.microsoft.com/office/drawing/2014/main" id="{BBD6686E-3867-4312-AE82-85AD52B46465}"/>
              </a:ext>
            </a:extLst>
          </p:cNvPr>
          <p:cNvSpPr/>
          <p:nvPr/>
        </p:nvSpPr>
        <p:spPr>
          <a:xfrm>
            <a:off x="1505897" y="1625323"/>
            <a:ext cx="3757548" cy="96233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6" name="Seta: para a Direita 145">
            <a:extLst>
              <a:ext uri="{FF2B5EF4-FFF2-40B4-BE49-F238E27FC236}">
                <a16:creationId xmlns:a16="http://schemas.microsoft.com/office/drawing/2014/main" id="{BA751DA2-9531-4E8B-93FE-F7FAF2A168DC}"/>
              </a:ext>
            </a:extLst>
          </p:cNvPr>
          <p:cNvSpPr/>
          <p:nvPr/>
        </p:nvSpPr>
        <p:spPr>
          <a:xfrm>
            <a:off x="2945783" y="3317740"/>
            <a:ext cx="2682640" cy="158168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7" name="Seta: para a Direita 146">
            <a:extLst>
              <a:ext uri="{FF2B5EF4-FFF2-40B4-BE49-F238E27FC236}">
                <a16:creationId xmlns:a16="http://schemas.microsoft.com/office/drawing/2014/main" id="{9B2DAF96-EC65-4748-8D6A-A174FD35191C}"/>
              </a:ext>
            </a:extLst>
          </p:cNvPr>
          <p:cNvSpPr/>
          <p:nvPr/>
        </p:nvSpPr>
        <p:spPr>
          <a:xfrm>
            <a:off x="2554111" y="5273891"/>
            <a:ext cx="2201333" cy="14477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25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832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E52D38-969A-4336-8444-6B1B5A6ADD11}"/>
              </a:ext>
            </a:extLst>
          </p:cNvPr>
          <p:cNvSpPr/>
          <p:nvPr/>
        </p:nvSpPr>
        <p:spPr>
          <a:xfrm>
            <a:off x="3706605" y="568910"/>
            <a:ext cx="4769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Potências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42315EA-B299-4014-B642-1642F9006111}"/>
              </a:ext>
            </a:extLst>
          </p:cNvPr>
          <p:cNvSpPr/>
          <p:nvPr/>
        </p:nvSpPr>
        <p:spPr>
          <a:xfrm>
            <a:off x="999344" y="1159849"/>
            <a:ext cx="92734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um número real 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um número natural, com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 </a:t>
            </a:r>
            <a:r>
              <a:rPr lang="pt-BR" dirty="0">
                <a:latin typeface="Roboto"/>
              </a:rPr>
              <a:t>0, temos que: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E6E260CA-6ECB-4EA2-9B0F-6D3E0E0AC431}"/>
              </a:ext>
            </a:extLst>
          </p:cNvPr>
          <p:cNvSpPr/>
          <p:nvPr/>
        </p:nvSpPr>
        <p:spPr>
          <a:xfrm>
            <a:off x="5763419" y="240281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23" name="Subtítulo 4">
            <a:extLst>
              <a:ext uri="{FF2B5EF4-FFF2-40B4-BE49-F238E27FC236}">
                <a16:creationId xmlns:a16="http://schemas.microsoft.com/office/drawing/2014/main" id="{261181DC-B837-478D-B39D-8A94B741FDDA}"/>
              </a:ext>
            </a:extLst>
          </p:cNvPr>
          <p:cNvSpPr txBox="1">
            <a:spLocks/>
          </p:cNvSpPr>
          <p:nvPr/>
        </p:nvSpPr>
        <p:spPr>
          <a:xfrm>
            <a:off x="5912625" y="2152551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80C9274C-0B14-4129-9701-62B380F5B0F0}"/>
              </a:ext>
            </a:extLst>
          </p:cNvPr>
          <p:cNvSpPr/>
          <p:nvPr/>
        </p:nvSpPr>
        <p:spPr>
          <a:xfrm>
            <a:off x="6173522" y="2477423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sp>
        <p:nvSpPr>
          <p:cNvPr id="82" name="Retângulo 81">
            <a:extLst>
              <a:ext uri="{FF2B5EF4-FFF2-40B4-BE49-F238E27FC236}">
                <a16:creationId xmlns:a16="http://schemas.microsoft.com/office/drawing/2014/main" id="{7ABDFC3D-1FB9-4726-90DF-10F619D6C340}"/>
              </a:ext>
            </a:extLst>
          </p:cNvPr>
          <p:cNvSpPr/>
          <p:nvPr/>
        </p:nvSpPr>
        <p:spPr>
          <a:xfrm>
            <a:off x="6568182" y="2402811"/>
            <a:ext cx="2577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a. a. a. a. .... .a</a:t>
            </a:r>
            <a:endParaRPr lang="pt-BR" sz="2800" dirty="0"/>
          </a:p>
        </p:txBody>
      </p:sp>
      <p:sp>
        <p:nvSpPr>
          <p:cNvPr id="8" name="Texto Explicativo: Linha com Borda e Ênfase 7">
            <a:extLst>
              <a:ext uri="{FF2B5EF4-FFF2-40B4-BE49-F238E27FC236}">
                <a16:creationId xmlns:a16="http://schemas.microsoft.com/office/drawing/2014/main" id="{BE44EABE-AA39-466C-83C7-712670910589}"/>
              </a:ext>
            </a:extLst>
          </p:cNvPr>
          <p:cNvSpPr/>
          <p:nvPr/>
        </p:nvSpPr>
        <p:spPr>
          <a:xfrm>
            <a:off x="1081528" y="3090042"/>
            <a:ext cx="3933438" cy="848607"/>
          </a:xfrm>
          <a:prstGeom prst="accentBorderCallout1">
            <a:avLst>
              <a:gd name="adj1" fmla="val 15274"/>
              <a:gd name="adj2" fmla="val 105927"/>
              <a:gd name="adj3" fmla="val -28500"/>
              <a:gd name="adj4" fmla="val 120001"/>
            </a:avLst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>
                <a:latin typeface="Roboto"/>
              </a:rPr>
              <a:t>A </a:t>
            </a:r>
            <a:r>
              <a:rPr lang="pt-BR" sz="1600" b="1" dirty="0">
                <a:latin typeface="Roboto"/>
              </a:rPr>
              <a:t>base </a:t>
            </a:r>
            <a:r>
              <a:rPr lang="pt-BR" sz="1600" dirty="0">
                <a:latin typeface="Roboto"/>
              </a:rPr>
              <a:t>indica o fator que se repete na multiplicação.</a:t>
            </a:r>
          </a:p>
        </p:txBody>
      </p:sp>
      <p:sp>
        <p:nvSpPr>
          <p:cNvPr id="86" name="Texto Explicativo: Linha com Borda e Ênfase 85">
            <a:extLst>
              <a:ext uri="{FF2B5EF4-FFF2-40B4-BE49-F238E27FC236}">
                <a16:creationId xmlns:a16="http://schemas.microsoft.com/office/drawing/2014/main" id="{BC2472FA-C11C-4185-8EA4-7934AB94B82E}"/>
              </a:ext>
            </a:extLst>
          </p:cNvPr>
          <p:cNvSpPr/>
          <p:nvPr/>
        </p:nvSpPr>
        <p:spPr>
          <a:xfrm>
            <a:off x="1081528" y="1628816"/>
            <a:ext cx="3933438" cy="1120493"/>
          </a:xfrm>
          <a:prstGeom prst="accentBorderCallout1">
            <a:avLst>
              <a:gd name="adj1" fmla="val 15274"/>
              <a:gd name="adj2" fmla="val 105927"/>
              <a:gd name="adj3" fmla="val 64528"/>
              <a:gd name="adj4" fmla="val 125375"/>
            </a:avLst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>
                <a:latin typeface="Roboto"/>
              </a:rPr>
              <a:t>O </a:t>
            </a:r>
            <a:r>
              <a:rPr lang="pt-BR" sz="1600" b="1" dirty="0">
                <a:latin typeface="Roboto"/>
              </a:rPr>
              <a:t>expoente</a:t>
            </a:r>
            <a:r>
              <a:rPr lang="pt-BR" sz="1600" dirty="0">
                <a:latin typeface="Roboto"/>
              </a:rPr>
              <a:t> indica a quantidade de vezes em que o fator se repete na multiplicação.</a:t>
            </a:r>
          </a:p>
        </p:txBody>
      </p:sp>
      <p:sp>
        <p:nvSpPr>
          <p:cNvPr id="9" name="Texto Explicativo: Linha Dobrada Dupla com Ênfase 8">
            <a:extLst>
              <a:ext uri="{FF2B5EF4-FFF2-40B4-BE49-F238E27FC236}">
                <a16:creationId xmlns:a16="http://schemas.microsoft.com/office/drawing/2014/main" id="{C0B0665C-D99F-4D2A-8112-741ED49D7A84}"/>
              </a:ext>
            </a:extLst>
          </p:cNvPr>
          <p:cNvSpPr/>
          <p:nvPr/>
        </p:nvSpPr>
        <p:spPr>
          <a:xfrm>
            <a:off x="6357408" y="3515331"/>
            <a:ext cx="2788724" cy="938993"/>
          </a:xfrm>
          <a:prstGeom prst="accentCallout3">
            <a:avLst>
              <a:gd name="adj1" fmla="val -3496"/>
              <a:gd name="adj2" fmla="val 105514"/>
              <a:gd name="adj3" fmla="val -57523"/>
              <a:gd name="adj4" fmla="val 96609"/>
              <a:gd name="adj5" fmla="val -56271"/>
              <a:gd name="adj6" fmla="val 7371"/>
              <a:gd name="adj7" fmla="val -80712"/>
              <a:gd name="adj8" fmla="val 7123"/>
            </a:avLst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>
                <a:latin typeface="Roboto"/>
              </a:rPr>
              <a:t>A </a:t>
            </a:r>
            <a:r>
              <a:rPr lang="pt-BR" sz="1600" b="1" dirty="0">
                <a:latin typeface="Roboto"/>
              </a:rPr>
              <a:t>potência </a:t>
            </a:r>
            <a:r>
              <a:rPr lang="pt-BR" sz="1600" dirty="0">
                <a:latin typeface="Roboto"/>
              </a:rPr>
              <a:t>indica o</a:t>
            </a:r>
          </a:p>
          <a:p>
            <a:r>
              <a:rPr lang="pt-BR" sz="1600" dirty="0">
                <a:latin typeface="Roboto"/>
              </a:rPr>
              <a:t>produto dos fatores iguais.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813F9DC-0DDE-4863-BB42-B691613C018D}"/>
              </a:ext>
            </a:extLst>
          </p:cNvPr>
          <p:cNvSpPr/>
          <p:nvPr/>
        </p:nvSpPr>
        <p:spPr>
          <a:xfrm>
            <a:off x="883849" y="4784152"/>
            <a:ext cx="112042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Uma potência com expoente 1 e a base um número real qualquer tem como resultado esse próprio número.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E561566-0EE2-4A49-A21D-472141346048}"/>
              </a:ext>
            </a:extLst>
          </p:cNvPr>
          <p:cNvSpPr/>
          <p:nvPr/>
        </p:nvSpPr>
        <p:spPr>
          <a:xfrm>
            <a:off x="883849" y="5457488"/>
            <a:ext cx="112042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Uma potência com expoente 0 e a base um número real diferente de zero tem 1 como resultado</a:t>
            </a:r>
            <a:r>
              <a:rPr lang="pt-BR" dirty="0"/>
              <a:t>.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CB735818-47F6-4CCE-A06D-7EDF4FC56958}"/>
              </a:ext>
            </a:extLst>
          </p:cNvPr>
          <p:cNvSpPr/>
          <p:nvPr/>
        </p:nvSpPr>
        <p:spPr>
          <a:xfrm>
            <a:off x="883849" y="6130824"/>
            <a:ext cx="112042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Uma potência com expoente inteiro negativo e base diferente de zero tem como resultado o inverso da base elevado ao oposto desse expoente.</a:t>
            </a: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44A71915-4C65-4638-BECE-E0C2F935590D}"/>
              </a:ext>
            </a:extLst>
          </p:cNvPr>
          <p:cNvSpPr/>
          <p:nvPr/>
        </p:nvSpPr>
        <p:spPr>
          <a:xfrm>
            <a:off x="516194" y="4784152"/>
            <a:ext cx="367655" cy="369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1" name="Seta: para a Direita 90">
            <a:extLst>
              <a:ext uri="{FF2B5EF4-FFF2-40B4-BE49-F238E27FC236}">
                <a16:creationId xmlns:a16="http://schemas.microsoft.com/office/drawing/2014/main" id="{AD9A79BC-4306-4599-A699-40C8BF3CEA65}"/>
              </a:ext>
            </a:extLst>
          </p:cNvPr>
          <p:cNvSpPr/>
          <p:nvPr/>
        </p:nvSpPr>
        <p:spPr>
          <a:xfrm>
            <a:off x="516194" y="5520147"/>
            <a:ext cx="367655" cy="369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9" name="Seta: para a Direita 98">
            <a:extLst>
              <a:ext uri="{FF2B5EF4-FFF2-40B4-BE49-F238E27FC236}">
                <a16:creationId xmlns:a16="http://schemas.microsoft.com/office/drawing/2014/main" id="{752E7BF3-7C9A-4FDB-BB24-6ACF8DDB0E0D}"/>
              </a:ext>
            </a:extLst>
          </p:cNvPr>
          <p:cNvSpPr/>
          <p:nvPr/>
        </p:nvSpPr>
        <p:spPr>
          <a:xfrm>
            <a:off x="516194" y="6130824"/>
            <a:ext cx="367655" cy="369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1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8489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3975B90-1A6D-4B70-9BAE-0DD22A6098B5}"/>
              </a:ext>
            </a:extLst>
          </p:cNvPr>
          <p:cNvSpPr/>
          <p:nvPr/>
        </p:nvSpPr>
        <p:spPr>
          <a:xfrm>
            <a:off x="3999352" y="595962"/>
            <a:ext cx="4503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latin typeface="Roboto"/>
              </a:rPr>
              <a:t>Propriedades de potências</a:t>
            </a:r>
            <a:endParaRPr lang="pt-BR" sz="2800" dirty="0"/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F3A63086-9799-4B0E-8340-CE910A6278EA}"/>
              </a:ext>
            </a:extLst>
          </p:cNvPr>
          <p:cNvSpPr/>
          <p:nvPr/>
        </p:nvSpPr>
        <p:spPr>
          <a:xfrm>
            <a:off x="2112852" y="33858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40" name="Subtítulo 4">
            <a:extLst>
              <a:ext uri="{FF2B5EF4-FFF2-40B4-BE49-F238E27FC236}">
                <a16:creationId xmlns:a16="http://schemas.microsoft.com/office/drawing/2014/main" id="{102BBD6F-DBD4-46B3-ADAA-3F715CE9CD67}"/>
              </a:ext>
            </a:extLst>
          </p:cNvPr>
          <p:cNvSpPr txBox="1">
            <a:spLocks/>
          </p:cNvSpPr>
          <p:nvPr/>
        </p:nvSpPr>
        <p:spPr>
          <a:xfrm>
            <a:off x="2237714" y="3122122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40C63268-7BF9-4BC6-B660-FB13579C655C}"/>
              </a:ext>
            </a:extLst>
          </p:cNvPr>
          <p:cNvSpPr/>
          <p:nvPr/>
        </p:nvSpPr>
        <p:spPr>
          <a:xfrm>
            <a:off x="2709141" y="3663154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92DDBBA1-3D9C-4995-9B72-97ACE904DB83}"/>
              </a:ext>
            </a:extLst>
          </p:cNvPr>
          <p:cNvSpPr/>
          <p:nvPr/>
        </p:nvSpPr>
        <p:spPr>
          <a:xfrm>
            <a:off x="2111567" y="398655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43" name="Subtítulo 4">
            <a:extLst>
              <a:ext uri="{FF2B5EF4-FFF2-40B4-BE49-F238E27FC236}">
                <a16:creationId xmlns:a16="http://schemas.microsoft.com/office/drawing/2014/main" id="{FDE1E3D0-58AD-4B7E-96A3-8038217ACC4A}"/>
              </a:ext>
            </a:extLst>
          </p:cNvPr>
          <p:cNvSpPr txBox="1">
            <a:spLocks/>
          </p:cNvSpPr>
          <p:nvPr/>
        </p:nvSpPr>
        <p:spPr>
          <a:xfrm>
            <a:off x="2225597" y="3795913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1CD045D0-170C-4E51-9FE3-29D982D2D216}"/>
              </a:ext>
            </a:extLst>
          </p:cNvPr>
          <p:cNvSpPr/>
          <p:nvPr/>
        </p:nvSpPr>
        <p:spPr>
          <a:xfrm>
            <a:off x="3135835" y="355620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46" name="Subtítulo 4">
            <a:extLst>
              <a:ext uri="{FF2B5EF4-FFF2-40B4-BE49-F238E27FC236}">
                <a16:creationId xmlns:a16="http://schemas.microsoft.com/office/drawing/2014/main" id="{706B9F6C-8DBE-422E-8EA1-6B3A8B605418}"/>
              </a:ext>
            </a:extLst>
          </p:cNvPr>
          <p:cNvSpPr txBox="1">
            <a:spLocks/>
          </p:cNvSpPr>
          <p:nvPr/>
        </p:nvSpPr>
        <p:spPr>
          <a:xfrm>
            <a:off x="3260697" y="3292437"/>
            <a:ext cx="872432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 - 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47" name="Seta: para a Direita 46">
            <a:extLst>
              <a:ext uri="{FF2B5EF4-FFF2-40B4-BE49-F238E27FC236}">
                <a16:creationId xmlns:a16="http://schemas.microsoft.com/office/drawing/2014/main" id="{BBC6F7E2-4A8E-4BD0-A8DC-867E06855B78}"/>
              </a:ext>
            </a:extLst>
          </p:cNvPr>
          <p:cNvSpPr/>
          <p:nvPr/>
        </p:nvSpPr>
        <p:spPr>
          <a:xfrm>
            <a:off x="1316943" y="3556201"/>
            <a:ext cx="525810" cy="660040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B9F719AB-EF03-40B7-AA4F-0AFF28E7B115}"/>
              </a:ext>
            </a:extLst>
          </p:cNvPr>
          <p:cNvSpPr/>
          <p:nvPr/>
        </p:nvSpPr>
        <p:spPr>
          <a:xfrm>
            <a:off x="3208914" y="513087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50" name="Subtítulo 4">
            <a:extLst>
              <a:ext uri="{FF2B5EF4-FFF2-40B4-BE49-F238E27FC236}">
                <a16:creationId xmlns:a16="http://schemas.microsoft.com/office/drawing/2014/main" id="{25E93E1C-211D-48F8-A2F1-B4A0460F39F5}"/>
              </a:ext>
            </a:extLst>
          </p:cNvPr>
          <p:cNvSpPr txBox="1">
            <a:spLocks/>
          </p:cNvSpPr>
          <p:nvPr/>
        </p:nvSpPr>
        <p:spPr>
          <a:xfrm>
            <a:off x="3371564" y="4878903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033CC05F-2931-4EF6-99B1-8EC5597C595D}"/>
              </a:ext>
            </a:extLst>
          </p:cNvPr>
          <p:cNvSpPr/>
          <p:nvPr/>
        </p:nvSpPr>
        <p:spPr>
          <a:xfrm>
            <a:off x="4114276" y="5154397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sp>
        <p:nvSpPr>
          <p:cNvPr id="53" name="Subtítulo 4">
            <a:extLst>
              <a:ext uri="{FF2B5EF4-FFF2-40B4-BE49-F238E27FC236}">
                <a16:creationId xmlns:a16="http://schemas.microsoft.com/office/drawing/2014/main" id="{5EF34FFA-B69B-41F1-891F-3324EFE11E2C}"/>
              </a:ext>
            </a:extLst>
          </p:cNvPr>
          <p:cNvSpPr txBox="1">
            <a:spLocks/>
          </p:cNvSpPr>
          <p:nvPr/>
        </p:nvSpPr>
        <p:spPr>
          <a:xfrm>
            <a:off x="3657264" y="4698437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028A896A-ED6D-40F3-B0CA-4AE8F90BD467}"/>
              </a:ext>
            </a:extLst>
          </p:cNvPr>
          <p:cNvSpPr/>
          <p:nvPr/>
        </p:nvSpPr>
        <p:spPr>
          <a:xfrm>
            <a:off x="4630887" y="509463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56" name="Subtítulo 4">
            <a:extLst>
              <a:ext uri="{FF2B5EF4-FFF2-40B4-BE49-F238E27FC236}">
                <a16:creationId xmlns:a16="http://schemas.microsoft.com/office/drawing/2014/main" id="{A1227814-869B-4EEA-9B54-0B922D95E719}"/>
              </a:ext>
            </a:extLst>
          </p:cNvPr>
          <p:cNvSpPr txBox="1">
            <a:spLocks/>
          </p:cNvSpPr>
          <p:nvPr/>
        </p:nvSpPr>
        <p:spPr>
          <a:xfrm>
            <a:off x="4750510" y="4887091"/>
            <a:ext cx="872432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 . 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57" name="Seta: para a Direita 56">
            <a:extLst>
              <a:ext uri="{FF2B5EF4-FFF2-40B4-BE49-F238E27FC236}">
                <a16:creationId xmlns:a16="http://schemas.microsoft.com/office/drawing/2014/main" id="{493DF1F3-1CF2-408D-B419-2821C30635BB}"/>
              </a:ext>
            </a:extLst>
          </p:cNvPr>
          <p:cNvSpPr/>
          <p:nvPr/>
        </p:nvSpPr>
        <p:spPr>
          <a:xfrm>
            <a:off x="2450940" y="5097831"/>
            <a:ext cx="525810" cy="646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7" name="Seta: para a Direita 66">
            <a:extLst>
              <a:ext uri="{FF2B5EF4-FFF2-40B4-BE49-F238E27FC236}">
                <a16:creationId xmlns:a16="http://schemas.microsoft.com/office/drawing/2014/main" id="{B42AAF1C-AC76-4603-BE67-F0EC298C14D1}"/>
              </a:ext>
            </a:extLst>
          </p:cNvPr>
          <p:cNvSpPr/>
          <p:nvPr/>
        </p:nvSpPr>
        <p:spPr>
          <a:xfrm>
            <a:off x="6597866" y="2279846"/>
            <a:ext cx="525810" cy="699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F0767974-54BB-4431-82B0-D2BFD7EFDCB4}"/>
              </a:ext>
            </a:extLst>
          </p:cNvPr>
          <p:cNvSpPr/>
          <p:nvPr/>
        </p:nvSpPr>
        <p:spPr>
          <a:xfrm>
            <a:off x="551490" y="1287035"/>
            <a:ext cx="50122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um número real, com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 </a:t>
            </a:r>
            <a:r>
              <a:rPr lang="pt-BR" dirty="0">
                <a:latin typeface="Roboto"/>
              </a:rPr>
              <a:t>0, e </a:t>
            </a:r>
            <a:r>
              <a:rPr lang="pt-BR" b="1" dirty="0">
                <a:latin typeface="Roboto"/>
              </a:rPr>
              <a:t>m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números inteiros, temos:</a:t>
            </a:r>
          </a:p>
        </p:txBody>
      </p:sp>
      <p:sp>
        <p:nvSpPr>
          <p:cNvPr id="69" name="Retângulo 68">
            <a:extLst>
              <a:ext uri="{FF2B5EF4-FFF2-40B4-BE49-F238E27FC236}">
                <a16:creationId xmlns:a16="http://schemas.microsoft.com/office/drawing/2014/main" id="{9094B631-4A91-4A57-8F40-4043814B37CA}"/>
              </a:ext>
            </a:extLst>
          </p:cNvPr>
          <p:cNvSpPr/>
          <p:nvPr/>
        </p:nvSpPr>
        <p:spPr>
          <a:xfrm>
            <a:off x="1222893" y="232115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70" name="Retângulo 69">
            <a:extLst>
              <a:ext uri="{FF2B5EF4-FFF2-40B4-BE49-F238E27FC236}">
                <a16:creationId xmlns:a16="http://schemas.microsoft.com/office/drawing/2014/main" id="{36F1117E-B70D-4BC4-9E5B-18B4375A3C72}"/>
              </a:ext>
            </a:extLst>
          </p:cNvPr>
          <p:cNvSpPr/>
          <p:nvPr/>
        </p:nvSpPr>
        <p:spPr>
          <a:xfrm>
            <a:off x="2555952" y="2404122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A37E3078-B0E0-4A19-9601-E94CAFA088C0}"/>
              </a:ext>
            </a:extLst>
          </p:cNvPr>
          <p:cNvSpPr/>
          <p:nvPr/>
        </p:nvSpPr>
        <p:spPr>
          <a:xfrm>
            <a:off x="1855387" y="234436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72" name="Retângulo 71">
            <a:extLst>
              <a:ext uri="{FF2B5EF4-FFF2-40B4-BE49-F238E27FC236}">
                <a16:creationId xmlns:a16="http://schemas.microsoft.com/office/drawing/2014/main" id="{B25D7B78-986A-4A24-8A53-37B36F583335}"/>
              </a:ext>
            </a:extLst>
          </p:cNvPr>
          <p:cNvSpPr/>
          <p:nvPr/>
        </p:nvSpPr>
        <p:spPr>
          <a:xfrm>
            <a:off x="1646647" y="2298272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.</a:t>
            </a:r>
            <a:endParaRPr lang="pt-BR" sz="2800" dirty="0"/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E4EE8226-2F7F-4DB5-9BC0-87AF0AE72F3C}"/>
              </a:ext>
            </a:extLst>
          </p:cNvPr>
          <p:cNvSpPr/>
          <p:nvPr/>
        </p:nvSpPr>
        <p:spPr>
          <a:xfrm>
            <a:off x="3072563" y="234436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74" name="Subtítulo 4">
            <a:extLst>
              <a:ext uri="{FF2B5EF4-FFF2-40B4-BE49-F238E27FC236}">
                <a16:creationId xmlns:a16="http://schemas.microsoft.com/office/drawing/2014/main" id="{31A4160A-83F2-4F11-A59E-8DBC011E0B15}"/>
              </a:ext>
            </a:extLst>
          </p:cNvPr>
          <p:cNvSpPr txBox="1">
            <a:spLocks/>
          </p:cNvSpPr>
          <p:nvPr/>
        </p:nvSpPr>
        <p:spPr>
          <a:xfrm>
            <a:off x="3235213" y="2092387"/>
            <a:ext cx="872432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 + 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75" name="Seta: para a Direita 74">
            <a:extLst>
              <a:ext uri="{FF2B5EF4-FFF2-40B4-BE49-F238E27FC236}">
                <a16:creationId xmlns:a16="http://schemas.microsoft.com/office/drawing/2014/main" id="{ABC030EB-5081-47F2-97E7-50740EBAA8A2}"/>
              </a:ext>
            </a:extLst>
          </p:cNvPr>
          <p:cNvSpPr/>
          <p:nvPr/>
        </p:nvSpPr>
        <p:spPr>
          <a:xfrm>
            <a:off x="514295" y="2295533"/>
            <a:ext cx="525810" cy="64633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tângulo 75">
            <a:extLst>
              <a:ext uri="{FF2B5EF4-FFF2-40B4-BE49-F238E27FC236}">
                <a16:creationId xmlns:a16="http://schemas.microsoft.com/office/drawing/2014/main" id="{9E1DAFFE-FE0F-4480-9941-5F6239A50238}"/>
              </a:ext>
            </a:extLst>
          </p:cNvPr>
          <p:cNvSpPr/>
          <p:nvPr/>
        </p:nvSpPr>
        <p:spPr>
          <a:xfrm>
            <a:off x="6433835" y="1304918"/>
            <a:ext cx="51781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 e </a:t>
            </a:r>
            <a:r>
              <a:rPr lang="pt-BR" b="1" dirty="0">
                <a:latin typeface="Roboto"/>
              </a:rPr>
              <a:t>b </a:t>
            </a:r>
            <a:r>
              <a:rPr lang="pt-BR" dirty="0">
                <a:latin typeface="Roboto"/>
              </a:rPr>
              <a:t>números reais, com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 </a:t>
            </a:r>
            <a:r>
              <a:rPr lang="pt-BR" dirty="0">
                <a:latin typeface="Roboto"/>
              </a:rPr>
              <a:t>0 e </a:t>
            </a:r>
            <a:r>
              <a:rPr lang="pt-BR" b="1" dirty="0">
                <a:latin typeface="Roboto"/>
              </a:rPr>
              <a:t>b</a:t>
            </a:r>
            <a:r>
              <a:rPr lang="pt-BR" dirty="0">
                <a:latin typeface="Roboto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 </a:t>
            </a:r>
            <a:r>
              <a:rPr lang="pt-BR" dirty="0">
                <a:latin typeface="Roboto"/>
              </a:rPr>
              <a:t>0 e </a:t>
            </a:r>
            <a:r>
              <a:rPr lang="pt-BR" b="1" dirty="0">
                <a:latin typeface="Roboto"/>
              </a:rPr>
              <a:t>m</a:t>
            </a:r>
            <a:r>
              <a:rPr lang="pt-BR" dirty="0">
                <a:latin typeface="Roboto"/>
              </a:rPr>
              <a:t> um número inteiro, temos:</a:t>
            </a:r>
          </a:p>
        </p:txBody>
      </p:sp>
      <p:sp>
        <p:nvSpPr>
          <p:cNvPr id="77" name="Seta: para a Direita 76">
            <a:extLst>
              <a:ext uri="{FF2B5EF4-FFF2-40B4-BE49-F238E27FC236}">
                <a16:creationId xmlns:a16="http://schemas.microsoft.com/office/drawing/2014/main" id="{837A032A-C922-443F-B37D-549F15A0D87E}"/>
              </a:ext>
            </a:extLst>
          </p:cNvPr>
          <p:cNvSpPr/>
          <p:nvPr/>
        </p:nvSpPr>
        <p:spPr>
          <a:xfrm>
            <a:off x="8015830" y="4041700"/>
            <a:ext cx="525810" cy="699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5" name="Subtítulo 4">
            <a:extLst>
              <a:ext uri="{FF2B5EF4-FFF2-40B4-BE49-F238E27FC236}">
                <a16:creationId xmlns:a16="http://schemas.microsoft.com/office/drawing/2014/main" id="{207AB729-169F-4C3C-902F-BE876AC8370E}"/>
              </a:ext>
            </a:extLst>
          </p:cNvPr>
          <p:cNvSpPr txBox="1">
            <a:spLocks/>
          </p:cNvSpPr>
          <p:nvPr/>
        </p:nvSpPr>
        <p:spPr>
          <a:xfrm>
            <a:off x="1364866" y="2099456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92" name="Subtítulo 4">
            <a:extLst>
              <a:ext uri="{FF2B5EF4-FFF2-40B4-BE49-F238E27FC236}">
                <a16:creationId xmlns:a16="http://schemas.microsoft.com/office/drawing/2014/main" id="{DA51B0E6-7252-436E-ADDF-FF9F06D6D16A}"/>
              </a:ext>
            </a:extLst>
          </p:cNvPr>
          <p:cNvSpPr txBox="1">
            <a:spLocks/>
          </p:cNvSpPr>
          <p:nvPr/>
        </p:nvSpPr>
        <p:spPr>
          <a:xfrm>
            <a:off x="1957063" y="2094637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93" name="Arco 92">
            <a:extLst>
              <a:ext uri="{FF2B5EF4-FFF2-40B4-BE49-F238E27FC236}">
                <a16:creationId xmlns:a16="http://schemas.microsoft.com/office/drawing/2014/main" id="{A86BD060-547C-460D-A9B5-E89DDA09ADE3}"/>
              </a:ext>
            </a:extLst>
          </p:cNvPr>
          <p:cNvSpPr/>
          <p:nvPr/>
        </p:nvSpPr>
        <p:spPr>
          <a:xfrm rot="3144077">
            <a:off x="2713097" y="4838870"/>
            <a:ext cx="1128988" cy="1018629"/>
          </a:xfrm>
          <a:prstGeom prst="arc">
            <a:avLst/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4" name="Arco 93">
            <a:extLst>
              <a:ext uri="{FF2B5EF4-FFF2-40B4-BE49-F238E27FC236}">
                <a16:creationId xmlns:a16="http://schemas.microsoft.com/office/drawing/2014/main" id="{98008488-EF01-495B-9895-BB72F78BFE12}"/>
              </a:ext>
            </a:extLst>
          </p:cNvPr>
          <p:cNvSpPr/>
          <p:nvPr/>
        </p:nvSpPr>
        <p:spPr>
          <a:xfrm rot="13516538">
            <a:off x="3041488" y="4932231"/>
            <a:ext cx="1128988" cy="1018629"/>
          </a:xfrm>
          <a:prstGeom prst="arc">
            <a:avLst/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5" name="Retângulo 94">
            <a:extLst>
              <a:ext uri="{FF2B5EF4-FFF2-40B4-BE49-F238E27FC236}">
                <a16:creationId xmlns:a16="http://schemas.microsoft.com/office/drawing/2014/main" id="{DF80A797-3F90-423E-9127-7FBB99595BF5}"/>
              </a:ext>
            </a:extLst>
          </p:cNvPr>
          <p:cNvSpPr/>
          <p:nvPr/>
        </p:nvSpPr>
        <p:spPr>
          <a:xfrm>
            <a:off x="7204391" y="230898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96" name="Retângulo 95">
            <a:extLst>
              <a:ext uri="{FF2B5EF4-FFF2-40B4-BE49-F238E27FC236}">
                <a16:creationId xmlns:a16="http://schemas.microsoft.com/office/drawing/2014/main" id="{270BEB58-9806-400B-A17B-472450E74D4F}"/>
              </a:ext>
            </a:extLst>
          </p:cNvPr>
          <p:cNvSpPr/>
          <p:nvPr/>
        </p:nvSpPr>
        <p:spPr>
          <a:xfrm>
            <a:off x="8155434" y="2345540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sp>
        <p:nvSpPr>
          <p:cNvPr id="97" name="Retângulo 96">
            <a:extLst>
              <a:ext uri="{FF2B5EF4-FFF2-40B4-BE49-F238E27FC236}">
                <a16:creationId xmlns:a16="http://schemas.microsoft.com/office/drawing/2014/main" id="{5B386EA2-790D-47E6-B642-08607DD87E07}"/>
              </a:ext>
            </a:extLst>
          </p:cNvPr>
          <p:cNvSpPr/>
          <p:nvPr/>
        </p:nvSpPr>
        <p:spPr>
          <a:xfrm>
            <a:off x="7644364" y="231552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b</a:t>
            </a:r>
            <a:endParaRPr lang="pt-BR" sz="2800" dirty="0"/>
          </a:p>
        </p:txBody>
      </p:sp>
      <p:sp>
        <p:nvSpPr>
          <p:cNvPr id="98" name="Retângulo 97">
            <a:extLst>
              <a:ext uri="{FF2B5EF4-FFF2-40B4-BE49-F238E27FC236}">
                <a16:creationId xmlns:a16="http://schemas.microsoft.com/office/drawing/2014/main" id="{C6B06E7C-059F-40C6-A659-9FAF947B5958}"/>
              </a:ext>
            </a:extLst>
          </p:cNvPr>
          <p:cNvSpPr/>
          <p:nvPr/>
        </p:nvSpPr>
        <p:spPr>
          <a:xfrm>
            <a:off x="7465392" y="2260319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.</a:t>
            </a:r>
            <a:endParaRPr lang="pt-BR" sz="2800" dirty="0"/>
          </a:p>
        </p:txBody>
      </p:sp>
      <p:sp>
        <p:nvSpPr>
          <p:cNvPr id="100" name="Arco 99">
            <a:extLst>
              <a:ext uri="{FF2B5EF4-FFF2-40B4-BE49-F238E27FC236}">
                <a16:creationId xmlns:a16="http://schemas.microsoft.com/office/drawing/2014/main" id="{2AC78C73-DEEE-452C-83B5-6BE410C8BA9F}"/>
              </a:ext>
            </a:extLst>
          </p:cNvPr>
          <p:cNvSpPr/>
          <p:nvPr/>
        </p:nvSpPr>
        <p:spPr>
          <a:xfrm rot="13516538">
            <a:off x="7173838" y="2166098"/>
            <a:ext cx="1128988" cy="1018629"/>
          </a:xfrm>
          <a:prstGeom prst="arc">
            <a:avLst>
              <a:gd name="adj1" fmla="val 17166150"/>
              <a:gd name="adj2" fmla="val 21179766"/>
            </a:avLst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1" name="Arco 100">
            <a:extLst>
              <a:ext uri="{FF2B5EF4-FFF2-40B4-BE49-F238E27FC236}">
                <a16:creationId xmlns:a16="http://schemas.microsoft.com/office/drawing/2014/main" id="{14CD618D-826A-44BA-91EB-E2AC30C6B376}"/>
              </a:ext>
            </a:extLst>
          </p:cNvPr>
          <p:cNvSpPr/>
          <p:nvPr/>
        </p:nvSpPr>
        <p:spPr>
          <a:xfrm rot="2714102">
            <a:off x="6920676" y="2047768"/>
            <a:ext cx="1128988" cy="1018629"/>
          </a:xfrm>
          <a:prstGeom prst="arc">
            <a:avLst>
              <a:gd name="adj1" fmla="val 17166150"/>
              <a:gd name="adj2" fmla="val 21179766"/>
            </a:avLst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2" name="Subtítulo 4">
            <a:extLst>
              <a:ext uri="{FF2B5EF4-FFF2-40B4-BE49-F238E27FC236}">
                <a16:creationId xmlns:a16="http://schemas.microsoft.com/office/drawing/2014/main" id="{137BD4D8-C4DC-4985-911F-362219432D1D}"/>
              </a:ext>
            </a:extLst>
          </p:cNvPr>
          <p:cNvSpPr txBox="1">
            <a:spLocks/>
          </p:cNvSpPr>
          <p:nvPr/>
        </p:nvSpPr>
        <p:spPr>
          <a:xfrm>
            <a:off x="7890768" y="1947379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103" name="Retângulo 102">
            <a:extLst>
              <a:ext uri="{FF2B5EF4-FFF2-40B4-BE49-F238E27FC236}">
                <a16:creationId xmlns:a16="http://schemas.microsoft.com/office/drawing/2014/main" id="{C46688E3-FAB4-4B88-AFF2-EE1DD0AA8485}"/>
              </a:ext>
            </a:extLst>
          </p:cNvPr>
          <p:cNvSpPr/>
          <p:nvPr/>
        </p:nvSpPr>
        <p:spPr>
          <a:xfrm>
            <a:off x="8449236" y="230726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104" name="Subtítulo 4">
            <a:extLst>
              <a:ext uri="{FF2B5EF4-FFF2-40B4-BE49-F238E27FC236}">
                <a16:creationId xmlns:a16="http://schemas.microsoft.com/office/drawing/2014/main" id="{2D772A9B-871D-4B48-8CFE-418C786F6481}"/>
              </a:ext>
            </a:extLst>
          </p:cNvPr>
          <p:cNvSpPr txBox="1">
            <a:spLocks/>
          </p:cNvSpPr>
          <p:nvPr/>
        </p:nvSpPr>
        <p:spPr>
          <a:xfrm>
            <a:off x="8574098" y="2043501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105" name="Retângulo 104">
            <a:extLst>
              <a:ext uri="{FF2B5EF4-FFF2-40B4-BE49-F238E27FC236}">
                <a16:creationId xmlns:a16="http://schemas.microsoft.com/office/drawing/2014/main" id="{C309C3FA-803B-441D-94D8-CDF61587340A}"/>
              </a:ext>
            </a:extLst>
          </p:cNvPr>
          <p:cNvSpPr/>
          <p:nvPr/>
        </p:nvSpPr>
        <p:spPr>
          <a:xfrm>
            <a:off x="8882298" y="234234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b</a:t>
            </a:r>
            <a:endParaRPr lang="pt-BR" sz="2800" dirty="0"/>
          </a:p>
        </p:txBody>
      </p:sp>
      <p:sp>
        <p:nvSpPr>
          <p:cNvPr id="106" name="Subtítulo 4">
            <a:extLst>
              <a:ext uri="{FF2B5EF4-FFF2-40B4-BE49-F238E27FC236}">
                <a16:creationId xmlns:a16="http://schemas.microsoft.com/office/drawing/2014/main" id="{4775DD2C-7BBF-4076-9A6E-BF95BB1509EC}"/>
              </a:ext>
            </a:extLst>
          </p:cNvPr>
          <p:cNvSpPr txBox="1">
            <a:spLocks/>
          </p:cNvSpPr>
          <p:nvPr/>
        </p:nvSpPr>
        <p:spPr>
          <a:xfrm>
            <a:off x="9007160" y="2078580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107" name="Retângulo 106">
            <a:extLst>
              <a:ext uri="{FF2B5EF4-FFF2-40B4-BE49-F238E27FC236}">
                <a16:creationId xmlns:a16="http://schemas.microsoft.com/office/drawing/2014/main" id="{DE602946-BF42-41E9-8395-E8F5EFCD1B3E}"/>
              </a:ext>
            </a:extLst>
          </p:cNvPr>
          <p:cNvSpPr/>
          <p:nvPr/>
        </p:nvSpPr>
        <p:spPr>
          <a:xfrm>
            <a:off x="8723591" y="2256741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.</a:t>
            </a:r>
            <a:endParaRPr lang="pt-BR" sz="2800" dirty="0"/>
          </a:p>
        </p:txBody>
      </p:sp>
      <p:grpSp>
        <p:nvGrpSpPr>
          <p:cNvPr id="115" name="Agrupar 114">
            <a:extLst>
              <a:ext uri="{FF2B5EF4-FFF2-40B4-BE49-F238E27FC236}">
                <a16:creationId xmlns:a16="http://schemas.microsoft.com/office/drawing/2014/main" id="{766C794B-8F8A-41F8-ADE6-1EF82BBDCFB0}"/>
              </a:ext>
            </a:extLst>
          </p:cNvPr>
          <p:cNvGrpSpPr/>
          <p:nvPr/>
        </p:nvGrpSpPr>
        <p:grpSpPr>
          <a:xfrm>
            <a:off x="8864383" y="3924764"/>
            <a:ext cx="681956" cy="911810"/>
            <a:chOff x="2996704" y="2746665"/>
            <a:chExt cx="681956" cy="911810"/>
          </a:xfrm>
        </p:grpSpPr>
        <p:sp>
          <p:nvSpPr>
            <p:cNvPr id="116" name="Subtítulo 4">
              <a:extLst>
                <a:ext uri="{FF2B5EF4-FFF2-40B4-BE49-F238E27FC236}">
                  <a16:creationId xmlns:a16="http://schemas.microsoft.com/office/drawing/2014/main" id="{F8E9F07D-0171-407E-A65E-F705EC4FCFDE}"/>
                </a:ext>
              </a:extLst>
            </p:cNvPr>
            <p:cNvSpPr txBox="1">
              <a:spLocks/>
            </p:cNvSpPr>
            <p:nvPr/>
          </p:nvSpPr>
          <p:spPr>
            <a:xfrm>
              <a:off x="2996704" y="2746665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a</a:t>
              </a:r>
            </a:p>
          </p:txBody>
        </p:sp>
        <p:sp>
          <p:nvSpPr>
            <p:cNvPr id="117" name="Retângulo 116">
              <a:extLst>
                <a:ext uri="{FF2B5EF4-FFF2-40B4-BE49-F238E27FC236}">
                  <a16:creationId xmlns:a16="http://schemas.microsoft.com/office/drawing/2014/main" id="{FA8BC950-F972-4824-A2DE-0C2A525299F4}"/>
                </a:ext>
              </a:extLst>
            </p:cNvPr>
            <p:cNvSpPr/>
            <p:nvPr/>
          </p:nvSpPr>
          <p:spPr>
            <a:xfrm rot="10800000">
              <a:off x="3075856" y="3154575"/>
              <a:ext cx="437945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18" name="Subtítulo 4">
              <a:extLst>
                <a:ext uri="{FF2B5EF4-FFF2-40B4-BE49-F238E27FC236}">
                  <a16:creationId xmlns:a16="http://schemas.microsoft.com/office/drawing/2014/main" id="{0F6D7739-BFDF-4EBB-AE0D-3A78D6A948CA}"/>
                </a:ext>
              </a:extLst>
            </p:cNvPr>
            <p:cNvSpPr txBox="1">
              <a:spLocks/>
            </p:cNvSpPr>
            <p:nvPr/>
          </p:nvSpPr>
          <p:spPr>
            <a:xfrm>
              <a:off x="3083803" y="3144892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pt-BR" dirty="0"/>
            </a:p>
          </p:txBody>
        </p:sp>
      </p:grpSp>
      <p:sp>
        <p:nvSpPr>
          <p:cNvPr id="119" name="Arco 118">
            <a:extLst>
              <a:ext uri="{FF2B5EF4-FFF2-40B4-BE49-F238E27FC236}">
                <a16:creationId xmlns:a16="http://schemas.microsoft.com/office/drawing/2014/main" id="{6CBF299B-E886-4922-8EA3-22567901DF82}"/>
              </a:ext>
            </a:extLst>
          </p:cNvPr>
          <p:cNvSpPr/>
          <p:nvPr/>
        </p:nvSpPr>
        <p:spPr>
          <a:xfrm rot="13516538">
            <a:off x="8816785" y="3944397"/>
            <a:ext cx="928042" cy="892165"/>
          </a:xfrm>
          <a:prstGeom prst="arc">
            <a:avLst>
              <a:gd name="adj1" fmla="val 16302724"/>
              <a:gd name="adj2" fmla="val 0"/>
            </a:avLst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0" name="Arco 119">
            <a:extLst>
              <a:ext uri="{FF2B5EF4-FFF2-40B4-BE49-F238E27FC236}">
                <a16:creationId xmlns:a16="http://schemas.microsoft.com/office/drawing/2014/main" id="{19CD598D-6AF3-4F16-B8D6-960165174A83}"/>
              </a:ext>
            </a:extLst>
          </p:cNvPr>
          <p:cNvSpPr/>
          <p:nvPr/>
        </p:nvSpPr>
        <p:spPr>
          <a:xfrm rot="3144077">
            <a:off x="8576773" y="3877932"/>
            <a:ext cx="964660" cy="899641"/>
          </a:xfrm>
          <a:prstGeom prst="arc">
            <a:avLst/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1" name="Subtítulo 4">
            <a:extLst>
              <a:ext uri="{FF2B5EF4-FFF2-40B4-BE49-F238E27FC236}">
                <a16:creationId xmlns:a16="http://schemas.microsoft.com/office/drawing/2014/main" id="{3EE7D7B3-B379-4E44-91C2-032900339904}"/>
              </a:ext>
            </a:extLst>
          </p:cNvPr>
          <p:cNvSpPr txBox="1">
            <a:spLocks/>
          </p:cNvSpPr>
          <p:nvPr/>
        </p:nvSpPr>
        <p:spPr>
          <a:xfrm>
            <a:off x="9365465" y="3751644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122" name="Subtítulo 4">
            <a:extLst>
              <a:ext uri="{FF2B5EF4-FFF2-40B4-BE49-F238E27FC236}">
                <a16:creationId xmlns:a16="http://schemas.microsoft.com/office/drawing/2014/main" id="{85ECBE3E-6CE3-46C5-AA42-67D6484B0954}"/>
              </a:ext>
            </a:extLst>
          </p:cNvPr>
          <p:cNvSpPr txBox="1">
            <a:spLocks/>
          </p:cNvSpPr>
          <p:nvPr/>
        </p:nvSpPr>
        <p:spPr>
          <a:xfrm>
            <a:off x="8882934" y="4366448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b</a:t>
            </a:r>
          </a:p>
        </p:txBody>
      </p:sp>
      <p:sp>
        <p:nvSpPr>
          <p:cNvPr id="123" name="Retângulo 122">
            <a:extLst>
              <a:ext uri="{FF2B5EF4-FFF2-40B4-BE49-F238E27FC236}">
                <a16:creationId xmlns:a16="http://schemas.microsoft.com/office/drawing/2014/main" id="{1F04AA51-B332-4A7B-BBD3-F647A9119E79}"/>
              </a:ext>
            </a:extLst>
          </p:cNvPr>
          <p:cNvSpPr/>
          <p:nvPr/>
        </p:nvSpPr>
        <p:spPr>
          <a:xfrm>
            <a:off x="9672691" y="4111550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grpSp>
        <p:nvGrpSpPr>
          <p:cNvPr id="124" name="Agrupar 123">
            <a:extLst>
              <a:ext uri="{FF2B5EF4-FFF2-40B4-BE49-F238E27FC236}">
                <a16:creationId xmlns:a16="http://schemas.microsoft.com/office/drawing/2014/main" id="{061891CC-D160-45E2-A210-0DB6F24F7FB7}"/>
              </a:ext>
            </a:extLst>
          </p:cNvPr>
          <p:cNvGrpSpPr/>
          <p:nvPr/>
        </p:nvGrpSpPr>
        <p:grpSpPr>
          <a:xfrm>
            <a:off x="9995647" y="3885177"/>
            <a:ext cx="695593" cy="960141"/>
            <a:chOff x="2983067" y="2698334"/>
            <a:chExt cx="695593" cy="960141"/>
          </a:xfrm>
        </p:grpSpPr>
        <p:sp>
          <p:nvSpPr>
            <p:cNvPr id="125" name="Subtítulo 4">
              <a:extLst>
                <a:ext uri="{FF2B5EF4-FFF2-40B4-BE49-F238E27FC236}">
                  <a16:creationId xmlns:a16="http://schemas.microsoft.com/office/drawing/2014/main" id="{8603A90A-A271-4927-BACD-9CA4C322ECF7}"/>
                </a:ext>
              </a:extLst>
            </p:cNvPr>
            <p:cNvSpPr txBox="1">
              <a:spLocks/>
            </p:cNvSpPr>
            <p:nvPr/>
          </p:nvSpPr>
          <p:spPr>
            <a:xfrm>
              <a:off x="2983067" y="2698334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a</a:t>
              </a:r>
            </a:p>
          </p:txBody>
        </p:sp>
        <p:sp>
          <p:nvSpPr>
            <p:cNvPr id="126" name="Retângulo 125">
              <a:extLst>
                <a:ext uri="{FF2B5EF4-FFF2-40B4-BE49-F238E27FC236}">
                  <a16:creationId xmlns:a16="http://schemas.microsoft.com/office/drawing/2014/main" id="{14CA4A9D-DD3A-4ADC-A257-485E5466DD4F}"/>
                </a:ext>
              </a:extLst>
            </p:cNvPr>
            <p:cNvSpPr/>
            <p:nvPr/>
          </p:nvSpPr>
          <p:spPr>
            <a:xfrm rot="10800000">
              <a:off x="3075856" y="3154575"/>
              <a:ext cx="437945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27" name="Subtítulo 4">
              <a:extLst>
                <a:ext uri="{FF2B5EF4-FFF2-40B4-BE49-F238E27FC236}">
                  <a16:creationId xmlns:a16="http://schemas.microsoft.com/office/drawing/2014/main" id="{AA5DEDCD-260C-4635-A47C-E688003CBE0B}"/>
                </a:ext>
              </a:extLst>
            </p:cNvPr>
            <p:cNvSpPr txBox="1">
              <a:spLocks/>
            </p:cNvSpPr>
            <p:nvPr/>
          </p:nvSpPr>
          <p:spPr>
            <a:xfrm>
              <a:off x="3083803" y="3144892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pt-BR" dirty="0"/>
            </a:p>
          </p:txBody>
        </p:sp>
      </p:grpSp>
      <p:sp>
        <p:nvSpPr>
          <p:cNvPr id="130" name="Subtítulo 4">
            <a:extLst>
              <a:ext uri="{FF2B5EF4-FFF2-40B4-BE49-F238E27FC236}">
                <a16:creationId xmlns:a16="http://schemas.microsoft.com/office/drawing/2014/main" id="{C2B01AC0-3C3D-4270-B8B3-7AD8753828A8}"/>
              </a:ext>
            </a:extLst>
          </p:cNvPr>
          <p:cNvSpPr txBox="1">
            <a:spLocks/>
          </p:cNvSpPr>
          <p:nvPr/>
        </p:nvSpPr>
        <p:spPr>
          <a:xfrm>
            <a:off x="10232514" y="3673941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131" name="Subtítulo 4">
            <a:extLst>
              <a:ext uri="{FF2B5EF4-FFF2-40B4-BE49-F238E27FC236}">
                <a16:creationId xmlns:a16="http://schemas.microsoft.com/office/drawing/2014/main" id="{97B40DE1-FABB-4700-B477-90009ADA850F}"/>
              </a:ext>
            </a:extLst>
          </p:cNvPr>
          <p:cNvSpPr txBox="1">
            <a:spLocks/>
          </p:cNvSpPr>
          <p:nvPr/>
        </p:nvSpPr>
        <p:spPr>
          <a:xfrm>
            <a:off x="10009284" y="4425277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b</a:t>
            </a:r>
          </a:p>
        </p:txBody>
      </p:sp>
      <p:sp>
        <p:nvSpPr>
          <p:cNvPr id="132" name="Subtítulo 4">
            <a:extLst>
              <a:ext uri="{FF2B5EF4-FFF2-40B4-BE49-F238E27FC236}">
                <a16:creationId xmlns:a16="http://schemas.microsoft.com/office/drawing/2014/main" id="{67BE9AF4-D34E-44D1-8B1B-8688451B7CE9}"/>
              </a:ext>
            </a:extLst>
          </p:cNvPr>
          <p:cNvSpPr txBox="1">
            <a:spLocks/>
          </p:cNvSpPr>
          <p:nvPr/>
        </p:nvSpPr>
        <p:spPr>
          <a:xfrm>
            <a:off x="10232514" y="4204969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82" name="Retângulo 81">
            <a:extLst>
              <a:ext uri="{FF2B5EF4-FFF2-40B4-BE49-F238E27FC236}">
                <a16:creationId xmlns:a16="http://schemas.microsoft.com/office/drawing/2014/main" id="{4BA5CE34-173C-40CA-B0AC-1733B6C5EA13}"/>
              </a:ext>
            </a:extLst>
          </p:cNvPr>
          <p:cNvSpPr/>
          <p:nvPr/>
        </p:nvSpPr>
        <p:spPr>
          <a:xfrm rot="10800000">
            <a:off x="2085682" y="3871864"/>
            <a:ext cx="437945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6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113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ta: para a Direita 17">
            <a:extLst>
              <a:ext uri="{FF2B5EF4-FFF2-40B4-BE49-F238E27FC236}">
                <a16:creationId xmlns:a16="http://schemas.microsoft.com/office/drawing/2014/main" id="{60942DB9-ED33-4156-86AF-66B9CA5A5B9D}"/>
              </a:ext>
            </a:extLst>
          </p:cNvPr>
          <p:cNvSpPr/>
          <p:nvPr/>
        </p:nvSpPr>
        <p:spPr>
          <a:xfrm>
            <a:off x="711147" y="3012294"/>
            <a:ext cx="2748652" cy="935412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BE52D38-969A-4336-8444-6B1B5A6ADD11}"/>
              </a:ext>
            </a:extLst>
          </p:cNvPr>
          <p:cNvSpPr/>
          <p:nvPr/>
        </p:nvSpPr>
        <p:spPr>
          <a:xfrm>
            <a:off x="374694" y="537622"/>
            <a:ext cx="77391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Notação científica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42315EA-B299-4014-B642-1642F9006111}"/>
              </a:ext>
            </a:extLst>
          </p:cNvPr>
          <p:cNvSpPr/>
          <p:nvPr/>
        </p:nvSpPr>
        <p:spPr>
          <a:xfrm>
            <a:off x="374693" y="1199159"/>
            <a:ext cx="111645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Na </a:t>
            </a:r>
            <a:r>
              <a:rPr lang="pt-BR" b="1" dirty="0">
                <a:latin typeface="Roboto"/>
              </a:rPr>
              <a:t>notação científica</a:t>
            </a:r>
            <a:r>
              <a:rPr lang="pt-BR" dirty="0">
                <a:latin typeface="Roboto"/>
              </a:rPr>
              <a:t>, os números são representados da seguinte maneira: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E6E260CA-6ECB-4EA2-9B0F-6D3E0E0AC431}"/>
              </a:ext>
            </a:extLst>
          </p:cNvPr>
          <p:cNvSpPr/>
          <p:nvPr/>
        </p:nvSpPr>
        <p:spPr>
          <a:xfrm>
            <a:off x="9263459" y="1021844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10</a:t>
            </a:r>
            <a:endParaRPr lang="pt-BR" sz="2800" dirty="0"/>
          </a:p>
        </p:txBody>
      </p:sp>
      <p:sp>
        <p:nvSpPr>
          <p:cNvPr id="23" name="Subtítulo 4">
            <a:extLst>
              <a:ext uri="{FF2B5EF4-FFF2-40B4-BE49-F238E27FC236}">
                <a16:creationId xmlns:a16="http://schemas.microsoft.com/office/drawing/2014/main" id="{261181DC-B837-478D-B39D-8A94B741FDDA}"/>
              </a:ext>
            </a:extLst>
          </p:cNvPr>
          <p:cNvSpPr txBox="1">
            <a:spLocks/>
          </p:cNvSpPr>
          <p:nvPr/>
        </p:nvSpPr>
        <p:spPr>
          <a:xfrm>
            <a:off x="9604371" y="672692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80C9274C-0B14-4129-9701-62B380F5B0F0}"/>
              </a:ext>
            </a:extLst>
          </p:cNvPr>
          <p:cNvSpPr/>
          <p:nvPr/>
        </p:nvSpPr>
        <p:spPr>
          <a:xfrm>
            <a:off x="9128613" y="917782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.</a:t>
            </a:r>
            <a:endParaRPr lang="pt-BR" sz="2800" dirty="0"/>
          </a:p>
        </p:txBody>
      </p:sp>
      <p:sp>
        <p:nvSpPr>
          <p:cNvPr id="82" name="Retângulo 81">
            <a:extLst>
              <a:ext uri="{FF2B5EF4-FFF2-40B4-BE49-F238E27FC236}">
                <a16:creationId xmlns:a16="http://schemas.microsoft.com/office/drawing/2014/main" id="{1DD76EBD-16B3-4D28-B558-CB5BBCF7DE73}"/>
              </a:ext>
            </a:extLst>
          </p:cNvPr>
          <p:cNvSpPr/>
          <p:nvPr/>
        </p:nvSpPr>
        <p:spPr>
          <a:xfrm>
            <a:off x="8880675" y="97105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83" name="Retângulo 82">
            <a:extLst>
              <a:ext uri="{FF2B5EF4-FFF2-40B4-BE49-F238E27FC236}">
                <a16:creationId xmlns:a16="http://schemas.microsoft.com/office/drawing/2014/main" id="{53AC0641-CA1B-461D-8AB0-F301EA0842C8}"/>
              </a:ext>
            </a:extLst>
          </p:cNvPr>
          <p:cNvSpPr/>
          <p:nvPr/>
        </p:nvSpPr>
        <p:spPr>
          <a:xfrm>
            <a:off x="2681901" y="2242022"/>
            <a:ext cx="9205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em que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é um número racional, com 1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pt-BR" dirty="0">
                <a:latin typeface="Roboto"/>
              </a:rPr>
              <a:t> a &lt; 10, 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é um número inteiro.</a:t>
            </a:r>
          </a:p>
        </p:txBody>
      </p:sp>
      <p:sp>
        <p:nvSpPr>
          <p:cNvPr id="99" name="Retângulo 98">
            <a:extLst>
              <a:ext uri="{FF2B5EF4-FFF2-40B4-BE49-F238E27FC236}">
                <a16:creationId xmlns:a16="http://schemas.microsoft.com/office/drawing/2014/main" id="{6E8C9A34-96DE-41BA-BA09-FDE825E92C17}"/>
              </a:ext>
            </a:extLst>
          </p:cNvPr>
          <p:cNvSpPr/>
          <p:nvPr/>
        </p:nvSpPr>
        <p:spPr>
          <a:xfrm rot="10800000" flipV="1">
            <a:off x="8590552" y="649075"/>
            <a:ext cx="1615332" cy="1328022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6610B759-B125-4A25-A7D7-6F6CFFF7B3F5}"/>
              </a:ext>
            </a:extLst>
          </p:cNvPr>
          <p:cNvSpPr/>
          <p:nvPr/>
        </p:nvSpPr>
        <p:spPr>
          <a:xfrm>
            <a:off x="766393" y="3271623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300 milhões de anos</a:t>
            </a:r>
            <a:endParaRPr lang="pt-BR" dirty="0"/>
          </a:p>
        </p:txBody>
      </p:sp>
      <p:sp>
        <p:nvSpPr>
          <p:cNvPr id="34" name="Seta: para a Direita 33">
            <a:extLst>
              <a:ext uri="{FF2B5EF4-FFF2-40B4-BE49-F238E27FC236}">
                <a16:creationId xmlns:a16="http://schemas.microsoft.com/office/drawing/2014/main" id="{488F3F49-AB11-4B57-826B-97D8A5E9CBFD}"/>
              </a:ext>
            </a:extLst>
          </p:cNvPr>
          <p:cNvSpPr/>
          <p:nvPr/>
        </p:nvSpPr>
        <p:spPr>
          <a:xfrm>
            <a:off x="3695238" y="3012294"/>
            <a:ext cx="2748652" cy="935412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163A8EDB-1730-4215-AA5B-B6C63C6982EA}"/>
              </a:ext>
            </a:extLst>
          </p:cNvPr>
          <p:cNvSpPr/>
          <p:nvPr/>
        </p:nvSpPr>
        <p:spPr>
          <a:xfrm>
            <a:off x="3750484" y="3271623"/>
            <a:ext cx="2351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300.000.000 de anos</a:t>
            </a:r>
            <a:endParaRPr lang="pt-BR" dirty="0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F289F28A-5CBC-4D74-AB9F-7750AF7C913A}"/>
              </a:ext>
            </a:extLst>
          </p:cNvPr>
          <p:cNvSpPr/>
          <p:nvPr/>
        </p:nvSpPr>
        <p:spPr>
          <a:xfrm>
            <a:off x="7352236" y="3202715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10</a:t>
            </a:r>
            <a:endParaRPr lang="pt-BR" sz="2800" dirty="0"/>
          </a:p>
        </p:txBody>
      </p:sp>
      <p:sp>
        <p:nvSpPr>
          <p:cNvPr id="37" name="Subtítulo 4">
            <a:extLst>
              <a:ext uri="{FF2B5EF4-FFF2-40B4-BE49-F238E27FC236}">
                <a16:creationId xmlns:a16="http://schemas.microsoft.com/office/drawing/2014/main" id="{2D8FBD24-4F99-48AD-9A61-48FE5F1DF799}"/>
              </a:ext>
            </a:extLst>
          </p:cNvPr>
          <p:cNvSpPr txBox="1">
            <a:spLocks/>
          </p:cNvSpPr>
          <p:nvPr/>
        </p:nvSpPr>
        <p:spPr>
          <a:xfrm>
            <a:off x="7693148" y="2924118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200" b="1" dirty="0">
                <a:solidFill>
                  <a:schemeClr val="accent4"/>
                </a:solidFill>
                <a:latin typeface="Roboto"/>
              </a:rPr>
              <a:t>8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CD82C237-1FFD-4DD4-ABC6-EC95EF43D4F7}"/>
              </a:ext>
            </a:extLst>
          </p:cNvPr>
          <p:cNvSpPr/>
          <p:nvPr/>
        </p:nvSpPr>
        <p:spPr>
          <a:xfrm>
            <a:off x="6969452" y="320836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3</a:t>
            </a:r>
            <a:endParaRPr lang="pt-BR" sz="2800" dirty="0"/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5DB0F3B3-1FF5-4614-AFF1-8580B698B1CB}"/>
              </a:ext>
            </a:extLst>
          </p:cNvPr>
          <p:cNvSpPr/>
          <p:nvPr/>
        </p:nvSpPr>
        <p:spPr>
          <a:xfrm rot="10800000" flipV="1">
            <a:off x="6679329" y="2858168"/>
            <a:ext cx="2204226" cy="1328022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BE910ECE-FE45-45E8-A05E-836C3D158286}"/>
              </a:ext>
            </a:extLst>
          </p:cNvPr>
          <p:cNvSpPr/>
          <p:nvPr/>
        </p:nvSpPr>
        <p:spPr>
          <a:xfrm>
            <a:off x="7248946" y="3182389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.</a:t>
            </a:r>
            <a:endParaRPr lang="pt-BR" sz="2800" dirty="0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92F02ABD-86B3-42A1-9D4D-92E18BD92389}"/>
              </a:ext>
            </a:extLst>
          </p:cNvPr>
          <p:cNvSpPr/>
          <p:nvPr/>
        </p:nvSpPr>
        <p:spPr>
          <a:xfrm>
            <a:off x="8001289" y="3336277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anos</a:t>
            </a:r>
            <a:endParaRPr lang="pt-BR" dirty="0"/>
          </a:p>
        </p:txBody>
      </p:sp>
      <p:sp>
        <p:nvSpPr>
          <p:cNvPr id="42" name="Seta: para a Direita 41">
            <a:extLst>
              <a:ext uri="{FF2B5EF4-FFF2-40B4-BE49-F238E27FC236}">
                <a16:creationId xmlns:a16="http://schemas.microsoft.com/office/drawing/2014/main" id="{08A782D7-9631-4C4B-A8AB-6101A710E88B}"/>
              </a:ext>
            </a:extLst>
          </p:cNvPr>
          <p:cNvSpPr/>
          <p:nvPr/>
        </p:nvSpPr>
        <p:spPr>
          <a:xfrm>
            <a:off x="717876" y="4664528"/>
            <a:ext cx="2748652" cy="935412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F7C1504D-E43F-41AA-8B68-C65C509C57F0}"/>
              </a:ext>
            </a:extLst>
          </p:cNvPr>
          <p:cNvSpPr/>
          <p:nvPr/>
        </p:nvSpPr>
        <p:spPr>
          <a:xfrm>
            <a:off x="773122" y="4923857"/>
            <a:ext cx="1659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0,00000097 m</a:t>
            </a:r>
            <a:endParaRPr lang="pt-BR" dirty="0"/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id="{CCD327FA-57DF-4716-B4DB-69AB8851B0B6}"/>
              </a:ext>
            </a:extLst>
          </p:cNvPr>
          <p:cNvSpPr/>
          <p:nvPr/>
        </p:nvSpPr>
        <p:spPr>
          <a:xfrm>
            <a:off x="4420511" y="4858809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10</a:t>
            </a:r>
            <a:endParaRPr lang="pt-BR" sz="2800" dirty="0"/>
          </a:p>
        </p:txBody>
      </p:sp>
      <p:sp>
        <p:nvSpPr>
          <p:cNvPr id="47" name="Subtítulo 4">
            <a:extLst>
              <a:ext uri="{FF2B5EF4-FFF2-40B4-BE49-F238E27FC236}">
                <a16:creationId xmlns:a16="http://schemas.microsoft.com/office/drawing/2014/main" id="{BC8071D8-0520-41FF-9134-B0A912AA2E11}"/>
              </a:ext>
            </a:extLst>
          </p:cNvPr>
          <p:cNvSpPr txBox="1">
            <a:spLocks/>
          </p:cNvSpPr>
          <p:nvPr/>
        </p:nvSpPr>
        <p:spPr>
          <a:xfrm>
            <a:off x="4681971" y="4676725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b="1" dirty="0">
                <a:solidFill>
                  <a:schemeClr val="accent4"/>
                </a:solidFill>
                <a:latin typeface="Roboto"/>
              </a:rPr>
              <a:t>-7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CDFB7332-9A5B-4EB5-851B-3E245B6CFCC7}"/>
              </a:ext>
            </a:extLst>
          </p:cNvPr>
          <p:cNvSpPr/>
          <p:nvPr/>
        </p:nvSpPr>
        <p:spPr>
          <a:xfrm>
            <a:off x="3743682" y="4867116"/>
            <a:ext cx="684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9,7</a:t>
            </a:r>
            <a:endParaRPr lang="pt-BR" sz="2800" dirty="0"/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5CF1F1B6-F26C-4272-A9D4-F84CEB62C8B7}"/>
              </a:ext>
            </a:extLst>
          </p:cNvPr>
          <p:cNvSpPr/>
          <p:nvPr/>
        </p:nvSpPr>
        <p:spPr>
          <a:xfrm rot="10800000" flipV="1">
            <a:off x="3747604" y="4514262"/>
            <a:ext cx="2204226" cy="1328022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8ABE8DEA-2669-4997-B3EC-60DA9979F350}"/>
              </a:ext>
            </a:extLst>
          </p:cNvPr>
          <p:cNvSpPr/>
          <p:nvPr/>
        </p:nvSpPr>
        <p:spPr>
          <a:xfrm>
            <a:off x="4317221" y="4838483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.</a:t>
            </a:r>
            <a:endParaRPr lang="pt-BR" sz="2800" dirty="0"/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C8625618-A2AF-4F0F-BDCE-A0197F8D55A0}"/>
              </a:ext>
            </a:extLst>
          </p:cNvPr>
          <p:cNvSpPr/>
          <p:nvPr/>
        </p:nvSpPr>
        <p:spPr>
          <a:xfrm>
            <a:off x="5069564" y="4992371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m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3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6209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E52D38-969A-4336-8444-6B1B5A6ADD11}"/>
              </a:ext>
            </a:extLst>
          </p:cNvPr>
          <p:cNvSpPr/>
          <p:nvPr/>
        </p:nvSpPr>
        <p:spPr>
          <a:xfrm>
            <a:off x="283885" y="572724"/>
            <a:ext cx="58121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Radiciação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42315EA-B299-4014-B642-1642F9006111}"/>
              </a:ext>
            </a:extLst>
          </p:cNvPr>
          <p:cNvSpPr/>
          <p:nvPr/>
        </p:nvSpPr>
        <p:spPr>
          <a:xfrm>
            <a:off x="389795" y="1222376"/>
            <a:ext cx="5138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b</a:t>
            </a:r>
            <a:r>
              <a:rPr lang="pt-BR" dirty="0">
                <a:latin typeface="Roboto"/>
              </a:rPr>
              <a:t> números reais não negativos 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um número natural maior do que 1, dizemos que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A0FCCFD-4C52-4876-A0DD-F49B99302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96" y="2316396"/>
            <a:ext cx="1117845" cy="44460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484816C-65C5-46AF-BE7E-687816FA2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5679" y="2316396"/>
            <a:ext cx="914600" cy="406500"/>
          </a:xfrm>
          <a:prstGeom prst="rect">
            <a:avLst/>
          </a:prstGeom>
        </p:spPr>
      </p:pic>
      <p:sp>
        <p:nvSpPr>
          <p:cNvPr id="8" name="Seta: da Esquerda para a Direita 7">
            <a:extLst>
              <a:ext uri="{FF2B5EF4-FFF2-40B4-BE49-F238E27FC236}">
                <a16:creationId xmlns:a16="http://schemas.microsoft.com/office/drawing/2014/main" id="{92C9E590-D9BB-4FB0-B996-61C85F2063A7}"/>
              </a:ext>
            </a:extLst>
          </p:cNvPr>
          <p:cNvSpPr/>
          <p:nvPr/>
        </p:nvSpPr>
        <p:spPr>
          <a:xfrm>
            <a:off x="2335010" y="2372611"/>
            <a:ext cx="914600" cy="294069"/>
          </a:xfrm>
          <a:prstGeom prst="left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52252DC3-7904-4F8E-A89B-4EE0CBA6265F}"/>
              </a:ext>
            </a:extLst>
          </p:cNvPr>
          <p:cNvSpPr/>
          <p:nvPr/>
        </p:nvSpPr>
        <p:spPr>
          <a:xfrm>
            <a:off x="5499633" y="3352471"/>
            <a:ext cx="66923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Raiz de um número negativo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E252B357-B55D-4F85-B5B2-C0ECD753AB70}"/>
              </a:ext>
            </a:extLst>
          </p:cNvPr>
          <p:cNvSpPr/>
          <p:nvPr/>
        </p:nvSpPr>
        <p:spPr>
          <a:xfrm>
            <a:off x="6027169" y="3948573"/>
            <a:ext cx="61648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Podemos calcular a raiz de um número real negativo quando o índice dessa raiz for um número natural ímpar maior que 1.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4E53B687-7E97-44BA-BB7B-EC0637DF1D4F}"/>
              </a:ext>
            </a:extLst>
          </p:cNvPr>
          <p:cNvSpPr/>
          <p:nvPr/>
        </p:nvSpPr>
        <p:spPr>
          <a:xfrm rot="10800000" flipV="1">
            <a:off x="475772" y="2143459"/>
            <a:ext cx="5023861" cy="79146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ECC96414-23F9-47DC-8501-90573E1E01D8}"/>
              </a:ext>
            </a:extLst>
          </p:cNvPr>
          <p:cNvSpPr/>
          <p:nvPr/>
        </p:nvSpPr>
        <p:spPr>
          <a:xfrm>
            <a:off x="8465815" y="5012894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Roboto"/>
              </a:rPr>
              <a:t>Exemplo: </a:t>
            </a:r>
            <a:endParaRPr lang="pt-BR" b="1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89B389EC-EAEB-444D-BBA7-608BCB0478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5791" y="5790845"/>
            <a:ext cx="1727579" cy="457313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442C2B9E-A866-4967-A923-066E577F8416}"/>
              </a:ext>
            </a:extLst>
          </p:cNvPr>
          <p:cNvSpPr/>
          <p:nvPr/>
        </p:nvSpPr>
        <p:spPr>
          <a:xfrm rot="10800000" flipV="1">
            <a:off x="8067367" y="5623766"/>
            <a:ext cx="2109019" cy="79146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0861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E52D38-969A-4336-8444-6B1B5A6ADD11}"/>
              </a:ext>
            </a:extLst>
          </p:cNvPr>
          <p:cNvSpPr/>
          <p:nvPr/>
        </p:nvSpPr>
        <p:spPr>
          <a:xfrm>
            <a:off x="265472" y="605087"/>
            <a:ext cx="119265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Potências com expoente fracionário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42315EA-B299-4014-B642-1642F9006111}"/>
              </a:ext>
            </a:extLst>
          </p:cNvPr>
          <p:cNvSpPr/>
          <p:nvPr/>
        </p:nvSpPr>
        <p:spPr>
          <a:xfrm>
            <a:off x="389794" y="1250598"/>
            <a:ext cx="100963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um número real positivo, </a:t>
            </a:r>
            <a:r>
              <a:rPr lang="pt-BR" b="1" dirty="0">
                <a:latin typeface="Roboto"/>
              </a:rPr>
              <a:t>m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números naturais tais que </a:t>
            </a:r>
            <a:r>
              <a:rPr lang="pt-BR" b="1" dirty="0">
                <a:latin typeface="Roboto"/>
              </a:rPr>
              <a:t>m</a:t>
            </a:r>
            <a:r>
              <a:rPr lang="pt-BR" dirty="0">
                <a:latin typeface="Roboto"/>
              </a:rPr>
              <a:t> &gt; 0 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&gt; 1, tem-se que: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5F79A7A-F2C4-45D0-950D-B6CC8A72B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261" y="2002723"/>
            <a:ext cx="1941983" cy="930559"/>
          </a:xfrm>
          <a:prstGeom prst="rect">
            <a:avLst/>
          </a:prstGeom>
        </p:spPr>
      </p:pic>
      <p:sp>
        <p:nvSpPr>
          <p:cNvPr id="17" name="Retângulo 16">
            <a:extLst>
              <a:ext uri="{FF2B5EF4-FFF2-40B4-BE49-F238E27FC236}">
                <a16:creationId xmlns:a16="http://schemas.microsoft.com/office/drawing/2014/main" id="{4D0D75F9-0DAB-432C-A60F-971E0091B5D0}"/>
              </a:ext>
            </a:extLst>
          </p:cNvPr>
          <p:cNvSpPr/>
          <p:nvPr/>
        </p:nvSpPr>
        <p:spPr>
          <a:xfrm rot="10800000" flipV="1">
            <a:off x="5082066" y="1946756"/>
            <a:ext cx="2096369" cy="930558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3B70909-F5F6-4FC1-B940-5591A9AB5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102" y="4596248"/>
            <a:ext cx="1321089" cy="67326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014B42A1-E26B-47CB-AD25-1DADD8B3FB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6231" y="4621876"/>
            <a:ext cx="1422712" cy="762188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9D669140-A281-4B6A-BF17-02E6326655C0}"/>
              </a:ext>
            </a:extLst>
          </p:cNvPr>
          <p:cNvSpPr/>
          <p:nvPr/>
        </p:nvSpPr>
        <p:spPr>
          <a:xfrm>
            <a:off x="5638835" y="3956580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Roboto"/>
              </a:rPr>
              <a:t>Exemplos: </a:t>
            </a:r>
            <a:endParaRPr lang="pt-BR" b="1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5A45AF40-7FC5-4D36-AE00-68A6124EF8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8726" y="4568311"/>
            <a:ext cx="1422712" cy="749484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E0BF927A-ACCB-4CD8-AFAF-327063A9E4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03543" y="4535548"/>
            <a:ext cx="1778390" cy="762188"/>
          </a:xfrm>
          <a:prstGeom prst="rect">
            <a:avLst/>
          </a:prstGeom>
        </p:spPr>
      </p:pic>
      <p:sp>
        <p:nvSpPr>
          <p:cNvPr id="22" name="Retângulo 21">
            <a:extLst>
              <a:ext uri="{FF2B5EF4-FFF2-40B4-BE49-F238E27FC236}">
                <a16:creationId xmlns:a16="http://schemas.microsoft.com/office/drawing/2014/main" id="{60CAFEAD-3221-4782-92EE-31401708F7DE}"/>
              </a:ext>
            </a:extLst>
          </p:cNvPr>
          <p:cNvSpPr/>
          <p:nvPr/>
        </p:nvSpPr>
        <p:spPr>
          <a:xfrm rot="10800000" flipV="1">
            <a:off x="622630" y="4453506"/>
            <a:ext cx="11182714" cy="930558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TextBox 8"/>
          <p:cNvSpPr txBox="1"/>
          <p:nvPr/>
        </p:nvSpPr>
        <p:spPr>
          <a:xfrm>
            <a:off x="1636889" y="4543778"/>
            <a:ext cx="70555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2481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E52D38-969A-4336-8444-6B1B5A6ADD11}"/>
              </a:ext>
            </a:extLst>
          </p:cNvPr>
          <p:cNvSpPr/>
          <p:nvPr/>
        </p:nvSpPr>
        <p:spPr>
          <a:xfrm>
            <a:off x="265472" y="421644"/>
            <a:ext cx="119265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Propriedades de raízes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42315EA-B299-4014-B642-1642F9006111}"/>
              </a:ext>
            </a:extLst>
          </p:cNvPr>
          <p:cNvSpPr/>
          <p:nvPr/>
        </p:nvSpPr>
        <p:spPr>
          <a:xfrm>
            <a:off x="840657" y="935021"/>
            <a:ext cx="112235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um número real positivo 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um número natural maior do que 1, temos que: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4D0D75F9-0DAB-432C-A60F-971E0091B5D0}"/>
              </a:ext>
            </a:extLst>
          </p:cNvPr>
          <p:cNvSpPr/>
          <p:nvPr/>
        </p:nvSpPr>
        <p:spPr>
          <a:xfrm rot="10800000" flipV="1">
            <a:off x="5067316" y="1381181"/>
            <a:ext cx="2096369" cy="788463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FE2CFAA-311F-437D-A85D-38ED1575C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6460" y="1510486"/>
            <a:ext cx="1727579" cy="546234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AB1C798B-DB25-4C9B-A8D7-5A8F638ADFEF}"/>
              </a:ext>
            </a:extLst>
          </p:cNvPr>
          <p:cNvSpPr/>
          <p:nvPr/>
        </p:nvSpPr>
        <p:spPr>
          <a:xfrm>
            <a:off x="368710" y="935021"/>
            <a:ext cx="471947" cy="3693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A4FAB77-52F9-48B4-BD45-6FBD790F80B8}"/>
              </a:ext>
            </a:extLst>
          </p:cNvPr>
          <p:cNvSpPr/>
          <p:nvPr/>
        </p:nvSpPr>
        <p:spPr>
          <a:xfrm>
            <a:off x="840657" y="2292772"/>
            <a:ext cx="112235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um número real positivo e </a:t>
            </a:r>
            <a:r>
              <a:rPr lang="pt-BR" b="1" dirty="0">
                <a:latin typeface="Roboto"/>
              </a:rPr>
              <a:t>m</a:t>
            </a:r>
            <a:r>
              <a:rPr lang="pt-BR" dirty="0">
                <a:latin typeface="Roboto"/>
              </a:rPr>
              <a:t>,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p</a:t>
            </a:r>
            <a:r>
              <a:rPr lang="pt-BR" dirty="0">
                <a:latin typeface="Roboto"/>
              </a:rPr>
              <a:t> números naturais com </a:t>
            </a:r>
            <a:r>
              <a:rPr lang="pt-BR" b="1" dirty="0">
                <a:latin typeface="Roboto"/>
              </a:rPr>
              <a:t>m</a:t>
            </a:r>
            <a:r>
              <a:rPr lang="pt-BR" dirty="0">
                <a:latin typeface="Roboto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pt-BR" dirty="0">
                <a:latin typeface="Roboto"/>
              </a:rPr>
              <a:t> 0,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&gt; 1 e </a:t>
            </a:r>
            <a:r>
              <a:rPr lang="pt-BR" b="1" dirty="0">
                <a:latin typeface="Roboto"/>
              </a:rPr>
              <a:t>p</a:t>
            </a:r>
            <a:r>
              <a:rPr lang="pt-BR" dirty="0">
                <a:latin typeface="Roboto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pt-BR" dirty="0">
                <a:latin typeface="Roboto"/>
              </a:rPr>
              <a:t> 0, temos que: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40B45C4C-768F-4CB1-A647-784142371A50}"/>
              </a:ext>
            </a:extLst>
          </p:cNvPr>
          <p:cNvSpPr/>
          <p:nvPr/>
        </p:nvSpPr>
        <p:spPr>
          <a:xfrm>
            <a:off x="368710" y="2292772"/>
            <a:ext cx="471947" cy="3693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2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E2884B8-32FE-46EB-8ED3-51EB329775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367" y="2963720"/>
            <a:ext cx="2134068" cy="520828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C599B24E-34F1-4CFC-86C2-FE7620803F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8734" y="2957369"/>
            <a:ext cx="2032445" cy="533531"/>
          </a:xfrm>
          <a:prstGeom prst="rect">
            <a:avLst/>
          </a:prstGeom>
        </p:spPr>
      </p:pic>
      <p:sp>
        <p:nvSpPr>
          <p:cNvPr id="20" name="Retângulo 19">
            <a:extLst>
              <a:ext uri="{FF2B5EF4-FFF2-40B4-BE49-F238E27FC236}">
                <a16:creationId xmlns:a16="http://schemas.microsoft.com/office/drawing/2014/main" id="{7DA755AC-10B4-40CA-B743-936B78EF1ADC}"/>
              </a:ext>
            </a:extLst>
          </p:cNvPr>
          <p:cNvSpPr/>
          <p:nvPr/>
        </p:nvSpPr>
        <p:spPr>
          <a:xfrm rot="10800000" flipV="1">
            <a:off x="3519343" y="2758855"/>
            <a:ext cx="2410116" cy="930558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1F74959F-1C44-437C-8A0F-83E689CEE6D7}"/>
              </a:ext>
            </a:extLst>
          </p:cNvPr>
          <p:cNvSpPr/>
          <p:nvPr/>
        </p:nvSpPr>
        <p:spPr>
          <a:xfrm rot="10800000" flipV="1">
            <a:off x="6096000" y="2758856"/>
            <a:ext cx="2295832" cy="930558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F3E78D47-C97E-40B5-BBAE-BE710FD3568B}"/>
              </a:ext>
            </a:extLst>
          </p:cNvPr>
          <p:cNvSpPr/>
          <p:nvPr/>
        </p:nvSpPr>
        <p:spPr>
          <a:xfrm>
            <a:off x="909485" y="3783496"/>
            <a:ext cx="112235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a </a:t>
            </a:r>
            <a:r>
              <a:rPr lang="pt-BR" dirty="0">
                <a:latin typeface="Roboto"/>
              </a:rPr>
              <a:t>e </a:t>
            </a:r>
            <a:r>
              <a:rPr lang="pt-BR" b="1" dirty="0">
                <a:latin typeface="Roboto"/>
              </a:rPr>
              <a:t>b</a:t>
            </a:r>
            <a:r>
              <a:rPr lang="pt-BR" dirty="0">
                <a:latin typeface="Roboto"/>
              </a:rPr>
              <a:t> números reais positivos 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um número natural maior do que 1, temos que: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BC7CCF24-4123-4E7F-9D9B-7F748E082540}"/>
              </a:ext>
            </a:extLst>
          </p:cNvPr>
          <p:cNvSpPr/>
          <p:nvPr/>
        </p:nvSpPr>
        <p:spPr>
          <a:xfrm>
            <a:off x="437538" y="3783496"/>
            <a:ext cx="471947" cy="3693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3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85483A0F-6CA2-4E88-8772-9FBA29449D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7597" y="4588032"/>
            <a:ext cx="2489746" cy="597047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D6F0A503-73C7-4180-8A34-D50C2DA67D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0819" y="4384783"/>
            <a:ext cx="1524334" cy="1003547"/>
          </a:xfrm>
          <a:prstGeom prst="rect">
            <a:avLst/>
          </a:prstGeom>
        </p:spPr>
      </p:pic>
      <p:sp>
        <p:nvSpPr>
          <p:cNvPr id="26" name="Retângulo 25">
            <a:extLst>
              <a:ext uri="{FF2B5EF4-FFF2-40B4-BE49-F238E27FC236}">
                <a16:creationId xmlns:a16="http://schemas.microsoft.com/office/drawing/2014/main" id="{105715E1-405E-470B-9FD8-87A4B92B4859}"/>
              </a:ext>
            </a:extLst>
          </p:cNvPr>
          <p:cNvSpPr/>
          <p:nvPr/>
        </p:nvSpPr>
        <p:spPr>
          <a:xfrm rot="10800000" flipV="1">
            <a:off x="3195483" y="4246661"/>
            <a:ext cx="2733975" cy="1283985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50B7259A-C6FB-4E70-9A1A-7DFF038946F4}"/>
              </a:ext>
            </a:extLst>
          </p:cNvPr>
          <p:cNvSpPr/>
          <p:nvPr/>
        </p:nvSpPr>
        <p:spPr>
          <a:xfrm rot="10800000" flipV="1">
            <a:off x="6095999" y="4246662"/>
            <a:ext cx="2733975" cy="1283985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CA7CD136-9CC7-4707-9A24-02B996ECA553}"/>
              </a:ext>
            </a:extLst>
          </p:cNvPr>
          <p:cNvSpPr/>
          <p:nvPr/>
        </p:nvSpPr>
        <p:spPr>
          <a:xfrm>
            <a:off x="909485" y="5604658"/>
            <a:ext cx="112235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um número real positivo 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p</a:t>
            </a:r>
            <a:r>
              <a:rPr lang="pt-BR" dirty="0">
                <a:latin typeface="Roboto"/>
              </a:rPr>
              <a:t> números naturais maiores do que 1, temos que: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CAFFC20D-50EF-433D-AC26-F307BE9D8837}"/>
              </a:ext>
            </a:extLst>
          </p:cNvPr>
          <p:cNvSpPr/>
          <p:nvPr/>
        </p:nvSpPr>
        <p:spPr>
          <a:xfrm>
            <a:off x="437538" y="5604658"/>
            <a:ext cx="471947" cy="3693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4</a:t>
            </a: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61BF3553-1C91-4565-9509-34026F438B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5182" y="6117523"/>
            <a:ext cx="1981634" cy="546234"/>
          </a:xfrm>
          <a:prstGeom prst="rect">
            <a:avLst/>
          </a:prstGeom>
        </p:spPr>
      </p:pic>
      <p:sp>
        <p:nvSpPr>
          <p:cNvPr id="31" name="Retângulo 30">
            <a:extLst>
              <a:ext uri="{FF2B5EF4-FFF2-40B4-BE49-F238E27FC236}">
                <a16:creationId xmlns:a16="http://schemas.microsoft.com/office/drawing/2014/main" id="{ACFC4595-2CAA-4EB8-B4E6-2CD420C75DA8}"/>
              </a:ext>
            </a:extLst>
          </p:cNvPr>
          <p:cNvSpPr/>
          <p:nvPr/>
        </p:nvSpPr>
        <p:spPr>
          <a:xfrm rot="10800000" flipV="1">
            <a:off x="5047813" y="6039367"/>
            <a:ext cx="2096369" cy="68783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32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6714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505</Words>
  <Application>Microsoft Office PowerPoint</Application>
  <PresentationFormat>Widescreen</PresentationFormat>
  <Paragraphs>120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Roboto</vt:lpstr>
      <vt:lpstr>Times New Roman</vt:lpstr>
      <vt:lpstr>Tema do Office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João Paulo Bortoluci</cp:lastModifiedBy>
  <cp:revision>160</cp:revision>
  <dcterms:created xsi:type="dcterms:W3CDTF">2019-03-06T17:56:01Z</dcterms:created>
  <dcterms:modified xsi:type="dcterms:W3CDTF">2020-04-03T17:59:39Z</dcterms:modified>
</cp:coreProperties>
</file>