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4" r:id="rId3"/>
    <p:sldId id="345" r:id="rId4"/>
    <p:sldId id="346" r:id="rId5"/>
    <p:sldId id="347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A0FF8-81EF-40D3-8C17-4FA08AE8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911CE0-F6BB-479F-AA0A-EA3ACF464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3DE6F0-BD28-4BEE-80B7-FE872341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E1A62C-36D3-4AF6-955A-0B61BE0F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EBBFBF-8E40-456A-8F35-C8AA05AA2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75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EF1B3-AEE9-4016-9C84-BFA6678D2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FD1DE2-DD9E-4F20-86A5-DCE774EF9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667DF2-5F0C-4AFF-8581-D8FFBCE02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98432C-8172-4DE9-A5BC-EF30A78E6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2BFAE3-0BC8-42A4-A76B-5E4B8C7B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52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7EFAC0-E5FB-4BF8-8A0F-B6AA1847A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08258B-AD3D-4C2F-92ED-85FAAAC96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6FCD28-986B-4B5E-9773-FA7BB3FF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C61900-198E-43B0-9E1F-4B85C84E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27647F-7462-487D-AF66-CDEA9E26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1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1150A-9790-4394-81B8-1A61EDE09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47FE72-1FEA-4EEB-94AF-3D83FBCCC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1CFDFB-869B-45D7-A733-2DE23BE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8B477D-5364-40A7-9E82-7F8968C3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2D75A3-D427-4B95-A12E-7D50C674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09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3171C-852C-40A6-BFD7-53F924CE3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E8D60F-369B-4A69-A250-3D57E75EA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B4A0DD-875A-4504-8CA4-27BFF536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A3CFA2-2CD0-446D-ACBD-81AA5B65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A1509F-2122-4356-B6EF-CF71C342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67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EC111-4648-45A7-9E91-B50FB157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2CCF78-B1AC-418F-8F49-B1E2FA4B3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DDB4C3-B6C7-4D69-A2A2-D309AA09F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9D1966-B8C4-4B7C-A2EE-885EE6C8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6F56F04-84EA-4433-B15F-E4D3C357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6B7538-4932-40AA-B6D7-029CB716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07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7AAFA-D824-4C72-A69D-631DB59C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123B44-900B-4F56-B16C-071A5660E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0111D3-F9C1-46D5-A2B7-92773E211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288AEA0-7E1D-4C63-9AEE-E219C2A46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ED31C90-3611-419B-BFA6-DECF5DF15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FB6CFB0-9E82-4C8D-B79F-21B23B23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2BBEDEB-E7DB-497C-AB6E-AF99CBAC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EE86EC1-F250-4BD7-8E69-2F0EAFF63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7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64F95-7211-4A07-B7E0-A39515D84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05F16DB-24FB-4B44-AF48-9B2865CE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A55EC14-CFC0-437D-AD8A-671A36C9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3FB732D-CA00-45EE-8CA9-4E15830F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415E35A-A4C0-4205-974F-BA980CA6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053F667-0662-4579-81E3-2563CE01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C8CDEE-2F58-48DF-B1F9-CAD6A8A29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73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674FD-E366-477D-AD5E-6E21B3C87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974FE1-3883-4EF8-9D45-CC838119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2BCE2F-BDDB-48FA-ABFE-24F4BA534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BEDDD8-F10A-4D17-BD65-3FF41FC8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CCD3D5-A31E-4D72-A042-6D5C07D7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22D18B-2D26-4E1A-8BB2-196E2FC4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36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134B8-F255-4461-A0E8-5E806278C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7771C1F-89EC-4135-BB0B-2B7ACAF97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5FAF15-AD37-4570-A62F-3D6FCBE4E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200405-8245-4941-9D22-85142DE3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77A2BA-336E-419F-B769-26321FD3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F569BC-471C-4DB3-B1D3-FAFC6447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17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73B343-2564-4FB2-8482-BADE08818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FB14ED-5001-4AD7-8785-1E79435A0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BAADE9-C65D-4F5F-8D4D-88B8222AF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6A259-0D1E-4100-98CE-6D9963C15363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F0ECF4-F94E-4BCD-A94E-FFA34E8B4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D8857E-29FD-4FC1-8C3A-4370AE594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BAB51-CB0D-4A27-A27C-F1709ED3CF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2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>
                <a:latin typeface="Roboto"/>
              </a:rPr>
              <a:t>VOLUME 9</a:t>
            </a:r>
          </a:p>
          <a:p>
            <a:endParaRPr lang="pt-BR" sz="2800" dirty="0">
              <a:latin typeface="Roboto"/>
            </a:endParaRPr>
          </a:p>
          <a:p>
            <a:r>
              <a:rPr lang="pt-BR" sz="2800" dirty="0">
                <a:latin typeface="Roboto"/>
              </a:rPr>
              <a:t>Unidade 8</a:t>
            </a:r>
          </a:p>
          <a:p>
            <a:r>
              <a:rPr lang="pt-BR" sz="2800" dirty="0">
                <a:latin typeface="Roboto"/>
              </a:rPr>
              <a:t>Medidas de volume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815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592119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de um bloco retangular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B563E2E-46AF-4AE7-A977-E6BD34E07878}"/>
              </a:ext>
            </a:extLst>
          </p:cNvPr>
          <p:cNvSpPr/>
          <p:nvPr/>
        </p:nvSpPr>
        <p:spPr>
          <a:xfrm>
            <a:off x="9144000" y="3062385"/>
            <a:ext cx="2241629" cy="12051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D1DC1F6-66DE-46AC-88C1-AEB0FAC81291}"/>
              </a:ext>
            </a:extLst>
          </p:cNvPr>
          <p:cNvSpPr/>
          <p:nvPr/>
        </p:nvSpPr>
        <p:spPr>
          <a:xfrm rot="10800000">
            <a:off x="571876" y="1298285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50E28B4-919E-436E-B961-FDA7995CEFB6}"/>
              </a:ext>
            </a:extLst>
          </p:cNvPr>
          <p:cNvSpPr/>
          <p:nvPr/>
        </p:nvSpPr>
        <p:spPr>
          <a:xfrm rot="10800000" flipV="1">
            <a:off x="571876" y="2129080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1343AA6-95BD-43B7-997A-02391B41D757}"/>
              </a:ext>
            </a:extLst>
          </p:cNvPr>
          <p:cNvSpPr/>
          <p:nvPr/>
        </p:nvSpPr>
        <p:spPr>
          <a:xfrm>
            <a:off x="519009" y="1384963"/>
            <a:ext cx="7917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calcular o volume de um </a:t>
            </a:r>
            <a:r>
              <a:rPr lang="pt-BR" b="1" dirty="0">
                <a:latin typeface="Roboto"/>
              </a:rPr>
              <a:t>bloco retangular</a:t>
            </a:r>
            <a:r>
              <a:rPr lang="pt-BR" dirty="0">
                <a:latin typeface="Roboto"/>
              </a:rPr>
              <a:t>, podemos multiplicar as medidas das três dimensões: comprimento, largura e altura. </a:t>
            </a:r>
            <a:endParaRPr lang="pt-BR" sz="2400" dirty="0">
              <a:latin typeface="Roboto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1A1D734-BCA0-4ED0-B090-09225CB553E4}"/>
              </a:ext>
            </a:extLst>
          </p:cNvPr>
          <p:cNvSpPr/>
          <p:nvPr/>
        </p:nvSpPr>
        <p:spPr>
          <a:xfrm rot="10800000">
            <a:off x="2721112" y="2456526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9A0A9B7-F2D2-4CC7-A44B-E11EA35B64D1}"/>
              </a:ext>
            </a:extLst>
          </p:cNvPr>
          <p:cNvSpPr/>
          <p:nvPr/>
        </p:nvSpPr>
        <p:spPr>
          <a:xfrm rot="10800000" flipV="1">
            <a:off x="2721112" y="3539234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095753D-DC1C-467B-8B78-B9E40826965C}"/>
              </a:ext>
            </a:extLst>
          </p:cNvPr>
          <p:cNvSpPr/>
          <p:nvPr/>
        </p:nvSpPr>
        <p:spPr>
          <a:xfrm>
            <a:off x="2694678" y="2525880"/>
            <a:ext cx="7158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Como em um bloco retangular a base é um retângulo, também podemos calcular o volume multiplicando a área da base do bloco retangular pela sua altura.</a:t>
            </a:r>
            <a:endParaRPr lang="pt-BR" sz="2400" b="1" dirty="0">
              <a:latin typeface="Roboto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0E4558E-926E-4D05-A20B-8868EE319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248" y="4060793"/>
            <a:ext cx="2692990" cy="162600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1B52F0C-A742-426F-961F-65BD51F38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321" y="4445509"/>
            <a:ext cx="1930823" cy="470016"/>
          </a:xfrm>
          <a:prstGeom prst="rect">
            <a:avLst/>
          </a:prstGeom>
        </p:spPr>
      </p:pic>
      <p:sp>
        <p:nvSpPr>
          <p:cNvPr id="5" name="Seta: da Esquerda para a Direita 4">
            <a:extLst>
              <a:ext uri="{FF2B5EF4-FFF2-40B4-BE49-F238E27FC236}">
                <a16:creationId xmlns:a16="http://schemas.microsoft.com/office/drawing/2014/main" id="{C01E36A2-D14A-4158-822E-7EF61CEF68FD}"/>
              </a:ext>
            </a:extLst>
          </p:cNvPr>
          <p:cNvSpPr/>
          <p:nvPr/>
        </p:nvSpPr>
        <p:spPr>
          <a:xfrm>
            <a:off x="7485745" y="4490624"/>
            <a:ext cx="1270344" cy="470016"/>
          </a:xfrm>
          <a:prstGeom prst="left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F78BE0F-303C-4C21-9685-D24E6C0259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0" y="4429184"/>
            <a:ext cx="1625956" cy="44460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8194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90896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de um bloco retangular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B563E2E-46AF-4AE7-A977-E6BD34E07878}"/>
              </a:ext>
            </a:extLst>
          </p:cNvPr>
          <p:cNvSpPr/>
          <p:nvPr/>
        </p:nvSpPr>
        <p:spPr>
          <a:xfrm>
            <a:off x="9144000" y="3062385"/>
            <a:ext cx="2241629" cy="12051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D1DC1F6-66DE-46AC-88C1-AEB0FAC81291}"/>
              </a:ext>
            </a:extLst>
          </p:cNvPr>
          <p:cNvSpPr/>
          <p:nvPr/>
        </p:nvSpPr>
        <p:spPr>
          <a:xfrm rot="10800000">
            <a:off x="571876" y="1538172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50E28B4-919E-436E-B961-FDA7995CEFB6}"/>
              </a:ext>
            </a:extLst>
          </p:cNvPr>
          <p:cNvSpPr/>
          <p:nvPr/>
        </p:nvSpPr>
        <p:spPr>
          <a:xfrm rot="10800000" flipV="1">
            <a:off x="643318" y="2751216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1343AA6-95BD-43B7-997A-02391B41D757}"/>
              </a:ext>
            </a:extLst>
          </p:cNvPr>
          <p:cNvSpPr/>
          <p:nvPr/>
        </p:nvSpPr>
        <p:spPr>
          <a:xfrm>
            <a:off x="545442" y="1684722"/>
            <a:ext cx="7158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Como o </a:t>
            </a:r>
            <a:r>
              <a:rPr lang="pt-BR" b="1" dirty="0">
                <a:latin typeface="Roboto"/>
              </a:rPr>
              <a:t>cubo</a:t>
            </a:r>
            <a:r>
              <a:rPr lang="pt-BR" dirty="0">
                <a:latin typeface="Roboto"/>
              </a:rPr>
              <a:t> é um caso particular de bloco retangular, em que as arestas têm medidas iguais, podemos calcular seu volume da mesma maneira.</a:t>
            </a:r>
            <a:endParaRPr lang="pt-BR" sz="2400" b="1" dirty="0">
              <a:latin typeface="Roboto"/>
            </a:endParaRPr>
          </a:p>
        </p:txBody>
      </p:sp>
      <p:sp>
        <p:nvSpPr>
          <p:cNvPr id="5" name="Seta: da Esquerda para a Direita 4">
            <a:extLst>
              <a:ext uri="{FF2B5EF4-FFF2-40B4-BE49-F238E27FC236}">
                <a16:creationId xmlns:a16="http://schemas.microsoft.com/office/drawing/2014/main" id="{C01E36A2-D14A-4158-822E-7EF61CEF68FD}"/>
              </a:ext>
            </a:extLst>
          </p:cNvPr>
          <p:cNvSpPr/>
          <p:nvPr/>
        </p:nvSpPr>
        <p:spPr>
          <a:xfrm>
            <a:off x="6901195" y="3723440"/>
            <a:ext cx="1270344" cy="470016"/>
          </a:xfrm>
          <a:prstGeom prst="left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C4935CE-690C-4D64-829A-6CAA47DF3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687" y="3220999"/>
            <a:ext cx="1880012" cy="157518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DA577CD-2F28-434B-99AA-967BD2E7A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017" y="3696626"/>
            <a:ext cx="1930823" cy="48271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A8E6975-849D-4609-8220-212407F59F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266" y="3748847"/>
            <a:ext cx="1219467" cy="44460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39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578008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de prismas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B563E2E-46AF-4AE7-A977-E6BD34E07878}"/>
              </a:ext>
            </a:extLst>
          </p:cNvPr>
          <p:cNvSpPr/>
          <p:nvPr/>
        </p:nvSpPr>
        <p:spPr>
          <a:xfrm>
            <a:off x="9144000" y="3062385"/>
            <a:ext cx="2241629" cy="12051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D1DC1F6-66DE-46AC-88C1-AEB0FAC81291}"/>
              </a:ext>
            </a:extLst>
          </p:cNvPr>
          <p:cNvSpPr/>
          <p:nvPr/>
        </p:nvSpPr>
        <p:spPr>
          <a:xfrm rot="10800000">
            <a:off x="571876" y="1199508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50E28B4-919E-436E-B961-FDA7995CEFB6}"/>
              </a:ext>
            </a:extLst>
          </p:cNvPr>
          <p:cNvSpPr/>
          <p:nvPr/>
        </p:nvSpPr>
        <p:spPr>
          <a:xfrm rot="10800000" flipV="1">
            <a:off x="571876" y="1944562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1343AA6-95BD-43B7-997A-02391B41D757}"/>
              </a:ext>
            </a:extLst>
          </p:cNvPr>
          <p:cNvSpPr/>
          <p:nvPr/>
        </p:nvSpPr>
        <p:spPr>
          <a:xfrm>
            <a:off x="545442" y="1261392"/>
            <a:ext cx="7158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</a:t>
            </a:r>
            <a:r>
              <a:rPr lang="pt-BR" b="1" dirty="0">
                <a:latin typeface="Roboto"/>
              </a:rPr>
              <a:t>prismas</a:t>
            </a:r>
            <a:r>
              <a:rPr lang="pt-BR" dirty="0">
                <a:latin typeface="Roboto"/>
              </a:rPr>
              <a:t> são sólidos do grupo dos poliedros, aqueles que têm apenas superfícies planas.</a:t>
            </a:r>
            <a:endParaRPr lang="pt-BR" sz="2400" b="1" dirty="0">
              <a:latin typeface="Roboto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FC1F32B-8D76-46C9-BF78-61589D80EFF5}"/>
              </a:ext>
            </a:extLst>
          </p:cNvPr>
          <p:cNvSpPr/>
          <p:nvPr/>
        </p:nvSpPr>
        <p:spPr>
          <a:xfrm rot="10800000">
            <a:off x="2892289" y="2368281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9009B9B-9D1F-47B5-B5B3-AE7DF7BEA6D9}"/>
              </a:ext>
            </a:extLst>
          </p:cNvPr>
          <p:cNvSpPr/>
          <p:nvPr/>
        </p:nvSpPr>
        <p:spPr>
          <a:xfrm rot="10800000" flipV="1">
            <a:off x="2892289" y="3492820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C875B0F-9E2A-44BF-9E6A-D9D0D358D370}"/>
              </a:ext>
            </a:extLst>
          </p:cNvPr>
          <p:cNvSpPr/>
          <p:nvPr/>
        </p:nvSpPr>
        <p:spPr>
          <a:xfrm>
            <a:off x="2845165" y="2474676"/>
            <a:ext cx="85197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</a:t>
            </a:r>
            <a:r>
              <a:rPr lang="pt-BR" b="1" dirty="0">
                <a:latin typeface="Roboto"/>
              </a:rPr>
              <a:t>prisma reto </a:t>
            </a:r>
            <a:r>
              <a:rPr lang="pt-BR" dirty="0">
                <a:latin typeface="Roboto"/>
              </a:rPr>
              <a:t>é caracterizado por ter duas faces paralelas formadas por polígonos idênticos, que são suas bases, e as demais faces formadas por retângulos, que são suas faces laterais.</a:t>
            </a:r>
            <a:endParaRPr lang="pt-BR" sz="2400" b="1" dirty="0">
              <a:latin typeface="Roboto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7352F92-17A6-47C4-A27A-9A6022B30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715" y="3691316"/>
            <a:ext cx="3607591" cy="2769282"/>
          </a:xfrm>
          <a:prstGeom prst="rect">
            <a:avLst/>
          </a:prstGeom>
          <a:ln w="28575">
            <a:solidFill>
              <a:schemeClr val="accent4"/>
            </a:solidFill>
            <a:prstDash val="sysDash"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A4ADC94-B85E-49E1-8608-4ADB18A1D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267" y="4814442"/>
            <a:ext cx="3251913" cy="393797"/>
          </a:xfrm>
          <a:prstGeom prst="rect">
            <a:avLst/>
          </a:prstGeom>
          <a:ln w="28575">
            <a:solidFill>
              <a:schemeClr val="accent4"/>
            </a:solidFill>
            <a:prstDash val="sysDash"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90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592119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de cilindros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D1DC1F6-66DE-46AC-88C1-AEB0FAC81291}"/>
              </a:ext>
            </a:extLst>
          </p:cNvPr>
          <p:cNvSpPr/>
          <p:nvPr/>
        </p:nvSpPr>
        <p:spPr>
          <a:xfrm rot="10800000">
            <a:off x="571876" y="1284174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50E28B4-919E-436E-B961-FDA7995CEFB6}"/>
              </a:ext>
            </a:extLst>
          </p:cNvPr>
          <p:cNvSpPr/>
          <p:nvPr/>
        </p:nvSpPr>
        <p:spPr>
          <a:xfrm rot="10800000" flipV="1">
            <a:off x="571876" y="1930451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1343AA6-95BD-43B7-997A-02391B41D757}"/>
              </a:ext>
            </a:extLst>
          </p:cNvPr>
          <p:cNvSpPr/>
          <p:nvPr/>
        </p:nvSpPr>
        <p:spPr>
          <a:xfrm>
            <a:off x="545442" y="1303725"/>
            <a:ext cx="7158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</a:t>
            </a:r>
            <a:r>
              <a:rPr lang="pt-BR" b="1" dirty="0">
                <a:latin typeface="Roboto"/>
              </a:rPr>
              <a:t>cilindros</a:t>
            </a:r>
            <a:r>
              <a:rPr lang="pt-BR" dirty="0">
                <a:latin typeface="Roboto"/>
              </a:rPr>
              <a:t> são sólidos do grupo dos corpos redondos, aqueles que têm superfície arredondada.</a:t>
            </a:r>
            <a:endParaRPr lang="pt-BR" sz="2400" b="1" dirty="0">
              <a:latin typeface="Roboto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FC1F32B-8D76-46C9-BF78-61589D80EFF5}"/>
              </a:ext>
            </a:extLst>
          </p:cNvPr>
          <p:cNvSpPr/>
          <p:nvPr/>
        </p:nvSpPr>
        <p:spPr>
          <a:xfrm rot="10800000">
            <a:off x="2892289" y="2608168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9009B9B-9D1F-47B5-B5B3-AE7DF7BEA6D9}"/>
              </a:ext>
            </a:extLst>
          </p:cNvPr>
          <p:cNvSpPr/>
          <p:nvPr/>
        </p:nvSpPr>
        <p:spPr>
          <a:xfrm rot="10800000" flipV="1">
            <a:off x="2892289" y="3633930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C875B0F-9E2A-44BF-9E6A-D9D0D358D370}"/>
              </a:ext>
            </a:extLst>
          </p:cNvPr>
          <p:cNvSpPr/>
          <p:nvPr/>
        </p:nvSpPr>
        <p:spPr>
          <a:xfrm>
            <a:off x="2845165" y="2672230"/>
            <a:ext cx="85197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</a:t>
            </a:r>
            <a:r>
              <a:rPr lang="pt-BR" b="1" dirty="0">
                <a:latin typeface="Roboto"/>
              </a:rPr>
              <a:t>cilindro circular reto </a:t>
            </a:r>
            <a:r>
              <a:rPr lang="pt-BR" dirty="0">
                <a:latin typeface="Roboto"/>
              </a:rPr>
              <a:t>(ou simplesmente cilindro reto) é caracterizado por ter duas superfícies planas e paralelas formadas por círculos idênticos, que são suas bases.</a:t>
            </a:r>
            <a:endParaRPr lang="pt-BR" sz="2400" b="1" dirty="0">
              <a:latin typeface="Roboto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4642AD4-B9EA-4F4D-9FEA-04AD37B10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71" y="4231353"/>
            <a:ext cx="1632119" cy="249487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8CA952E-B62E-4A23-A527-0738F59E9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802" y="3855933"/>
            <a:ext cx="2603470" cy="287029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DC4DB7B-C1EE-43C0-830F-0057266914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2584" y="4630247"/>
            <a:ext cx="1778390" cy="381094"/>
          </a:xfrm>
          <a:prstGeom prst="rect">
            <a:avLst/>
          </a:prstGeom>
          <a:ln w="28575">
            <a:solidFill>
              <a:schemeClr val="accent4"/>
            </a:solidFill>
            <a:prstDash val="sysDash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788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Tema do Office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</dc:title>
  <dc:creator>João Paulo Bortoluci</dc:creator>
  <cp:lastModifiedBy>João Paulo Bortoluci</cp:lastModifiedBy>
  <cp:revision>1</cp:revision>
  <dcterms:created xsi:type="dcterms:W3CDTF">2020-04-03T16:46:39Z</dcterms:created>
  <dcterms:modified xsi:type="dcterms:W3CDTF">2020-04-03T18:02:59Z</dcterms:modified>
</cp:coreProperties>
</file>