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99" r:id="rId3"/>
    <p:sldId id="300" r:id="rId4"/>
    <p:sldId id="301" r:id="rId5"/>
    <p:sldId id="312" r:id="rId6"/>
    <p:sldId id="313" r:id="rId7"/>
    <p:sldId id="314" r:id="rId8"/>
    <p:sldId id="315" r:id="rId9"/>
    <p:sldId id="316" r:id="rId10"/>
    <p:sldId id="31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A3E0B-A28D-46A1-B1B4-815E3B3FC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C857B6-A4F6-42BC-AAC3-6C1657D50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469E6B-E5CD-4AF9-837F-0908F27C4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734D6C-0996-4A51-B724-6F353CB9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67C9F8-8100-41C8-98BB-0801D664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65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EBE64-E456-491F-A2AF-7FF148CD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530F0CA-B3F3-44A0-916C-0867031F2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19D5B4-62E1-4766-9B8D-1A9A25E4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014EA3-6ECE-499E-90D8-E45BF70F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F0BF24-B198-4C21-968E-B6809950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69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3BA714-E1A7-413F-BE07-973FBB711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D26A5BB-BFF9-480E-A1FE-5812FA85D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5F7773-7143-45BF-B0DF-8EE02173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D62E-1B6F-4DC1-BB45-48B35B07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40BF1B-A493-4146-B58C-89CFE852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B5FC3-23D7-42D0-A4A9-EAB21936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3656D3-38CD-42D4-A31F-674B78E39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98F158-B800-44A3-B98D-A8B71061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4D898C-644F-4468-B730-409549EA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420C76-B9F9-41E5-B90E-6FFEEEBD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31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3528B-6A9A-4992-BCAB-D24182727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F6DF10-202A-4C3C-BD08-F3B7ECA13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D24200-82E4-40B1-9141-08EB9F7CE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98ECFC-6552-4AF1-83F1-BD9D18633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5B2FFC-8BC2-48F4-B0D8-B7239958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20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F6893-838E-4EA1-921A-1477D2A5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AFBF26-B9CA-469B-BA50-54B44239D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4D6503-F772-40FF-98F1-B73C737F8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613E1F-9036-4A69-A5BB-DF8958DD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698D58-6D2B-4EC2-8A19-21950E75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253A42-1A0B-4EE3-B31B-3940E226D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3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C0209-7679-4943-8A23-BE003707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4A4767-10A4-4D7F-9E87-183D471FE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A02018-E606-4CE5-9976-3A135DE17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E49D542-9E9F-4B90-9238-C781C1857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6FDF7C-0C08-4293-9720-2BC4EDA2C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AA0884D-2B2E-427E-AC98-A927CCFE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A4B10F7-EFB4-4F8A-9A95-68CCA5C7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C74D832-272E-419E-BCE4-A850D472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58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2509E-6306-449E-9A64-58A3E408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DF219E7-E9D5-490F-92EA-C65642B5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3AFD866-CD3B-4E71-865D-1183DB60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D222642-6DD6-4654-96CC-829A6FAF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94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C592FA6-C65B-41CD-AADE-21EB038D1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1F1AB64-CE4C-42D7-9BFF-F12564F9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9F137AC-C130-4B0D-B49C-7E75FE182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64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08BA1-26CE-4A03-AC37-7246AB023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E88FC7-45EE-4D62-A4A1-0096AE7B2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AFCD5A-4F6D-455C-9296-87ED96AB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3FA816-D121-4163-BC7B-1AC4B91D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C4357C-F15A-4727-81CD-843B702D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F0BE39-13C1-4E4C-BB84-8EC163C3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04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2A3F6-8C8D-4116-AC82-0D6731C1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B12732D-CDE8-4F32-869C-60777A807F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A3234A-3707-49E2-966C-5F41F2261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DE22C6-0309-42E3-AB61-2DDF7249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DE3322-CD78-4495-8168-5FE3FE42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AD4D8C-0443-4150-AFFC-5C643E1D4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35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FC0DEC3-1A86-46C7-8A76-9F356B4B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20F750-8069-4A05-8AB0-B5E5800E5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8F55B4-CB25-41B4-9049-4F51C7E08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41DE-527D-46A1-A6CC-4D01FE91C856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0FF80A-E532-47FC-8EB9-F2059AB4B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2C2259-2C34-4CDF-B580-43E8F7440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F4988-AC82-4AC4-97D4-2D4247A01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57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7" Type="http://schemas.openxmlformats.org/officeDocument/2006/relationships/image" Target="../media/image1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10" Type="http://schemas.openxmlformats.org/officeDocument/2006/relationships/image" Target="../media/image1.png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10" Type="http://schemas.openxmlformats.org/officeDocument/2006/relationships/image" Target="../media/image1.png"/><Relationship Id="rId4" Type="http://schemas.openxmlformats.org/officeDocument/2006/relationships/image" Target="../media/image36.emf"/><Relationship Id="rId9" Type="http://schemas.openxmlformats.org/officeDocument/2006/relationships/image" Target="../media/image4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>
                <a:latin typeface="Roboto"/>
              </a:rPr>
              <a:t>VOLUME 8</a:t>
            </a:r>
          </a:p>
          <a:p>
            <a:endParaRPr lang="pt-BR" sz="2800" dirty="0">
              <a:latin typeface="Roboto"/>
            </a:endParaRPr>
          </a:p>
          <a:p>
            <a:r>
              <a:rPr lang="pt-BR" sz="2800" dirty="0">
                <a:latin typeface="Roboto"/>
              </a:rPr>
              <a:t>Unidade 5</a:t>
            </a:r>
          </a:p>
          <a:p>
            <a:r>
              <a:rPr lang="pt-BR" sz="2800" dirty="0">
                <a:latin typeface="Roboto"/>
              </a:rPr>
              <a:t>Polígonos e círculo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030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Conector fora de Página 6">
            <a:extLst>
              <a:ext uri="{FF2B5EF4-FFF2-40B4-BE49-F238E27FC236}">
                <a16:creationId xmlns:a16="http://schemas.microsoft.com/office/drawing/2014/main" id="{5A0E312A-DF87-43A8-AF29-9B74A0B735BD}"/>
              </a:ext>
            </a:extLst>
          </p:cNvPr>
          <p:cNvSpPr/>
          <p:nvPr/>
        </p:nvSpPr>
        <p:spPr>
          <a:xfrm>
            <a:off x="3339434" y="1177708"/>
            <a:ext cx="1961535" cy="459063"/>
          </a:xfrm>
          <a:prstGeom prst="flowChartOffpageConnec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/>
              </a:rPr>
              <a:t>círculo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702235" y="60494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 círculo e a circunferência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441311D-0595-4014-BA33-908DF9F942A6}"/>
              </a:ext>
            </a:extLst>
          </p:cNvPr>
          <p:cNvSpPr/>
          <p:nvPr/>
        </p:nvSpPr>
        <p:spPr>
          <a:xfrm rot="10800000" flipV="1">
            <a:off x="5035905" y="3980379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816CFEC-8D48-42AC-AFE1-411D4A1ACD51}"/>
              </a:ext>
            </a:extLst>
          </p:cNvPr>
          <p:cNvSpPr/>
          <p:nvPr/>
        </p:nvSpPr>
        <p:spPr>
          <a:xfrm rot="10800000">
            <a:off x="5041105" y="4835397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E568F18-16C1-459E-B100-EA551FF586A8}"/>
                  </a:ext>
                </a:extLst>
              </p:cNvPr>
              <p:cNvSpPr/>
              <p:nvPr/>
            </p:nvSpPr>
            <p:spPr>
              <a:xfrm>
                <a:off x="265470" y="4007260"/>
                <a:ext cx="11926525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dirty="0">
                    <a:latin typeface="Roboto"/>
                  </a:rPr>
                  <a:t>Se dividirmos o comprimento </a:t>
                </a:r>
                <a:r>
                  <a:rPr lang="pt-BR" b="1" dirty="0">
                    <a:latin typeface="Roboto"/>
                  </a:rPr>
                  <a:t>C</a:t>
                </a:r>
                <a:r>
                  <a:rPr lang="pt-BR" dirty="0">
                    <a:latin typeface="Roboto"/>
                  </a:rPr>
                  <a:t> de uma circunferência pelo comprimento </a:t>
                </a:r>
                <a:r>
                  <a:rPr lang="pt-BR" b="1" dirty="0">
                    <a:latin typeface="Roboto"/>
                  </a:rPr>
                  <a:t>2r</a:t>
                </a:r>
                <a:r>
                  <a:rPr lang="pt-BR" dirty="0">
                    <a:latin typeface="Roboto"/>
                  </a:rPr>
                  <a:t> de seu diâmetro, encontraremos uma aproximação do número irracional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pt-BR" sz="2400" dirty="0">
                    <a:latin typeface="Roboto"/>
                  </a:rPr>
                  <a:t>.</a:t>
                </a:r>
              </a:p>
            </p:txBody>
          </p:sp>
        </mc:Choice>
        <mc:Fallback xmlns="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E568F18-16C1-459E-B100-EA551FF586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0" y="4007260"/>
                <a:ext cx="11926525" cy="738664"/>
              </a:xfrm>
              <a:prstGeom prst="rect">
                <a:avLst/>
              </a:prstGeom>
              <a:blipFill>
                <a:blip r:embed="rId2"/>
                <a:stretch>
                  <a:fillRect t="-3279" b="-180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>
            <a:extLst>
              <a:ext uri="{FF2B5EF4-FFF2-40B4-BE49-F238E27FC236}">
                <a16:creationId xmlns:a16="http://schemas.microsoft.com/office/drawing/2014/main" id="{6448C2FF-EC02-4B52-9AF0-4C306DDBA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5142" y="1672112"/>
            <a:ext cx="2830508" cy="204526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F3CD51C-8661-40AD-BE87-191CB4F723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2669" y="1665766"/>
            <a:ext cx="2215067" cy="2109645"/>
          </a:xfrm>
          <a:prstGeom prst="rect">
            <a:avLst/>
          </a:prstGeom>
        </p:spPr>
      </p:pic>
      <p:sp>
        <p:nvSpPr>
          <p:cNvPr id="21" name="Fluxograma: Conector fora de Página 20">
            <a:extLst>
              <a:ext uri="{FF2B5EF4-FFF2-40B4-BE49-F238E27FC236}">
                <a16:creationId xmlns:a16="http://schemas.microsoft.com/office/drawing/2014/main" id="{69A3ACD2-886D-4832-BE58-9A2B120F8074}"/>
              </a:ext>
            </a:extLst>
          </p:cNvPr>
          <p:cNvSpPr/>
          <p:nvPr/>
        </p:nvSpPr>
        <p:spPr>
          <a:xfrm>
            <a:off x="6069628" y="1177708"/>
            <a:ext cx="1961535" cy="459063"/>
          </a:xfrm>
          <a:prstGeom prst="flowChartOffpageConnec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/>
              </a:rPr>
              <a:t>circunferência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CBCDB8CB-286C-4F83-B903-D925A42A36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765" y="5259997"/>
            <a:ext cx="1219467" cy="825703"/>
          </a:xfrm>
          <a:prstGeom prst="rect">
            <a:avLst/>
          </a:prstGeom>
        </p:spPr>
      </p:pic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5DBD3187-3867-4474-AAE1-429AD7853DFE}"/>
              </a:ext>
            </a:extLst>
          </p:cNvPr>
          <p:cNvSpPr/>
          <p:nvPr/>
        </p:nvSpPr>
        <p:spPr>
          <a:xfrm>
            <a:off x="5904271" y="5503685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65623446-0402-44DC-B14C-42972255DB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7768" y="5183776"/>
            <a:ext cx="1219467" cy="978141"/>
          </a:xfrm>
          <a:prstGeom prst="rect">
            <a:avLst/>
          </a:prstGeom>
        </p:spPr>
      </p:pic>
      <p:pic>
        <p:nvPicPr>
          <p:cNvPr id="1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04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59799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Triângulos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6E63B0-CF68-407D-9141-4103CABA9949}"/>
              </a:ext>
            </a:extLst>
          </p:cNvPr>
          <p:cNvSpPr/>
          <p:nvPr/>
        </p:nvSpPr>
        <p:spPr>
          <a:xfrm rot="10800000" flipV="1">
            <a:off x="519010" y="1651412"/>
            <a:ext cx="45396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C0E2710-AB70-4BA5-B6C7-5872C940866A}"/>
              </a:ext>
            </a:extLst>
          </p:cNvPr>
          <p:cNvSpPr/>
          <p:nvPr/>
        </p:nvSpPr>
        <p:spPr>
          <a:xfrm>
            <a:off x="519010" y="1209123"/>
            <a:ext cx="5550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Elementos de um triângulo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1CB0596-C8E9-44AC-97DF-8E1517195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82" y="1814718"/>
            <a:ext cx="5487603" cy="322659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868E130-0509-45D0-99CC-323F117D8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421" y="2173604"/>
            <a:ext cx="3861646" cy="41920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BEBE13C-2793-41B1-8E0E-0CCB1582F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3890" y="2696887"/>
            <a:ext cx="3302724" cy="38109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C00617C-070E-4964-9D9B-3E534E2763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0275" y="3210373"/>
            <a:ext cx="4064891" cy="39379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D985F88-6637-4325-9BA9-2CE6BD3AE3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1450" y="3699908"/>
            <a:ext cx="4064891" cy="431906"/>
          </a:xfrm>
          <a:prstGeom prst="rect">
            <a:avLst/>
          </a:prstGeom>
        </p:spPr>
      </p:pic>
      <p:pic>
        <p:nvPicPr>
          <p:cNvPr id="14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063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59799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Relações envolvendo os ângulos internos e externos de um triângulo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6E63B0-CF68-407D-9141-4103CABA9949}"/>
              </a:ext>
            </a:extLst>
          </p:cNvPr>
          <p:cNvSpPr/>
          <p:nvPr/>
        </p:nvSpPr>
        <p:spPr>
          <a:xfrm rot="10800000" flipV="1">
            <a:off x="519009" y="1292456"/>
            <a:ext cx="538146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C0E2710-AB70-4BA5-B6C7-5872C940866A}"/>
              </a:ext>
            </a:extLst>
          </p:cNvPr>
          <p:cNvSpPr/>
          <p:nvPr/>
        </p:nvSpPr>
        <p:spPr>
          <a:xfrm>
            <a:off x="519010" y="1512847"/>
            <a:ext cx="5576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No triângulo representado a seguir,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c</a:t>
            </a:r>
            <a:r>
              <a:rPr lang="pt-BR" dirty="0">
                <a:latin typeface="Roboto"/>
              </a:rPr>
              <a:t> correspondem às medidas dos </a:t>
            </a:r>
            <a:r>
              <a:rPr lang="pt-BR" b="1" dirty="0">
                <a:latin typeface="Roboto"/>
              </a:rPr>
              <a:t>ângulos internos </a:t>
            </a:r>
            <a:r>
              <a:rPr lang="pt-BR" dirty="0">
                <a:latin typeface="Roboto"/>
              </a:rPr>
              <a:t>e </a:t>
            </a:r>
            <a:r>
              <a:rPr lang="pt-BR" b="1" dirty="0">
                <a:latin typeface="Roboto"/>
              </a:rPr>
              <a:t>e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f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g</a:t>
            </a:r>
            <a:r>
              <a:rPr lang="pt-BR" dirty="0">
                <a:latin typeface="Roboto"/>
              </a:rPr>
              <a:t> às medidas dos </a:t>
            </a:r>
            <a:r>
              <a:rPr lang="pt-BR" b="1" dirty="0">
                <a:latin typeface="Roboto"/>
              </a:rPr>
              <a:t>ângulos externos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3975B85-2327-464A-B868-4B619EECF1CF}"/>
              </a:ext>
            </a:extLst>
          </p:cNvPr>
          <p:cNvSpPr/>
          <p:nvPr/>
        </p:nvSpPr>
        <p:spPr>
          <a:xfrm rot="10800000" flipV="1">
            <a:off x="519010" y="2619360"/>
            <a:ext cx="45396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9D50A9C-006B-4D8B-8AC5-5FF4A0416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254" y="1255660"/>
            <a:ext cx="5182736" cy="228656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5F123E4-471B-4EB4-9C50-2AEE56E38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009" y="2874616"/>
            <a:ext cx="2276846" cy="41920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EB63A4F-FD78-4341-9BDC-F272777D5F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2919" y="2870119"/>
            <a:ext cx="1827560" cy="457313"/>
          </a:xfrm>
          <a:prstGeom prst="rect">
            <a:avLst/>
          </a:prstGeom>
        </p:spPr>
      </p:pic>
      <p:sp>
        <p:nvSpPr>
          <p:cNvPr id="14" name="Seta: da Esquerda para a Direita e para Cima 13">
            <a:extLst>
              <a:ext uri="{FF2B5EF4-FFF2-40B4-BE49-F238E27FC236}">
                <a16:creationId xmlns:a16="http://schemas.microsoft.com/office/drawing/2014/main" id="{C326C2B0-BECE-4803-BB13-D514ADB30905}"/>
              </a:ext>
            </a:extLst>
          </p:cNvPr>
          <p:cNvSpPr/>
          <p:nvPr/>
        </p:nvSpPr>
        <p:spPr>
          <a:xfrm rot="10800000">
            <a:off x="2954677" y="2986624"/>
            <a:ext cx="961253" cy="614390"/>
          </a:xfrm>
          <a:prstGeom prst="leftRightUp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12B8379B-3908-47A9-8A47-151462B93B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7842" y="3761374"/>
            <a:ext cx="2743801" cy="76218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1470610A-25C9-4886-8958-8BDCEF4A50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4324" y="4950107"/>
            <a:ext cx="3810835" cy="342984"/>
          </a:xfrm>
          <a:prstGeom prst="rect">
            <a:avLst/>
          </a:prstGeom>
        </p:spPr>
      </p:pic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6A67DEF4-F13E-4B41-B108-F66D16F6AB10}"/>
              </a:ext>
            </a:extLst>
          </p:cNvPr>
          <p:cNvSpPr/>
          <p:nvPr/>
        </p:nvSpPr>
        <p:spPr>
          <a:xfrm rot="5400000">
            <a:off x="3284936" y="4398432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42F4DEBD-3CC6-42EB-A001-DFC050EB66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3218" y="5934931"/>
            <a:ext cx="1422712" cy="381094"/>
          </a:xfrm>
          <a:prstGeom prst="rect">
            <a:avLst/>
          </a:prstGeom>
        </p:spPr>
      </p:pic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6DE6D9F3-44FB-4688-99E3-AC950A207AE0}"/>
              </a:ext>
            </a:extLst>
          </p:cNvPr>
          <p:cNvSpPr/>
          <p:nvPr/>
        </p:nvSpPr>
        <p:spPr>
          <a:xfrm rot="5400000">
            <a:off x="3284935" y="5450696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D8D7887-E992-4E8C-9FA9-3CB3927CAD64}"/>
              </a:ext>
            </a:extLst>
          </p:cNvPr>
          <p:cNvSpPr/>
          <p:nvPr/>
        </p:nvSpPr>
        <p:spPr>
          <a:xfrm>
            <a:off x="6325141" y="5479718"/>
            <a:ext cx="55300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 triângulo, a medida de um ângulo externo é igual à soma das medidas dos dois ângulos internos não adjacentes a ele.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5023DA20-A1DD-411F-BDC1-9EF48648F5DD}"/>
              </a:ext>
            </a:extLst>
          </p:cNvPr>
          <p:cNvSpPr/>
          <p:nvPr/>
        </p:nvSpPr>
        <p:spPr>
          <a:xfrm rot="10800000" flipV="1">
            <a:off x="6325142" y="5306466"/>
            <a:ext cx="41182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4595CEEB-2C5F-429C-9D25-7003754EC145}"/>
              </a:ext>
            </a:extLst>
          </p:cNvPr>
          <p:cNvSpPr/>
          <p:nvPr/>
        </p:nvSpPr>
        <p:spPr>
          <a:xfrm rot="10800000" flipV="1">
            <a:off x="6325141" y="6538241"/>
            <a:ext cx="41182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414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1180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Congruência de figuras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6E63B0-CF68-407D-9141-4103CABA9949}"/>
              </a:ext>
            </a:extLst>
          </p:cNvPr>
          <p:cNvSpPr/>
          <p:nvPr/>
        </p:nvSpPr>
        <p:spPr>
          <a:xfrm rot="10800000" flipV="1">
            <a:off x="1755055" y="1251701"/>
            <a:ext cx="811160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C0E2710-AB70-4BA5-B6C7-5872C940866A}"/>
              </a:ext>
            </a:extLst>
          </p:cNvPr>
          <p:cNvSpPr/>
          <p:nvPr/>
        </p:nvSpPr>
        <p:spPr>
          <a:xfrm>
            <a:off x="1755058" y="1385031"/>
            <a:ext cx="8111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Dois polígonos são congruentes quando seus lados e ângulos internos são, respectivamente, </a:t>
            </a:r>
            <a:r>
              <a:rPr lang="pt-BR" b="1" dirty="0">
                <a:latin typeface="Roboto"/>
              </a:rPr>
              <a:t>congruentes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3975B85-2327-464A-B868-4B619EECF1CF}"/>
              </a:ext>
            </a:extLst>
          </p:cNvPr>
          <p:cNvSpPr/>
          <p:nvPr/>
        </p:nvSpPr>
        <p:spPr>
          <a:xfrm rot="10800000" flipV="1">
            <a:off x="1755051" y="2085025"/>
            <a:ext cx="811161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E5E311B-B5DC-41DA-9200-936CFFB83006}"/>
              </a:ext>
            </a:extLst>
          </p:cNvPr>
          <p:cNvSpPr/>
          <p:nvPr/>
        </p:nvSpPr>
        <p:spPr>
          <a:xfrm>
            <a:off x="602298" y="2194756"/>
            <a:ext cx="2082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LAL</a:t>
            </a:r>
            <a:r>
              <a:rPr lang="pt-BR" dirty="0">
                <a:latin typeface="Roboto"/>
              </a:rPr>
              <a:t>:</a:t>
            </a:r>
            <a:r>
              <a:rPr lang="pt-BR" b="1" dirty="0">
                <a:latin typeface="Roboto"/>
              </a:rPr>
              <a:t> </a:t>
            </a:r>
          </a:p>
          <a:p>
            <a:r>
              <a:rPr lang="pt-BR" dirty="0">
                <a:latin typeface="Roboto"/>
              </a:rPr>
              <a:t>Lado, ângulo, lado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59844808-D7A0-451A-8AE8-F4A1662F6A35}"/>
              </a:ext>
            </a:extLst>
          </p:cNvPr>
          <p:cNvSpPr/>
          <p:nvPr/>
        </p:nvSpPr>
        <p:spPr>
          <a:xfrm>
            <a:off x="586893" y="3501377"/>
            <a:ext cx="2287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ALA</a:t>
            </a:r>
            <a:r>
              <a:rPr lang="pt-BR" dirty="0">
                <a:latin typeface="Roboto"/>
              </a:rPr>
              <a:t>: </a:t>
            </a:r>
          </a:p>
          <a:p>
            <a:r>
              <a:rPr lang="pt-BR" dirty="0">
                <a:latin typeface="Roboto"/>
              </a:rPr>
              <a:t>Ângulo, lado, ângulo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DDF6193-08FC-41CA-84B4-6CFCE81F2CF6}"/>
              </a:ext>
            </a:extLst>
          </p:cNvPr>
          <p:cNvSpPr/>
          <p:nvPr/>
        </p:nvSpPr>
        <p:spPr>
          <a:xfrm>
            <a:off x="586893" y="4561350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LLL</a:t>
            </a:r>
            <a:r>
              <a:rPr lang="pt-BR" dirty="0">
                <a:latin typeface="Roboto"/>
              </a:rPr>
              <a:t>: </a:t>
            </a:r>
          </a:p>
          <a:p>
            <a:r>
              <a:rPr lang="pt-BR" dirty="0">
                <a:latin typeface="Roboto"/>
              </a:rPr>
              <a:t>Lado, lado, lado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D2FB7640-6684-4195-9E17-6032A63F09E6}"/>
              </a:ext>
            </a:extLst>
          </p:cNvPr>
          <p:cNvSpPr/>
          <p:nvPr/>
        </p:nvSpPr>
        <p:spPr>
          <a:xfrm>
            <a:off x="586893" y="5698407"/>
            <a:ext cx="315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latin typeface="Roboto"/>
              </a:rPr>
              <a:t>LAA</a:t>
            </a:r>
            <a:r>
              <a:rPr lang="pt-BR" b="1" baseline="-25000" dirty="0" err="1">
                <a:latin typeface="Roboto"/>
              </a:rPr>
              <a:t>o</a:t>
            </a:r>
            <a:r>
              <a:rPr lang="pt-BR" dirty="0">
                <a:latin typeface="Roboto"/>
              </a:rPr>
              <a:t>: </a:t>
            </a:r>
          </a:p>
          <a:p>
            <a:r>
              <a:rPr lang="pt-BR" dirty="0">
                <a:latin typeface="Roboto"/>
              </a:rPr>
              <a:t>Lado, ângulo, ângulo oposto.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04B026-70C5-438E-B4CA-0E7D6DD672B9}"/>
              </a:ext>
            </a:extLst>
          </p:cNvPr>
          <p:cNvSpPr/>
          <p:nvPr/>
        </p:nvSpPr>
        <p:spPr>
          <a:xfrm>
            <a:off x="3928516" y="2194756"/>
            <a:ext cx="49500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Dois triângulos são congruentes quando possuem dois lados e o ângulo interno formado por esses lados respectivamente congruentes.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CADC40A-1DEA-4EAC-8C30-F012F0398B9B}"/>
              </a:ext>
            </a:extLst>
          </p:cNvPr>
          <p:cNvSpPr/>
          <p:nvPr/>
        </p:nvSpPr>
        <p:spPr>
          <a:xfrm>
            <a:off x="3913111" y="3502408"/>
            <a:ext cx="4965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Dois triângulos são congruentes quando possuem um lado e dois ângulos adjacentes a esse lado respectivamente congruentes.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A994BECF-854E-4815-9594-BF3A577F1E52}"/>
              </a:ext>
            </a:extLst>
          </p:cNvPr>
          <p:cNvSpPr/>
          <p:nvPr/>
        </p:nvSpPr>
        <p:spPr>
          <a:xfrm>
            <a:off x="3913111" y="4558581"/>
            <a:ext cx="4965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Dois triângulos são congruentes quando possuem os três lados respectivamente congruentes.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FECD3FF-373C-4A71-AD0E-18B510F46834}"/>
              </a:ext>
            </a:extLst>
          </p:cNvPr>
          <p:cNvSpPr/>
          <p:nvPr/>
        </p:nvSpPr>
        <p:spPr>
          <a:xfrm>
            <a:off x="3913111" y="5572387"/>
            <a:ext cx="4965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Dois triângulos são congruentes quando possuem um lado, um ângulo adjacente e o ângulo oposto a esse lado respectivamente congruentes.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C9027EDC-45EC-4EE2-B807-F3DEEFBFD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187" y="5698407"/>
            <a:ext cx="1256721" cy="923330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A356B06-6BB9-4572-A897-8D9E0CF66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8482" y="5698407"/>
            <a:ext cx="1117845" cy="997196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988D4251-8E30-4DE3-BCC7-6FD5D908A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1187" y="4677071"/>
            <a:ext cx="1117845" cy="768539"/>
          </a:xfrm>
          <a:prstGeom prst="rect">
            <a:avLst/>
          </a:prstGeom>
        </p:spPr>
      </p:pic>
      <p:pic>
        <p:nvPicPr>
          <p:cNvPr id="33" name="Imagem 32">
            <a:extLst>
              <a:ext uri="{FF2B5EF4-FFF2-40B4-BE49-F238E27FC236}">
                <a16:creationId xmlns:a16="http://schemas.microsoft.com/office/drawing/2014/main" id="{DA6C52D1-F338-4D9C-AE8B-A95D2F3E4D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1888" y="4638961"/>
            <a:ext cx="1117845" cy="806649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017CED9F-2663-4433-9ADF-20BC9DE284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8964" y="3598570"/>
            <a:ext cx="1422712" cy="787594"/>
          </a:xfrm>
          <a:prstGeom prst="rect">
            <a:avLst/>
          </a:prstGeom>
        </p:spPr>
      </p:pic>
      <p:pic>
        <p:nvPicPr>
          <p:cNvPr id="35" name="Imagem 34">
            <a:extLst>
              <a:ext uri="{FF2B5EF4-FFF2-40B4-BE49-F238E27FC236}">
                <a16:creationId xmlns:a16="http://schemas.microsoft.com/office/drawing/2014/main" id="{DFB0D01C-B1C8-4571-B8B9-3687BBF85D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4071" y="3598570"/>
            <a:ext cx="1397306" cy="832055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id="{A4FEE91D-6412-49FC-A495-F2C2C55E94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11607" y="2381950"/>
            <a:ext cx="1724846" cy="796104"/>
          </a:xfrm>
          <a:prstGeom prst="rect">
            <a:avLst/>
          </a:prstGeom>
        </p:spPr>
      </p:pic>
      <p:pic>
        <p:nvPicPr>
          <p:cNvPr id="37" name="Imagem 36">
            <a:extLst>
              <a:ext uri="{FF2B5EF4-FFF2-40B4-BE49-F238E27FC236}">
                <a16:creationId xmlns:a16="http://schemas.microsoft.com/office/drawing/2014/main" id="{A40165E0-CE41-459F-837C-A82DD44530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12365" y="2276578"/>
            <a:ext cx="1425554" cy="1069195"/>
          </a:xfrm>
          <a:prstGeom prst="rect">
            <a:avLst/>
          </a:prstGeom>
        </p:spPr>
      </p:pic>
      <p:pic>
        <p:nvPicPr>
          <p:cNvPr id="23" name="Google Shape;67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091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702235" y="59113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Pontos notáveis de um triângulo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441311D-0595-4014-BA33-908DF9F942A6}"/>
              </a:ext>
            </a:extLst>
          </p:cNvPr>
          <p:cNvSpPr/>
          <p:nvPr/>
        </p:nvSpPr>
        <p:spPr>
          <a:xfrm rot="10800000" flipV="1">
            <a:off x="774645" y="1280319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816CFEC-8D48-42AC-AFE1-411D4A1ACD51}"/>
              </a:ext>
            </a:extLst>
          </p:cNvPr>
          <p:cNvSpPr/>
          <p:nvPr/>
        </p:nvSpPr>
        <p:spPr>
          <a:xfrm rot="10800000">
            <a:off x="774646" y="2170579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676324" y="1422903"/>
            <a:ext cx="75806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As </a:t>
            </a:r>
            <a:r>
              <a:rPr lang="pt-BR" b="1" dirty="0">
                <a:latin typeface="Roboto"/>
              </a:rPr>
              <a:t>mediatrizes</a:t>
            </a:r>
            <a:r>
              <a:rPr lang="pt-BR" dirty="0">
                <a:latin typeface="Roboto"/>
              </a:rPr>
              <a:t> de um triângulo são retas perpendiculares aos lados em seus respectivos pontos médios.</a:t>
            </a:r>
          </a:p>
        </p:txBody>
      </p:sp>
      <p:sp>
        <p:nvSpPr>
          <p:cNvPr id="35" name="Subtítulo 4">
            <a:extLst>
              <a:ext uri="{FF2B5EF4-FFF2-40B4-BE49-F238E27FC236}">
                <a16:creationId xmlns:a16="http://schemas.microsoft.com/office/drawing/2014/main" id="{C149E40D-5CD6-469F-919D-0295C38163DF}"/>
              </a:ext>
            </a:extLst>
          </p:cNvPr>
          <p:cNvSpPr txBox="1">
            <a:spLocks/>
          </p:cNvSpPr>
          <p:nvPr/>
        </p:nvSpPr>
        <p:spPr>
          <a:xfrm>
            <a:off x="7334679" y="3652460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CE7AF7C1-91DB-4967-8C0E-E5C59378FD85}"/>
              </a:ext>
            </a:extLst>
          </p:cNvPr>
          <p:cNvSpPr/>
          <p:nvPr/>
        </p:nvSpPr>
        <p:spPr>
          <a:xfrm rot="10800000" flipV="1">
            <a:off x="2673473" y="2432416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151D5A16-AFDB-455A-941E-D46BB0D945AE}"/>
              </a:ext>
            </a:extLst>
          </p:cNvPr>
          <p:cNvSpPr/>
          <p:nvPr/>
        </p:nvSpPr>
        <p:spPr>
          <a:xfrm rot="10800000">
            <a:off x="2673474" y="3239840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6198AF10-E90F-4010-8732-C749A0D4AE63}"/>
              </a:ext>
            </a:extLst>
          </p:cNvPr>
          <p:cNvSpPr/>
          <p:nvPr/>
        </p:nvSpPr>
        <p:spPr>
          <a:xfrm>
            <a:off x="2575152" y="2505970"/>
            <a:ext cx="5681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As mediatrizes de um triângulo qualquer se cruzam em um único ponto, chamado </a:t>
            </a:r>
            <a:r>
              <a:rPr lang="pt-BR" b="1" dirty="0">
                <a:latin typeface="Roboto"/>
              </a:rPr>
              <a:t>circuncentro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F95017E-05DE-4565-ACB3-CDBCD6737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194" y="665467"/>
            <a:ext cx="3717801" cy="2893830"/>
          </a:xfrm>
          <a:prstGeom prst="rect">
            <a:avLst/>
          </a:prstGeom>
        </p:spPr>
      </p:pic>
      <p:sp>
        <p:nvSpPr>
          <p:cNvPr id="58" name="Retângulo 57">
            <a:extLst>
              <a:ext uri="{FF2B5EF4-FFF2-40B4-BE49-F238E27FC236}">
                <a16:creationId xmlns:a16="http://schemas.microsoft.com/office/drawing/2014/main" id="{CA590CCD-A4FC-4BC2-BF24-D97B3EAF7452}"/>
              </a:ext>
            </a:extLst>
          </p:cNvPr>
          <p:cNvSpPr/>
          <p:nvPr/>
        </p:nvSpPr>
        <p:spPr>
          <a:xfrm rot="10800000" flipV="1">
            <a:off x="764244" y="3708024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7FD1533D-0570-4C54-93BF-A0489A0C33AD}"/>
              </a:ext>
            </a:extLst>
          </p:cNvPr>
          <p:cNvSpPr/>
          <p:nvPr/>
        </p:nvSpPr>
        <p:spPr>
          <a:xfrm rot="10800000">
            <a:off x="763177" y="4985634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8AAF38D0-3981-45CA-AF00-8E7C3CF7FF4F}"/>
              </a:ext>
            </a:extLst>
          </p:cNvPr>
          <p:cNvSpPr/>
          <p:nvPr/>
        </p:nvSpPr>
        <p:spPr>
          <a:xfrm>
            <a:off x="676324" y="3916333"/>
            <a:ext cx="75806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As </a:t>
            </a:r>
            <a:r>
              <a:rPr lang="pt-BR" b="1" dirty="0">
                <a:latin typeface="Roboto"/>
              </a:rPr>
              <a:t>bissetrizes</a:t>
            </a:r>
            <a:r>
              <a:rPr lang="pt-BR" dirty="0">
                <a:latin typeface="Roboto"/>
              </a:rPr>
              <a:t> de um triângulo são os segmentos de reta que têm uma extremidade nos vértices, dividem os ângulos internos em dois ângulos congruentes e têm a outra extremidade nos lados opostos.</a:t>
            </a: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30537AE1-CB7C-491C-B77E-F13235BBBCD9}"/>
              </a:ext>
            </a:extLst>
          </p:cNvPr>
          <p:cNvSpPr/>
          <p:nvPr/>
        </p:nvSpPr>
        <p:spPr>
          <a:xfrm rot="10800000" flipV="1">
            <a:off x="2673473" y="5220247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8A05A924-DBFC-4383-9A33-AF74EA1CDE3A}"/>
              </a:ext>
            </a:extLst>
          </p:cNvPr>
          <p:cNvSpPr/>
          <p:nvPr/>
        </p:nvSpPr>
        <p:spPr>
          <a:xfrm rot="10800000">
            <a:off x="2673474" y="6182512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BE23CB48-BC3F-41D9-8F9F-F52C5659ED09}"/>
              </a:ext>
            </a:extLst>
          </p:cNvPr>
          <p:cNvSpPr/>
          <p:nvPr/>
        </p:nvSpPr>
        <p:spPr>
          <a:xfrm>
            <a:off x="2575152" y="5379612"/>
            <a:ext cx="5681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As bissetrizes de um triângulo qualquer se cruzam em um único ponto, chamado </a:t>
            </a:r>
            <a:r>
              <a:rPr lang="pt-BR" b="1" dirty="0">
                <a:latin typeface="Roboto"/>
              </a:rPr>
              <a:t>incentro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E297B39-F93F-45FB-AD19-27A283E5E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4195" y="4166043"/>
            <a:ext cx="3717801" cy="2038850"/>
          </a:xfrm>
          <a:prstGeom prst="rect">
            <a:avLst/>
          </a:prstGeom>
        </p:spPr>
      </p:pic>
      <p:pic>
        <p:nvPicPr>
          <p:cNvPr id="19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486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5EEF558E-67D6-4111-80FB-0F1481759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140" y="4818898"/>
            <a:ext cx="2021766" cy="198465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0CC7D56-CFD4-4A11-AC43-AC5DD5D8B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305" y="4868628"/>
            <a:ext cx="2469416" cy="179300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BA71CC6-1560-4F06-BBB7-9E28A6D407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4941" y="943518"/>
            <a:ext cx="3419507" cy="1960694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702235" y="53591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Pontos notáveis de um triângulo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441311D-0595-4014-BA33-908DF9F942A6}"/>
              </a:ext>
            </a:extLst>
          </p:cNvPr>
          <p:cNvSpPr/>
          <p:nvPr/>
        </p:nvSpPr>
        <p:spPr>
          <a:xfrm rot="10800000" flipV="1">
            <a:off x="673941" y="1082466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816CFEC-8D48-42AC-AFE1-411D4A1ACD51}"/>
              </a:ext>
            </a:extLst>
          </p:cNvPr>
          <p:cNvSpPr/>
          <p:nvPr/>
        </p:nvSpPr>
        <p:spPr>
          <a:xfrm rot="10800000">
            <a:off x="673941" y="2083003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550558" y="1134765"/>
            <a:ext cx="56133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As </a:t>
            </a:r>
            <a:r>
              <a:rPr lang="pt-BR" b="1" dirty="0">
                <a:latin typeface="Roboto"/>
              </a:rPr>
              <a:t>medianas</a:t>
            </a:r>
            <a:r>
              <a:rPr lang="pt-BR" dirty="0">
                <a:latin typeface="Roboto"/>
              </a:rPr>
              <a:t> de um triângulo são os segmentos de reta que têm uma extremidade nos vértices e a outra nos pontos médios dos lados opostos.</a:t>
            </a:r>
          </a:p>
        </p:txBody>
      </p:sp>
      <p:sp>
        <p:nvSpPr>
          <p:cNvPr id="35" name="Subtítulo 4">
            <a:extLst>
              <a:ext uri="{FF2B5EF4-FFF2-40B4-BE49-F238E27FC236}">
                <a16:creationId xmlns:a16="http://schemas.microsoft.com/office/drawing/2014/main" id="{C149E40D-5CD6-469F-919D-0295C38163DF}"/>
              </a:ext>
            </a:extLst>
          </p:cNvPr>
          <p:cNvSpPr txBox="1">
            <a:spLocks/>
          </p:cNvSpPr>
          <p:nvPr/>
        </p:nvSpPr>
        <p:spPr>
          <a:xfrm>
            <a:off x="7334679" y="3652460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CE7AF7C1-91DB-4967-8C0E-E5C59378FD85}"/>
              </a:ext>
            </a:extLst>
          </p:cNvPr>
          <p:cNvSpPr/>
          <p:nvPr/>
        </p:nvSpPr>
        <p:spPr>
          <a:xfrm rot="10800000" flipV="1">
            <a:off x="2829305" y="2370355"/>
            <a:ext cx="199762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151D5A16-AFDB-455A-941E-D46BB0D945AE}"/>
              </a:ext>
            </a:extLst>
          </p:cNvPr>
          <p:cNvSpPr/>
          <p:nvPr/>
        </p:nvSpPr>
        <p:spPr>
          <a:xfrm rot="10800000">
            <a:off x="2829306" y="3120760"/>
            <a:ext cx="198757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6198AF10-E90F-4010-8732-C749A0D4AE63}"/>
              </a:ext>
            </a:extLst>
          </p:cNvPr>
          <p:cNvSpPr/>
          <p:nvPr/>
        </p:nvSpPr>
        <p:spPr>
          <a:xfrm>
            <a:off x="2730985" y="2414504"/>
            <a:ext cx="5489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As medianas de um triângulo qualquer se cruzam em um único ponto, chamado </a:t>
            </a:r>
            <a:r>
              <a:rPr lang="pt-BR" b="1" dirty="0">
                <a:latin typeface="Roboto"/>
              </a:rPr>
              <a:t>baricentro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CA590CCD-A4FC-4BC2-BF24-D97B3EAF7452}"/>
              </a:ext>
            </a:extLst>
          </p:cNvPr>
          <p:cNvSpPr/>
          <p:nvPr/>
        </p:nvSpPr>
        <p:spPr>
          <a:xfrm rot="10800000" flipV="1">
            <a:off x="693946" y="3413102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7FD1533D-0570-4C54-93BF-A0489A0C33AD}"/>
              </a:ext>
            </a:extLst>
          </p:cNvPr>
          <p:cNvSpPr/>
          <p:nvPr/>
        </p:nvSpPr>
        <p:spPr>
          <a:xfrm rot="10800000">
            <a:off x="693946" y="4681995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8AAF38D0-3981-45CA-AF00-8E7C3CF7FF4F}"/>
              </a:ext>
            </a:extLst>
          </p:cNvPr>
          <p:cNvSpPr/>
          <p:nvPr/>
        </p:nvSpPr>
        <p:spPr>
          <a:xfrm>
            <a:off x="606026" y="3440289"/>
            <a:ext cx="5489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As </a:t>
            </a:r>
            <a:r>
              <a:rPr lang="pt-BR" b="1" dirty="0">
                <a:latin typeface="Roboto"/>
              </a:rPr>
              <a:t>alturas</a:t>
            </a:r>
            <a:r>
              <a:rPr lang="pt-BR" dirty="0">
                <a:latin typeface="Roboto"/>
              </a:rPr>
              <a:t> de um triângulo são os segmentos de reta que têm uma extremidade nos vértices e a outra nos lados opostos ou nos prolongamentos deles, formando com eles ângulos retos.</a:t>
            </a: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30537AE1-CB7C-491C-B77E-F13235BBBCD9}"/>
              </a:ext>
            </a:extLst>
          </p:cNvPr>
          <p:cNvSpPr/>
          <p:nvPr/>
        </p:nvSpPr>
        <p:spPr>
          <a:xfrm rot="10800000" flipV="1">
            <a:off x="6729563" y="3514046"/>
            <a:ext cx="173537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8A05A924-DBFC-4383-9A33-AF74EA1CDE3A}"/>
              </a:ext>
            </a:extLst>
          </p:cNvPr>
          <p:cNvSpPr/>
          <p:nvPr/>
        </p:nvSpPr>
        <p:spPr>
          <a:xfrm rot="10800000">
            <a:off x="6729564" y="4519446"/>
            <a:ext cx="17266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BE23CB48-BC3F-41D9-8F9F-F52C5659ED09}"/>
              </a:ext>
            </a:extLst>
          </p:cNvPr>
          <p:cNvSpPr/>
          <p:nvPr/>
        </p:nvSpPr>
        <p:spPr>
          <a:xfrm>
            <a:off x="6631242" y="3558423"/>
            <a:ext cx="47692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As alturas de um triângulo qualquer, ou o prolongamento delas, se cruzam em um único ponto, chamado </a:t>
            </a:r>
            <a:r>
              <a:rPr lang="pt-BR" b="1" dirty="0">
                <a:latin typeface="Roboto"/>
              </a:rPr>
              <a:t>ortocentro</a:t>
            </a:r>
            <a:r>
              <a:rPr lang="pt-BR" dirty="0">
                <a:latin typeface="Roboto"/>
              </a:rPr>
              <a:t>.</a:t>
            </a:r>
            <a:endParaRPr lang="pt-BR" b="1" dirty="0">
              <a:latin typeface="Roboto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37ADDAFF-4805-4CF7-BCF1-D27F084B8B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0959" y="4907345"/>
            <a:ext cx="2515007" cy="1582286"/>
          </a:xfrm>
          <a:prstGeom prst="rect">
            <a:avLst/>
          </a:prstGeom>
        </p:spPr>
      </p:pic>
      <p:pic>
        <p:nvPicPr>
          <p:cNvPr id="21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55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702235" y="5773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441311D-0595-4014-BA33-908DF9F942A6}"/>
              </a:ext>
            </a:extLst>
          </p:cNvPr>
          <p:cNvSpPr/>
          <p:nvPr/>
        </p:nvSpPr>
        <p:spPr>
          <a:xfrm rot="10800000" flipV="1">
            <a:off x="673941" y="1151496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816CFEC-8D48-42AC-AFE1-411D4A1ACD51}"/>
              </a:ext>
            </a:extLst>
          </p:cNvPr>
          <p:cNvSpPr/>
          <p:nvPr/>
        </p:nvSpPr>
        <p:spPr>
          <a:xfrm rot="10800000">
            <a:off x="673941" y="1925735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550558" y="1189989"/>
            <a:ext cx="4980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No polígono da figura ao lado, os segmentos AC, AD, BD, BE e CE são as suas </a:t>
            </a:r>
            <a:r>
              <a:rPr lang="pt-BR" b="1" dirty="0">
                <a:latin typeface="Roboto"/>
              </a:rPr>
              <a:t>diagonais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35" name="Subtítulo 4">
            <a:extLst>
              <a:ext uri="{FF2B5EF4-FFF2-40B4-BE49-F238E27FC236}">
                <a16:creationId xmlns:a16="http://schemas.microsoft.com/office/drawing/2014/main" id="{C149E40D-5CD6-469F-919D-0295C38163DF}"/>
              </a:ext>
            </a:extLst>
          </p:cNvPr>
          <p:cNvSpPr txBox="1">
            <a:spLocks/>
          </p:cNvSpPr>
          <p:nvPr/>
        </p:nvSpPr>
        <p:spPr>
          <a:xfrm>
            <a:off x="7334679" y="3652460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DB57B15-B963-4466-B6A4-03616A072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511" y="1245029"/>
            <a:ext cx="3406951" cy="2464669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A4DAF0D5-1DD0-45FA-B998-E2473089D6D3}"/>
              </a:ext>
            </a:extLst>
          </p:cNvPr>
          <p:cNvSpPr/>
          <p:nvPr/>
        </p:nvSpPr>
        <p:spPr>
          <a:xfrm rot="10800000" flipV="1">
            <a:off x="1792338" y="2426114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3A05D3A9-93C5-46EF-A1B9-1FB46E35D49A}"/>
              </a:ext>
            </a:extLst>
          </p:cNvPr>
          <p:cNvSpPr/>
          <p:nvPr/>
        </p:nvSpPr>
        <p:spPr>
          <a:xfrm>
            <a:off x="1668955" y="2506025"/>
            <a:ext cx="4980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Em um polígono de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lados (ou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vértices), o </a:t>
            </a:r>
            <a:r>
              <a:rPr lang="pt-BR" b="1" dirty="0">
                <a:latin typeface="Roboto"/>
              </a:rPr>
              <a:t>número de diagonais </a:t>
            </a:r>
            <a:r>
              <a:rPr lang="pt-BR" dirty="0">
                <a:latin typeface="Roboto"/>
              </a:rPr>
              <a:t>(</a:t>
            </a:r>
            <a:r>
              <a:rPr lang="pt-BR" b="1" dirty="0">
                <a:latin typeface="Roboto"/>
              </a:rPr>
              <a:t>d</a:t>
            </a:r>
            <a:r>
              <a:rPr lang="pt-BR" dirty="0">
                <a:latin typeface="Roboto"/>
              </a:rPr>
              <a:t>) é dado por: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4CB548E-8D8F-4D14-AF2B-26D7134F0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240" y="3303198"/>
            <a:ext cx="2286501" cy="813000"/>
          </a:xfrm>
          <a:prstGeom prst="rect">
            <a:avLst/>
          </a:prstGeom>
        </p:spPr>
      </p:pic>
      <p:sp>
        <p:nvSpPr>
          <p:cNvPr id="26" name="Retângulo 25">
            <a:extLst>
              <a:ext uri="{FF2B5EF4-FFF2-40B4-BE49-F238E27FC236}">
                <a16:creationId xmlns:a16="http://schemas.microsoft.com/office/drawing/2014/main" id="{530273CE-E9A0-485D-A680-068F318BE33F}"/>
              </a:ext>
            </a:extLst>
          </p:cNvPr>
          <p:cNvSpPr/>
          <p:nvPr/>
        </p:nvSpPr>
        <p:spPr>
          <a:xfrm rot="10800000" flipV="1">
            <a:off x="3956278" y="4450648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9163D5D1-B713-4C24-96C7-7243EC6203E1}"/>
              </a:ext>
            </a:extLst>
          </p:cNvPr>
          <p:cNvSpPr/>
          <p:nvPr/>
        </p:nvSpPr>
        <p:spPr>
          <a:xfrm>
            <a:off x="3832895" y="4585783"/>
            <a:ext cx="4980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S</a:t>
            </a:r>
            <a:r>
              <a:rPr lang="pt-BR" b="1" baseline="-25000" dirty="0">
                <a:latin typeface="Roboto"/>
              </a:rPr>
              <a:t>i</a:t>
            </a:r>
            <a:r>
              <a:rPr lang="pt-BR" dirty="0">
                <a:latin typeface="Roboto"/>
              </a:rPr>
              <a:t> a soma das medidas dos </a:t>
            </a:r>
            <a:r>
              <a:rPr lang="pt-BR" b="1" dirty="0">
                <a:latin typeface="Roboto"/>
              </a:rPr>
              <a:t>ângulos internos</a:t>
            </a:r>
            <a:r>
              <a:rPr lang="pt-BR" dirty="0">
                <a:latin typeface="Roboto"/>
              </a:rPr>
              <a:t> de um polígono de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lados, temos: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46E1AA2A-B381-45F3-8F59-A59B985E5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3471" y="5444298"/>
            <a:ext cx="2438934" cy="444609"/>
          </a:xfrm>
          <a:prstGeom prst="rect">
            <a:avLst/>
          </a:prstGeom>
        </p:spPr>
      </p:pic>
      <p:sp>
        <p:nvSpPr>
          <p:cNvPr id="29" name="Retângulo 28">
            <a:extLst>
              <a:ext uri="{FF2B5EF4-FFF2-40B4-BE49-F238E27FC236}">
                <a16:creationId xmlns:a16="http://schemas.microsoft.com/office/drawing/2014/main" id="{88AEE640-FFBE-4268-BD9A-7173C42385ED}"/>
              </a:ext>
            </a:extLst>
          </p:cNvPr>
          <p:cNvSpPr/>
          <p:nvPr/>
        </p:nvSpPr>
        <p:spPr>
          <a:xfrm rot="10800000" flipV="1">
            <a:off x="6784740" y="5947873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7D73F13B-2F41-42BC-9B98-D1D24ADE8F60}"/>
              </a:ext>
            </a:extLst>
          </p:cNvPr>
          <p:cNvSpPr/>
          <p:nvPr/>
        </p:nvSpPr>
        <p:spPr>
          <a:xfrm>
            <a:off x="6661357" y="6083008"/>
            <a:ext cx="4980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 soma das medidas dos </a:t>
            </a:r>
            <a:r>
              <a:rPr lang="pt-BR" b="1" dirty="0">
                <a:latin typeface="Roboto"/>
              </a:rPr>
              <a:t>ângulos externos </a:t>
            </a:r>
            <a:r>
              <a:rPr lang="pt-BR" dirty="0">
                <a:latin typeface="Roboto"/>
              </a:rPr>
              <a:t>de qualquer polígono é igual a 360°.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2ACDCBDB-808B-41C8-9DF0-6D06595BE8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254" y="4042957"/>
            <a:ext cx="2997857" cy="2781985"/>
          </a:xfrm>
          <a:prstGeom prst="rect">
            <a:avLst/>
          </a:prstGeom>
        </p:spPr>
      </p:pic>
      <p:pic>
        <p:nvPicPr>
          <p:cNvPr id="18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537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702235" y="5773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 regulares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441311D-0595-4014-BA33-908DF9F942A6}"/>
              </a:ext>
            </a:extLst>
          </p:cNvPr>
          <p:cNvSpPr/>
          <p:nvPr/>
        </p:nvSpPr>
        <p:spPr>
          <a:xfrm rot="10800000" flipV="1">
            <a:off x="673941" y="1192914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816CFEC-8D48-42AC-AFE1-411D4A1ACD51}"/>
              </a:ext>
            </a:extLst>
          </p:cNvPr>
          <p:cNvSpPr/>
          <p:nvPr/>
        </p:nvSpPr>
        <p:spPr>
          <a:xfrm rot="10800000">
            <a:off x="673941" y="1898123"/>
            <a:ext cx="20570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550558" y="1231407"/>
            <a:ext cx="4980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Um </a:t>
            </a:r>
            <a:r>
              <a:rPr lang="pt-BR" b="1" dirty="0">
                <a:latin typeface="Roboto"/>
              </a:rPr>
              <a:t>polígono regular</a:t>
            </a:r>
            <a:r>
              <a:rPr lang="pt-BR" dirty="0">
                <a:latin typeface="Roboto"/>
              </a:rPr>
              <a:t> possui todos os lados e todos os ângulos internos com medidas iguais.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2089537-531B-4361-8DD5-1113CB3F6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539" y="969093"/>
            <a:ext cx="4928680" cy="438257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C805D7F-4B67-415F-81E2-CC5827A0A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807" y="2970702"/>
            <a:ext cx="3048668" cy="91462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D55369E-628D-41F6-83E9-AEA6D22CA8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7388" y="4123379"/>
            <a:ext cx="2083257" cy="914625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B079A069-0E09-44DD-8012-1A94667AFC62}"/>
              </a:ext>
            </a:extLst>
          </p:cNvPr>
          <p:cNvSpPr/>
          <p:nvPr/>
        </p:nvSpPr>
        <p:spPr>
          <a:xfrm rot="10800000" flipV="1">
            <a:off x="1681748" y="2365060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10DDBBD0-2BB4-4FBB-B81D-D4398AC8076E}"/>
              </a:ext>
            </a:extLst>
          </p:cNvPr>
          <p:cNvSpPr/>
          <p:nvPr/>
        </p:nvSpPr>
        <p:spPr>
          <a:xfrm>
            <a:off x="1558365" y="2417359"/>
            <a:ext cx="4980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Para um polígono regular de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lados, temos:</a:t>
            </a:r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061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>
            <a:extLst>
              <a:ext uri="{FF2B5EF4-FFF2-40B4-BE49-F238E27FC236}">
                <a16:creationId xmlns:a16="http://schemas.microsoft.com/office/drawing/2014/main" id="{0C0D6508-E74C-492B-9B0A-28FB7BF16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299" y="5262754"/>
            <a:ext cx="2294962" cy="134379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E0E6F2EB-2571-4256-8E92-DD62CCE81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1859" y="1585621"/>
            <a:ext cx="2067446" cy="1288743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702235" y="59113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Quadriláteros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441311D-0595-4014-BA33-908DF9F942A6}"/>
              </a:ext>
            </a:extLst>
          </p:cNvPr>
          <p:cNvSpPr/>
          <p:nvPr/>
        </p:nvSpPr>
        <p:spPr>
          <a:xfrm rot="10800000" flipV="1">
            <a:off x="673941" y="1372392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550556" y="1440421"/>
            <a:ext cx="5348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Paralelogramo</a:t>
            </a:r>
          </a:p>
          <a:p>
            <a:pPr algn="just"/>
            <a:r>
              <a:rPr lang="pt-BR" dirty="0">
                <a:latin typeface="Roboto"/>
              </a:rPr>
              <a:t>Quadrilátero com dois pares de lados</a:t>
            </a:r>
          </a:p>
          <a:p>
            <a:pPr algn="just"/>
            <a:r>
              <a:rPr lang="pt-BR" dirty="0">
                <a:latin typeface="Roboto"/>
              </a:rPr>
              <a:t>opostos paralelos.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88378F2-434E-4326-B06E-BA53A7BCE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604" y="2441310"/>
            <a:ext cx="2782417" cy="1429892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3197967-0357-4B87-9E9D-B6955F784C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1803" y="1360126"/>
            <a:ext cx="2836887" cy="1528159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7121D3B8-F8EB-47CD-A3F5-26A0D405DC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1090" y="1221838"/>
            <a:ext cx="1835351" cy="1648750"/>
          </a:xfrm>
          <a:prstGeom prst="rect">
            <a:avLst/>
          </a:prstGeom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878837C9-12C9-46C9-AF1A-CD546A8A957C}"/>
              </a:ext>
            </a:extLst>
          </p:cNvPr>
          <p:cNvSpPr/>
          <p:nvPr/>
        </p:nvSpPr>
        <p:spPr>
          <a:xfrm>
            <a:off x="4763729" y="1201099"/>
            <a:ext cx="7008081" cy="1974221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446A2E34-A99E-43EC-8123-941395768FC9}"/>
              </a:ext>
            </a:extLst>
          </p:cNvPr>
          <p:cNvSpPr/>
          <p:nvPr/>
        </p:nvSpPr>
        <p:spPr>
          <a:xfrm rot="10800000" flipV="1">
            <a:off x="705248" y="4287533"/>
            <a:ext cx="206744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992E827D-6C19-4DEE-977E-6A1EEBA4F78B}"/>
              </a:ext>
            </a:extLst>
          </p:cNvPr>
          <p:cNvSpPr/>
          <p:nvPr/>
        </p:nvSpPr>
        <p:spPr>
          <a:xfrm>
            <a:off x="581865" y="4342215"/>
            <a:ext cx="39016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Trapézio</a:t>
            </a:r>
          </a:p>
          <a:p>
            <a:pPr algn="just"/>
            <a:r>
              <a:rPr lang="pt-BR" dirty="0">
                <a:latin typeface="Roboto"/>
              </a:rPr>
              <a:t>Quadrilátero com apenas um par de lados paralelos.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FBF97DB7-240E-483E-B5B9-7E472CD919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1803" y="4451748"/>
            <a:ext cx="2219348" cy="1239410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C1FC8183-BBD9-44E3-813A-C5281A9508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13622" y="4374035"/>
            <a:ext cx="2219348" cy="1284920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569B37C6-48F5-400A-B9D4-3BCA909143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6340" y="4451748"/>
            <a:ext cx="2232327" cy="1239410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C5AFC574-77A9-4851-ACA9-919422EE3400}"/>
              </a:ext>
            </a:extLst>
          </p:cNvPr>
          <p:cNvSpPr/>
          <p:nvPr/>
        </p:nvSpPr>
        <p:spPr>
          <a:xfrm>
            <a:off x="4799904" y="3863849"/>
            <a:ext cx="7008081" cy="2201279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8005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545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Roboto</vt:lpstr>
      <vt:lpstr>Tema do Office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</dc:title>
  <dc:creator>João Paulo Bortoluci</dc:creator>
  <cp:lastModifiedBy>João Paulo Bortoluci</cp:lastModifiedBy>
  <cp:revision>1</cp:revision>
  <dcterms:created xsi:type="dcterms:W3CDTF">2020-04-03T14:35:40Z</dcterms:created>
  <dcterms:modified xsi:type="dcterms:W3CDTF">2020-04-03T14:42:00Z</dcterms:modified>
</cp:coreProperties>
</file>