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28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8B4360-0A65-4628-977C-BDFEF123BB1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E70C7E8-8CAB-4625-9022-821C5B1B4507}" type="pres">
      <dgm:prSet presAssocID="{E28B4360-0A65-4628-977C-BDFEF123BB10}" presName="Name0" presStyleCnt="0">
        <dgm:presLayoutVars>
          <dgm:chPref val="3"/>
          <dgm:dir/>
          <dgm:animLvl val="lvl"/>
          <dgm:resizeHandles/>
        </dgm:presLayoutVars>
      </dgm:prSet>
      <dgm:spPr/>
    </dgm:pt>
  </dgm:ptLst>
  <dgm:cxnLst>
    <dgm:cxn modelId="{08DC0B47-BC04-48EC-AFA6-566B16010666}" type="presOf" srcId="{E28B4360-0A65-4628-977C-BDFEF123BB10}" destId="{2E70C7E8-8CAB-4625-9022-821C5B1B450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0DBA62-8C70-47EA-9704-DF19D04E8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981429-F57A-42DE-BAE7-0653AAF12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7BF8EE-B3D1-480F-8260-F0F91AFE8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E751-3610-408D-AF31-0CB52F74AA36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3DEB46-8830-45F6-B659-F6FFDD4A4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91505D-C199-415D-85C2-F6EBF8728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1D41-5B57-4F55-A36C-AE613F806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25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2B4632-96FC-4B8F-B694-09F765871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6F60A67-7B1E-45AC-819C-B99D1DEDC2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D44CE4-C54F-421B-8B78-5CCE4EC00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E751-3610-408D-AF31-0CB52F74AA36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5C099F-E90F-4CCE-8EB1-5B3011BC7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670BDE-00B1-4790-B38D-CF86350A1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1D41-5B57-4F55-A36C-AE613F806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479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67F3688-EE5F-46F2-99A0-19A7E889E4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9B86E19-083A-4B84-812A-FCFB39B41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141F13-F5AC-4D60-B751-39186897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E751-3610-408D-AF31-0CB52F74AA36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813925-42A7-404F-B468-33AA53FB5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B62354-0264-44C0-98AD-C4ABD1008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1D41-5B57-4F55-A36C-AE613F806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51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D33AB4-AC56-45EE-BDB6-8B41455C7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E34896-C28E-4E70-9ACE-9D9050C37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4C0CE8-E6BE-478D-8095-FB824FF84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E751-3610-408D-AF31-0CB52F74AA36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71ABB5-3FF3-404B-A68D-DA551A6AB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B40B25-E5DA-4FD9-A5C6-A913A3EDA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1D41-5B57-4F55-A36C-AE613F806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46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8FE919-8EAE-4A64-B21A-DCD73DDA0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A391AA8-EED5-4231-9993-813E870F7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7B023A-C00C-4F3D-B6EC-D8578135F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E751-3610-408D-AF31-0CB52F74AA36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8DAE45-2370-44A8-B562-61E15B8B7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50D078-BB2A-4407-B485-DDD230465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1D41-5B57-4F55-A36C-AE613F806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02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A8E53E-A916-46FE-A881-D94229938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8CB475-12C3-43C0-9E75-B6F0DB5E0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A890060-95BB-4BB3-A664-2274B8633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6EB6EFE-6CBF-40AB-953F-021689BAB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E751-3610-408D-AF31-0CB52F74AA36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A8D2F19-A115-4DDB-BC0F-E10DC7CE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D809953-5D05-46AC-A8C3-414466210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1D41-5B57-4F55-A36C-AE613F806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04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C97EF-E867-4F18-87B2-C3283269C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1C0A2F-402A-41D0-A51C-7693AFDF0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D5CE24-B673-406D-B774-567484479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D9B2952-136E-4D92-9B63-5B6CE6CBD2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D350B45-59D1-4198-988A-F5D66D538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2491273-022C-44F9-8633-0DAD1CA8C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E751-3610-408D-AF31-0CB52F74AA36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310633E-B4A2-43B2-B968-169A3F887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5C8CF1A-1244-481E-AFD7-8B3BD2235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1D41-5B57-4F55-A36C-AE613F806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562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2695F-3A2E-4B83-82F6-A28276879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C99D666-D39E-49BC-A95A-96DC9C8C2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E751-3610-408D-AF31-0CB52F74AA36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494D0CB-AD87-467B-AFF2-064401642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2D709B7-B8CF-4665-96CB-6021010BB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1D41-5B57-4F55-A36C-AE613F806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37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BEF9821-3515-40C3-9F21-30D1C9621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E751-3610-408D-AF31-0CB52F74AA36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572910E-5B16-4876-8857-DEAB0BFA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B42F0EF-5037-445F-88F6-0E33DF751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1D41-5B57-4F55-A36C-AE613F806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14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684C5B-E7FD-4533-BEE3-6AD0E5FDD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E314CD-0C47-42B5-9E7A-80262D166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77240FC-B4A7-48D2-8772-2EBAB2CFF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C154E48-544C-432B-A9FC-8F447FCF5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E751-3610-408D-AF31-0CB52F74AA36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F4FA85-DA95-4EC9-A429-92F9EBB27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3336DAE-54BD-48A6-8F8D-63170C5F8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1D41-5B57-4F55-A36C-AE613F806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98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A6509C-DE2B-40E7-AC4F-46F36FC06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E775172-395E-4067-8373-1BAD80DFBB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99A42E8-7E22-436A-AAFA-1744AFF56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68748B0-548D-4EE0-B743-163A78A49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E751-3610-408D-AF31-0CB52F74AA36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14F8963-518E-4926-8AC4-FC29FDAEE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F20325-2BEB-48FD-BDD0-58D0781C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1D41-5B57-4F55-A36C-AE613F806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70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A919EE1-4987-4970-95D0-E70C969BE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28AAF06-A115-43D0-AFE0-2771293E2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0C63F4-AC78-42D1-8FF4-38844C7272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0E751-3610-408D-AF31-0CB52F74AA36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8C17D6-A97E-4672-9B4B-69E51DF48A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C16DD3-66D5-4CAE-BA54-447ED67A24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51D41-5B57-4F55-A36C-AE613F806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12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4 – Capítulo 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1650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1131194" y="2627290"/>
            <a:ext cx="9929611" cy="282047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Assim como Marc Ferrez, muitos outros artistas, como Hercule Florence, Johann Rugendas e Aimé-Adrien Taunay, participaram de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expedições pelo Brasil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 no século XIX, com o objetivo de registrar o território, ainda bem pouco conhecido. </a:t>
            </a:r>
            <a:endParaRPr lang="pt-BR" sz="2800" kern="12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048000" y="1470219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4800" b="1" dirty="0">
                <a:latin typeface="Roboto" panose="02000000000000000000" pitchFamily="2" charset="0"/>
                <a:ea typeface="Roboto" panose="02000000000000000000" pitchFamily="2" charset="0"/>
              </a:rPr>
              <a:t>Artistas viajantes</a:t>
            </a:r>
            <a:br>
              <a:rPr lang="pt-BR" sz="4800" b="1" dirty="0"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pt-BR" sz="4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312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596979" y="1724426"/>
            <a:ext cx="963339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A inglesa Marianne North (1830-1890) foi uma das artistas que mais se dedicou a retratar as plantas brasileiras.</a:t>
            </a:r>
            <a:b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Ela veio ao Brasil entre 1872 e 1873 e registrou 112 imagens em tinta a óleo sobre papel. </a:t>
            </a:r>
            <a:b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Suas pinturas tinham como tema central a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flora brasileira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, fascinada que era pelas árvores, plantas, flores, frutas e também pelos animais que encontrava na natureza.</a:t>
            </a:r>
          </a:p>
        </p:txBody>
      </p:sp>
      <p:sp>
        <p:nvSpPr>
          <p:cNvPr id="5" name="Retângulo 4"/>
          <p:cNvSpPr/>
          <p:nvPr/>
        </p:nvSpPr>
        <p:spPr>
          <a:xfrm>
            <a:off x="3922265" y="715464"/>
            <a:ext cx="45191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Marianne North </a:t>
            </a:r>
            <a:endParaRPr lang="pt-BR" sz="4800" dirty="0"/>
          </a:p>
        </p:txBody>
      </p:sp>
      <p:sp>
        <p:nvSpPr>
          <p:cNvPr id="6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824247" y="650147"/>
            <a:ext cx="10715223" cy="5839494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7681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4 – Capítulo 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7788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55195" y="1873965"/>
            <a:ext cx="99682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pPr>
              <a:lnSpc>
                <a:spcPct val="150000"/>
              </a:lnSpc>
            </a:pP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Normalmente prestamos mais atenção nas imagens do que nos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sons que nos rodeiam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. Mas os sons estão por aí, em todos os lugares. O som dos carros nas ruas, do vento nas folhas das árvores, das pessoas caminhando – todos esses elementos compõem uma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paisagem sonora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. Esse conceito foi criado pelo músico e pesquisador Murray Schafer. </a:t>
            </a:r>
          </a:p>
        </p:txBody>
      </p:sp>
      <p:sp>
        <p:nvSpPr>
          <p:cNvPr id="5" name="Retângulo 4"/>
          <p:cNvSpPr/>
          <p:nvPr/>
        </p:nvSpPr>
        <p:spPr>
          <a:xfrm>
            <a:off x="2730777" y="859247"/>
            <a:ext cx="63876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Paisagem sonora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13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3432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995115" y="958162"/>
            <a:ext cx="5473521" cy="5570114"/>
            <a:chOff x="567126" y="-122650"/>
            <a:chExt cx="2051260" cy="2180325"/>
          </a:xfrm>
          <a:scene3d>
            <a:camera prst="orthographicFront"/>
            <a:lightRig rig="flat" dir="t"/>
          </a:scene3d>
        </p:grpSpPr>
        <p:sp>
          <p:nvSpPr>
            <p:cNvPr id="5" name="Elipse 4"/>
            <p:cNvSpPr/>
            <p:nvPr/>
          </p:nvSpPr>
          <p:spPr>
            <a:xfrm>
              <a:off x="567126" y="-122650"/>
              <a:ext cx="2051260" cy="2051260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pt-BR" sz="2800" dirty="0">
                  <a:latin typeface="Roboto" panose="02000000000000000000" pitchFamily="2" charset="0"/>
                  <a:ea typeface="Roboto" panose="02000000000000000000" pitchFamily="2" charset="0"/>
                </a:rPr>
                <a:t>O som pode despertar nossas </a:t>
              </a:r>
              <a:r>
                <a:rPr lang="pt-BR" sz="2800" b="1" dirty="0">
                  <a:latin typeface="Roboto" panose="02000000000000000000" pitchFamily="2" charset="0"/>
                  <a:ea typeface="Roboto" panose="02000000000000000000" pitchFamily="2" charset="0"/>
                </a:rPr>
                <a:t>memórias</a:t>
              </a:r>
              <a:r>
                <a:rPr lang="pt-BR" sz="2800" dirty="0">
                  <a:latin typeface="Roboto" panose="02000000000000000000" pitchFamily="2" charset="0"/>
                  <a:ea typeface="Roboto" panose="02000000000000000000" pitchFamily="2" charset="0"/>
                </a:rPr>
                <a:t>.</a:t>
              </a:r>
            </a:p>
            <a:p>
              <a:pPr algn="ctr"/>
              <a:r>
                <a:rPr lang="pt-BR" sz="2800" dirty="0">
                  <a:latin typeface="Roboto" panose="02000000000000000000" pitchFamily="2" charset="0"/>
                  <a:ea typeface="Roboto" panose="02000000000000000000" pitchFamily="2" charset="0"/>
                </a:rPr>
                <a:t>Pense nos lugares onde você já morou ou que frequentou e que marcaram a sua</a:t>
              </a:r>
            </a:p>
            <a:p>
              <a:pPr algn="ctr"/>
              <a:r>
                <a:rPr lang="pt-BR" sz="2800" dirty="0">
                  <a:latin typeface="Roboto" panose="02000000000000000000" pitchFamily="2" charset="0"/>
                  <a:ea typeface="Roboto" panose="02000000000000000000" pitchFamily="2" charset="0"/>
                </a:rPr>
                <a:t>vida. Existe algum som que faz você lembrar deles?</a:t>
              </a:r>
            </a:p>
          </p:txBody>
        </p:sp>
        <p:sp>
          <p:nvSpPr>
            <p:cNvPr id="6" name="Elipse 4"/>
            <p:cNvSpPr/>
            <p:nvPr/>
          </p:nvSpPr>
          <p:spPr>
            <a:xfrm>
              <a:off x="652449" y="300400"/>
              <a:ext cx="1706860" cy="17572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800" i="1" kern="1200" dirty="0"/>
            </a:p>
          </p:txBody>
        </p:sp>
      </p:grpSp>
      <p:sp>
        <p:nvSpPr>
          <p:cNvPr id="7" name="Retângulo 6"/>
          <p:cNvSpPr/>
          <p:nvPr/>
        </p:nvSpPr>
        <p:spPr>
          <a:xfrm>
            <a:off x="1133222" y="2073205"/>
            <a:ext cx="565394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pPr>
              <a:lnSpc>
                <a:spcPct val="150000"/>
              </a:lnSpc>
            </a:pPr>
            <a:r>
              <a:rPr lang="pt-BR" sz="4800" b="1" dirty="0">
                <a:latin typeface="Roboto" panose="02000000000000000000" pitchFamily="2" charset="0"/>
                <a:ea typeface="Roboto" panose="02000000000000000000" pitchFamily="2" charset="0"/>
              </a:rPr>
              <a:t>Som e memória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14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267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9114" y="1722593"/>
            <a:ext cx="9297473" cy="487139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Já imaginou um instrumento que não é tocado por uma pessoa, e sim pelas ondas do mar? </a:t>
            </a:r>
            <a:b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E uma tela em branco exposta em uma galeria, em que o público é convidado a imaginar a pintura por meio da audição de sons? </a:t>
            </a:r>
            <a:b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Há muitos artistas dedicados a produzir</a:t>
            </a:r>
            <a:b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b="1" dirty="0">
                <a:latin typeface="Roboto" panose="02000000000000000000" pitchFamily="2" charset="0"/>
                <a:ea typeface="Roboto" panose="02000000000000000000" pitchFamily="2" charset="0"/>
              </a:rPr>
              <a:t>criações de arte sonora </a:t>
            </a: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como essas.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5AB3973-CA04-4387-A483-73CC734DA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200" y="489397"/>
            <a:ext cx="5981700" cy="104318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Criações sonoras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15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7141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70982" y="174778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800" b="1" dirty="0">
                <a:latin typeface="Roboto" panose="02000000000000000000" pitchFamily="2" charset="0"/>
                <a:ea typeface="Roboto" panose="02000000000000000000" pitchFamily="2" charset="0"/>
              </a:rPr>
              <a:t>Instalação sonora 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1043190" y="2692704"/>
            <a:ext cx="10198100" cy="1731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b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Obra de arte que ocupa um espaço propondo ao público experiências sonoras, que exigem atenção auditiva.</a:t>
            </a:r>
          </a:p>
          <a:p>
            <a:pPr algn="ctr"/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endParaRPr lang="pt-B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16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5474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CCA4F699-E3E4-4167-A92A-844D3666CE5E}"/>
              </a:ext>
            </a:extLst>
          </p:cNvPr>
          <p:cNvSpPr txBox="1">
            <a:spLocks/>
          </p:cNvSpPr>
          <p:nvPr/>
        </p:nvSpPr>
        <p:spPr>
          <a:xfrm>
            <a:off x="3155320" y="569772"/>
            <a:ext cx="5396249" cy="10431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53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Poluição sonora</a:t>
            </a:r>
            <a:endParaRPr lang="pt-BR" sz="48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1056067" y="1661186"/>
            <a:ext cx="9530367" cy="5103208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É o nome dado aos sons excessivos que causam </a:t>
            </a:r>
            <a:b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b="1" dirty="0">
                <a:latin typeface="Roboto" panose="02000000000000000000" pitchFamily="2" charset="0"/>
                <a:ea typeface="Roboto" panose="02000000000000000000" pitchFamily="2" charset="0"/>
              </a:rPr>
              <a:t>danos à saúde </a:t>
            </a: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humana e dos animais.</a:t>
            </a:r>
            <a:b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Sons intensos podem provocar surdez.</a:t>
            </a:r>
            <a:b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Também pode ser afetada a saúde psicológica, causando problemas como estresse, ansiedade, dificuldade de concentração, insônia e dores de cabeça.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17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1095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56398" y="1768922"/>
            <a:ext cx="6039118" cy="1141703"/>
          </a:xfrm>
        </p:spPr>
        <p:txBody>
          <a:bodyPr>
            <a:normAutofit/>
          </a:bodyPr>
          <a:lstStyle/>
          <a:p>
            <a:r>
              <a:rPr lang="pt-BR" sz="4800" dirty="0">
                <a:latin typeface="Roboto" panose="02000000000000000000" pitchFamily="2" charset="0"/>
                <a:ea typeface="Roboto" panose="02000000000000000000" pitchFamily="2" charset="0"/>
              </a:rPr>
              <a:t>O valor do silêncio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2137" y="1761231"/>
            <a:ext cx="10739907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t-B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O silêncio torna possível percebermos os </a:t>
            </a:r>
            <a:r>
              <a:rPr lang="pt-BR" b="1" dirty="0">
                <a:latin typeface="Roboto" panose="02000000000000000000" pitchFamily="2" charset="0"/>
                <a:ea typeface="Roboto" panose="02000000000000000000" pitchFamily="2" charset="0"/>
              </a:rPr>
              <a:t>sons mais sutis </a:t>
            </a: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que compõem a paisagem sonora à nossa volta. Em ambientes com poluição sonora, perdemos a capacidade de ouvir os sons sutis.</a:t>
            </a:r>
          </a:p>
        </p:txBody>
      </p:sp>
      <p:sp>
        <p:nvSpPr>
          <p:cNvPr id="4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2936384" y="1571222"/>
            <a:ext cx="5602310" cy="133940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18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6990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675212" y="611133"/>
            <a:ext cx="9627887" cy="6272012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476735" y="897285"/>
            <a:ext cx="63876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John Cage </a:t>
            </a: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932436" y="1680057"/>
            <a:ext cx="9119525" cy="5428138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O silêncio era um tema importante para o músico estadunidense John Cage. Sua obra 4’33’’ é uma composição feita para qualquer instrumento, em que nenhuma nota do instrumento é tocada. O músico chega ao palco e toca exatos </a:t>
            </a:r>
            <a:r>
              <a:rPr lang="pt-BR" b="1" dirty="0">
                <a:latin typeface="Roboto" panose="02000000000000000000" pitchFamily="2" charset="0"/>
                <a:ea typeface="Roboto" panose="02000000000000000000" pitchFamily="2" charset="0"/>
              </a:rPr>
              <a:t>quatro minutos e trinta e três segundos de puro silêncio</a:t>
            </a: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. O público então percebe a paisagem sonora do momento.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19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135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5F53B5A5-538A-46E7-990B-868E237B9F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15AB3973-CA04-4387-A483-73CC734DA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5092" y="239331"/>
            <a:ext cx="6027313" cy="126749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br>
              <a:rPr lang="pt-BR" sz="4800" b="1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4800" b="1" dirty="0">
                <a:latin typeface="Roboto" panose="02000000000000000000" pitchFamily="2" charset="0"/>
                <a:ea typeface="Roboto" panose="02000000000000000000" pitchFamily="2" charset="0"/>
              </a:rPr>
              <a:t>Até perder de vista</a:t>
            </a:r>
            <a:br>
              <a:rPr lang="pt-BR" sz="4800" dirty="0"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pt-BR" sz="48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540084" y="1520796"/>
            <a:ext cx="5766788" cy="5281789"/>
            <a:chOff x="355864" y="-9791"/>
            <a:chExt cx="2161165" cy="2067466"/>
          </a:xfrm>
          <a:scene3d>
            <a:camera prst="orthographicFront"/>
            <a:lightRig rig="flat" dir="t"/>
          </a:scene3d>
        </p:grpSpPr>
        <p:sp>
          <p:nvSpPr>
            <p:cNvPr id="12" name="Elipse 11"/>
            <p:cNvSpPr/>
            <p:nvPr/>
          </p:nvSpPr>
          <p:spPr>
            <a:xfrm>
              <a:off x="355864" y="-9791"/>
              <a:ext cx="2161165" cy="2034130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pt-BR" sz="2800" dirty="0">
                  <a:latin typeface="Roboto" panose="02000000000000000000" pitchFamily="2" charset="0"/>
                  <a:ea typeface="Roboto" panose="02000000000000000000" pitchFamily="2" charset="0"/>
                </a:rPr>
                <a:t>As </a:t>
              </a:r>
              <a:r>
                <a:rPr lang="pt-BR" sz="2800" b="1" dirty="0">
                  <a:latin typeface="Roboto" panose="02000000000000000000" pitchFamily="2" charset="0"/>
                  <a:ea typeface="Roboto" panose="02000000000000000000" pitchFamily="2" charset="0"/>
                </a:rPr>
                <a:t>paisagens</a:t>
              </a:r>
              <a:r>
                <a:rPr lang="pt-BR" sz="2800" dirty="0">
                  <a:latin typeface="Roboto" panose="02000000000000000000" pitchFamily="2" charset="0"/>
                  <a:ea typeface="Roboto" panose="02000000000000000000" pitchFamily="2" charset="0"/>
                </a:rPr>
                <a:t> passam por transformações e</a:t>
              </a:r>
            </a:p>
            <a:p>
              <a:pPr algn="ctr"/>
              <a:r>
                <a:rPr lang="pt-BR" sz="2800" dirty="0">
                  <a:latin typeface="Roboto" panose="02000000000000000000" pitchFamily="2" charset="0"/>
                  <a:ea typeface="Roboto" panose="02000000000000000000" pitchFamily="2" charset="0"/>
                </a:rPr>
                <a:t>fazem parte da história coletiva. </a:t>
              </a:r>
              <a:br>
                <a:rPr lang="pt-BR" sz="2800" dirty="0">
                  <a:latin typeface="Roboto" panose="02000000000000000000" pitchFamily="2" charset="0"/>
                  <a:ea typeface="Roboto" panose="02000000000000000000" pitchFamily="2" charset="0"/>
                </a:rPr>
              </a:br>
              <a:r>
                <a:rPr lang="pt-BR" sz="2800" dirty="0">
                  <a:latin typeface="Roboto" panose="02000000000000000000" pitchFamily="2" charset="0"/>
                  <a:ea typeface="Roboto" panose="02000000000000000000" pitchFamily="2" charset="0"/>
                </a:rPr>
                <a:t>Todo registro de uma paisagem é um ato </a:t>
              </a:r>
              <a:r>
                <a:rPr lang="pt-BR" sz="2800" b="1" dirty="0">
                  <a:latin typeface="Roboto" panose="02000000000000000000" pitchFamily="2" charset="0"/>
                  <a:ea typeface="Roboto" panose="02000000000000000000" pitchFamily="2" charset="0"/>
                </a:rPr>
                <a:t>intencional</a:t>
              </a:r>
              <a:r>
                <a:rPr lang="pt-BR" sz="2800" dirty="0">
                  <a:latin typeface="Roboto" panose="02000000000000000000" pitchFamily="2" charset="0"/>
                  <a:ea typeface="Roboto" panose="02000000000000000000" pitchFamily="2" charset="0"/>
                </a:rPr>
                <a:t>, ou seja,  define um modo de representar aquele local.</a:t>
              </a:r>
              <a:br>
                <a:rPr lang="pt-BR" sz="2800" dirty="0">
                  <a:latin typeface="Roboto" panose="02000000000000000000" pitchFamily="2" charset="0"/>
                  <a:ea typeface="Roboto" panose="02000000000000000000" pitchFamily="2" charset="0"/>
                </a:rPr>
              </a:br>
              <a:endParaRPr lang="pt-BR" sz="2800" dirty="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16" name="Elipse 4"/>
            <p:cNvSpPr/>
            <p:nvPr/>
          </p:nvSpPr>
          <p:spPr>
            <a:xfrm>
              <a:off x="652449" y="300400"/>
              <a:ext cx="1706860" cy="17572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800" i="1" kern="1200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4494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5AB3973-CA04-4387-A483-73CC734DA56F}"/>
              </a:ext>
            </a:extLst>
          </p:cNvPr>
          <p:cNvSpPr txBox="1">
            <a:spLocks/>
          </p:cNvSpPr>
          <p:nvPr/>
        </p:nvSpPr>
        <p:spPr>
          <a:xfrm>
            <a:off x="3348507" y="875763"/>
            <a:ext cx="5267458" cy="9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>
                <a:latin typeface="Roboto" panose="02000000000000000000" pitchFamily="2" charset="0"/>
                <a:ea typeface="Roboto" panose="02000000000000000000" pitchFamily="2" charset="0"/>
              </a:rPr>
              <a:t>Pinuccio Sciola</a:t>
            </a:r>
            <a:endParaRPr lang="pt-BR" sz="48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1096138" y="2164976"/>
            <a:ext cx="9981127" cy="40879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Esse artista italiano desenvolveu esculturas conhecidas como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pedras sonoras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. Essas peças em calcário ou basalto foram sulcadas por ele e, quando esfregadas com a mão ou com pequenas pedras, produzem diversos sons. Desse modo, Sciola convida o espectador a interagir com a escultura usando diversos sentidos: a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visão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, o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tato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 e a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audição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pt-BR" kern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20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9205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98302" y="2382591"/>
            <a:ext cx="10515600" cy="3825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As diferenças de timbre entre os diversos objetos sonoros são provocadas por fatores como o material de que são constituídos os instrumentos, a forma de sua caixa de ressonância, entre outros. </a:t>
            </a:r>
          </a:p>
          <a:p>
            <a:pPr algn="ctr"/>
            <a:endParaRPr lang="pt-B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3374265" y="940157"/>
            <a:ext cx="5100034" cy="1184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pt-BR" sz="4800" b="1" dirty="0">
                <a:latin typeface="Roboto" panose="02000000000000000000" pitchFamily="2" charset="0"/>
                <a:ea typeface="Roboto" panose="02000000000000000000" pitchFamily="2" charset="0"/>
              </a:rPr>
              <a:t>Timbre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21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5376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Retângulo 4"/>
          <p:cNvSpPr/>
          <p:nvPr/>
        </p:nvSpPr>
        <p:spPr>
          <a:xfrm>
            <a:off x="2622176" y="1093562"/>
            <a:ext cx="71368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800" b="1" dirty="0">
                <a:latin typeface="Roboto" panose="02000000000000000000" pitchFamily="2" charset="0"/>
                <a:ea typeface="Roboto" panose="02000000000000000000" pitchFamily="2" charset="0"/>
              </a:rPr>
              <a:t>Uma paisagem na cabeça</a:t>
            </a:r>
            <a:endParaRPr lang="pt-BR" sz="4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546896" y="2343956"/>
            <a:ext cx="9541814" cy="352881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708775" y="2548779"/>
            <a:ext cx="921805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Antes do tempo das máquinas fotográficas, os artistas criavam paisagens em seus ateliês, tentando pintá-las de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memória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.  Muitos também tinham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cadernos de viagem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, onde retratavam lugares e peculiaridades das regiões que visitavam.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0540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914400" y="611203"/>
            <a:ext cx="99372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Paisagem imaginante</a:t>
            </a:r>
          </a:p>
        </p:txBody>
      </p:sp>
      <p:sp>
        <p:nvSpPr>
          <p:cNvPr id="8" name="Retângulo 7"/>
          <p:cNvSpPr/>
          <p:nvPr/>
        </p:nvSpPr>
        <p:spPr>
          <a:xfrm>
            <a:off x="1081825" y="2366753"/>
            <a:ext cx="1036749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O artista brasileiro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Alberto da Veiga Guignard 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(1896-1962) </a:t>
            </a:r>
            <a:b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criava pinturas cheias de lirismo. Trouxe para as telas as </a:t>
            </a:r>
            <a:b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paisagens de Minas Gerais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 de um modo diferente. </a:t>
            </a:r>
            <a:b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Ele não representava apenas o que via, e sim criava uma atmosfera de cores que parecia fazer flutuar a  paisagem.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680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ítulo 1">
            <a:extLst>
              <a:ext uri="{FF2B5EF4-FFF2-40B4-BE49-F238E27FC236}">
                <a16:creationId xmlns:a16="http://schemas.microsoft.com/office/drawing/2014/main" id="{15AB3973-CA04-4387-A483-73CC734DA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1898" y="556079"/>
            <a:ext cx="8238474" cy="102802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Impressões da luz</a:t>
            </a: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2141898" y="1481069"/>
            <a:ext cx="8238474" cy="502276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marL="0" lvl="1" algn="ctr" defTabSz="48895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</a:pPr>
            <a:r>
              <a:rPr lang="pt-BR" sz="2700" dirty="0">
                <a:latin typeface="Roboto" panose="02000000000000000000" pitchFamily="2" charset="0"/>
                <a:ea typeface="Roboto" panose="02000000000000000000" pitchFamily="2" charset="0"/>
              </a:rPr>
              <a:t>Sair para pintar era um programa corriqueiro de um grupo de artistas na França, entre as décadas de 1860 e 1880. Graças à fabricação de telas menores e de tinta a óleo em pequenos tubos, esses artistas podiam sair de seus ateliês e </a:t>
            </a:r>
            <a:r>
              <a:rPr lang="pt-BR" sz="2700" b="1" dirty="0">
                <a:latin typeface="Roboto" panose="02000000000000000000" pitchFamily="2" charset="0"/>
                <a:ea typeface="Roboto" panose="02000000000000000000" pitchFamily="2" charset="0"/>
              </a:rPr>
              <a:t>pintar ao ar livre</a:t>
            </a:r>
            <a:r>
              <a:rPr lang="pt-BR" sz="27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br>
              <a:rPr lang="pt-BR" sz="27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700" dirty="0">
                <a:latin typeface="Roboto" panose="02000000000000000000" pitchFamily="2" charset="0"/>
                <a:ea typeface="Roboto" panose="02000000000000000000" pitchFamily="2" charset="0"/>
              </a:rPr>
              <a:t>Assim, eles perceberam que a luminosidade alterava a percepção das cores de uma </a:t>
            </a:r>
            <a:r>
              <a:rPr lang="pt-BR" sz="2700" b="1" dirty="0">
                <a:latin typeface="Roboto" panose="02000000000000000000" pitchFamily="2" charset="0"/>
                <a:ea typeface="Roboto" panose="02000000000000000000" pitchFamily="2" charset="0"/>
              </a:rPr>
              <a:t>paisagem</a:t>
            </a:r>
            <a:r>
              <a:rPr lang="pt-BR" sz="27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br>
              <a:rPr lang="pt-BR" sz="27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700" dirty="0">
                <a:latin typeface="Roboto" panose="02000000000000000000" pitchFamily="2" charset="0"/>
                <a:ea typeface="Roboto" panose="02000000000000000000" pitchFamily="2" charset="0"/>
              </a:rPr>
              <a:t>no decorrer do dia. </a:t>
            </a:r>
            <a:endParaRPr lang="pt-BR" sz="2700" kern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8218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78039" y="1335277"/>
            <a:ext cx="1008415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Fazia parte daquele grupo de artistas franceses que adorava pintar ao ar livre. O título de um de seus quadros (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Impressão, nascer do sol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) deu origem ao nome de um movimento que marcaria a história da arte: o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impressionismo. </a:t>
            </a:r>
            <a:b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Monet pintava um mesmo tema diversas vezes em horários e dias diferentes. Assim, desenvolveu séries que registram a passagem do tempo evidenciada pela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luz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endParaRPr lang="pt-BR" sz="28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043966" y="656823"/>
            <a:ext cx="42757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Claude Monet</a:t>
            </a:r>
          </a:p>
        </p:txBody>
      </p:sp>
      <p:sp>
        <p:nvSpPr>
          <p:cNvPr id="27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824247" y="489397"/>
            <a:ext cx="10715223" cy="5839494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4680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65161" y="839154"/>
            <a:ext cx="11423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>
                <a:latin typeface="Roboto" panose="02000000000000000000" pitchFamily="2" charset="0"/>
                <a:ea typeface="Roboto" panose="02000000000000000000" pitchFamily="2" charset="0"/>
              </a:rPr>
              <a:t>Cores </a:t>
            </a:r>
            <a:r>
              <a:rPr lang="pt-BR" sz="4800" b="1" dirty="0">
                <a:latin typeface="Roboto" panose="02000000000000000000" pitchFamily="2" charset="0"/>
                <a:ea typeface="Roboto" panose="02000000000000000000" pitchFamily="2" charset="0"/>
              </a:rPr>
              <a:t>complementares </a:t>
            </a:r>
            <a:br>
              <a:rPr lang="pt-BR" sz="4800" b="1" dirty="0"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pt-BR" sz="48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365161" y="3721892"/>
            <a:ext cx="10225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Vistas lado a lado geram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contrastes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 e trazem o efeito de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luminosidade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. Quando estão juntas, parecem valorizar uma a outra, além de atrair os olhares para a composição.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161" y="1777285"/>
            <a:ext cx="9613375" cy="1673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199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1433559" y="2556830"/>
            <a:ext cx="9036965" cy="370779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Surgida na primeira metade do século XIX, </a:t>
            </a:r>
            <a:b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a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fotografia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 rapidamente se tornou uma ferramenta importante na produção de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registros da paisagem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Ela foi usada tanto para documentação histórica como para produção de cartões-postais para colecionadores.</a:t>
            </a:r>
            <a:endParaRPr lang="pt-BR" sz="2800" kern="12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1433559" y="804641"/>
            <a:ext cx="8779387" cy="1392243"/>
            <a:chOff x="622590" y="3129"/>
            <a:chExt cx="3311797" cy="1324719"/>
          </a:xfrm>
        </p:grpSpPr>
        <p:sp>
          <p:nvSpPr>
            <p:cNvPr id="6" name="Divisa 5"/>
            <p:cNvSpPr/>
            <p:nvPr/>
          </p:nvSpPr>
          <p:spPr>
            <a:xfrm>
              <a:off x="622590" y="3129"/>
              <a:ext cx="3311797" cy="1324719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Divisa 4"/>
            <p:cNvSpPr/>
            <p:nvPr/>
          </p:nvSpPr>
          <p:spPr>
            <a:xfrm>
              <a:off x="900156" y="327522"/>
              <a:ext cx="2650440" cy="593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20320" rIns="0" bIns="203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br>
                <a:rPr lang="pt-BR" sz="4800" dirty="0">
                  <a:latin typeface="Roboto" panose="02000000000000000000" pitchFamily="2" charset="0"/>
                  <a:ea typeface="Roboto" panose="02000000000000000000" pitchFamily="2" charset="0"/>
                </a:rPr>
              </a:br>
              <a:br>
                <a:rPr lang="pt-BR" sz="4800" dirty="0">
                  <a:latin typeface="Roboto" panose="02000000000000000000" pitchFamily="2" charset="0"/>
                  <a:ea typeface="Roboto" panose="02000000000000000000" pitchFamily="2" charset="0"/>
                </a:rPr>
              </a:br>
              <a:br>
                <a:rPr lang="pt-BR" sz="4800" dirty="0">
                  <a:latin typeface="Roboto" panose="02000000000000000000" pitchFamily="2" charset="0"/>
                  <a:ea typeface="Roboto" panose="02000000000000000000" pitchFamily="2" charset="0"/>
                </a:rPr>
              </a:br>
              <a:r>
                <a:rPr lang="pt-BR" sz="4800" dirty="0">
                  <a:latin typeface="Roboto" panose="02000000000000000000" pitchFamily="2" charset="0"/>
                  <a:ea typeface="Roboto" panose="02000000000000000000" pitchFamily="2" charset="0"/>
                </a:rPr>
                <a:t>A um clique da paisagem</a:t>
              </a:r>
              <a:br>
                <a:rPr lang="pt-BR" sz="4800" dirty="0">
                  <a:latin typeface="Roboto" panose="02000000000000000000" pitchFamily="2" charset="0"/>
                  <a:ea typeface="Roboto" panose="02000000000000000000" pitchFamily="2" charset="0"/>
                </a:rPr>
              </a:br>
              <a:br>
                <a:rPr lang="pt-BR" sz="4800" dirty="0">
                  <a:latin typeface="Roboto" panose="02000000000000000000" pitchFamily="2" charset="0"/>
                  <a:ea typeface="Roboto" panose="02000000000000000000" pitchFamily="2" charset="0"/>
                </a:rPr>
              </a:br>
              <a:br>
                <a:rPr lang="pt-BR" sz="4800" dirty="0">
                  <a:latin typeface="Roboto" panose="02000000000000000000" pitchFamily="2" charset="0"/>
                  <a:ea typeface="Roboto" panose="02000000000000000000" pitchFamily="2" charset="0"/>
                </a:rPr>
              </a:br>
              <a:endParaRPr lang="pt-BR" sz="4800" kern="1200" dirty="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6512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8487" y="828765"/>
            <a:ext cx="10515600" cy="1325563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anose="02000000000000000000" pitchFamily="2" charset="0"/>
                <a:ea typeface="Roboto" panose="02000000000000000000" pitchFamily="2" charset="0"/>
              </a:rPr>
              <a:t>Marc Ferrez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798487" y="2202287"/>
            <a:ext cx="10419011" cy="4005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Um dos principais fotógrafos brasileiros do século XIX, </a:t>
            </a:r>
            <a:b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Marc Ferrez 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(1843-1923) produziu valiosas imagens panorâmicas da cidade do Rio de Janeiro. </a:t>
            </a:r>
            <a:b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Em 1875, participou de uma expedição financiada pelo governo imperial. Sua tarefa era registrar pessoas e paisagens do Brasil. </a:t>
            </a:r>
            <a:endParaRPr lang="pt-B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6910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1018</Words>
  <Application>Microsoft Office PowerPoint</Application>
  <PresentationFormat>Widescreen</PresentationFormat>
  <Paragraphs>70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Roboto</vt:lpstr>
      <vt:lpstr>RobotoBR</vt:lpstr>
      <vt:lpstr>Tema do Office</vt:lpstr>
      <vt:lpstr> Unidade 4 – Capítulo 7</vt:lpstr>
      <vt:lpstr> Até perder de vista </vt:lpstr>
      <vt:lpstr>Apresentação do PowerPoint</vt:lpstr>
      <vt:lpstr>Apresentação do PowerPoint</vt:lpstr>
      <vt:lpstr>Impressões da luz</vt:lpstr>
      <vt:lpstr>Apresentação do PowerPoint</vt:lpstr>
      <vt:lpstr>Apresentação do PowerPoint</vt:lpstr>
      <vt:lpstr>Apresentação do PowerPoint</vt:lpstr>
      <vt:lpstr>Marc Ferrez</vt:lpstr>
      <vt:lpstr>Apresentação do PowerPoint</vt:lpstr>
      <vt:lpstr>Apresentação do PowerPoint</vt:lpstr>
      <vt:lpstr> Unidade 4 – Capítulo 8</vt:lpstr>
      <vt:lpstr>Apresentação do PowerPoint</vt:lpstr>
      <vt:lpstr>Apresentação do PowerPoint</vt:lpstr>
      <vt:lpstr>Criações sonoras</vt:lpstr>
      <vt:lpstr>Apresentação do PowerPoint</vt:lpstr>
      <vt:lpstr>Apresentação do PowerPoint</vt:lpstr>
      <vt:lpstr>O valor do silêncio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Unidade 4 – Capítulo 7</dc:title>
  <dc:creator>João Paulo Bortoluci</dc:creator>
  <cp:lastModifiedBy>João Paulo Bortoluci</cp:lastModifiedBy>
  <cp:revision>1</cp:revision>
  <dcterms:created xsi:type="dcterms:W3CDTF">2020-04-02T20:02:42Z</dcterms:created>
  <dcterms:modified xsi:type="dcterms:W3CDTF">2020-04-02T20:08:22Z</dcterms:modified>
</cp:coreProperties>
</file>