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647C0-4B88-4D34-9D13-958B5108AD94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74B16CD-BDBC-4B84-90A5-11C58779913D}">
      <dgm:prSet phldrT="[Texto]" custT="1"/>
      <dgm:spPr/>
      <dgm:t>
        <a:bodyPr/>
        <a:lstStyle/>
        <a:p>
          <a:r>
            <a: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Frase</a:t>
          </a:r>
        </a:p>
      </dgm:t>
    </dgm:pt>
    <dgm:pt modelId="{E2D4111F-138E-4CC2-90E6-E57590E352A7}" type="parTrans" cxnId="{7470A3FA-774F-4022-97D1-5433841AB6A3}">
      <dgm:prSet/>
      <dgm:spPr/>
      <dgm:t>
        <a:bodyPr/>
        <a:lstStyle/>
        <a:p>
          <a:endParaRPr lang="pt-BR"/>
        </a:p>
      </dgm:t>
    </dgm:pt>
    <dgm:pt modelId="{4C85CA5B-D1DE-4B89-82CB-50A0684F1186}" type="sibTrans" cxnId="{7470A3FA-774F-4022-97D1-5433841AB6A3}">
      <dgm:prSet/>
      <dgm:spPr/>
      <dgm:t>
        <a:bodyPr/>
        <a:lstStyle/>
        <a:p>
          <a:endParaRPr lang="pt-BR"/>
        </a:p>
      </dgm:t>
    </dgm:pt>
    <dgm:pt modelId="{B812F4A3-77D9-41A8-95FB-C38B3376F327}">
      <dgm:prSet phldrT="[Texto]" custT="1"/>
      <dgm:spPr/>
      <dgm:t>
        <a:bodyPr/>
        <a:lstStyle/>
        <a:p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Constitui um enunciado de sentido completo.</a:t>
          </a:r>
        </a:p>
      </dgm:t>
    </dgm:pt>
    <dgm:pt modelId="{F09CF685-AD99-4C15-858F-CF34A98F5FF5}" type="parTrans" cxnId="{9D5F098D-9C6A-4798-BF8B-1C0B3E0EBCF0}">
      <dgm:prSet/>
      <dgm:spPr/>
      <dgm:t>
        <a:bodyPr/>
        <a:lstStyle/>
        <a:p>
          <a:endParaRPr lang="pt-BR"/>
        </a:p>
      </dgm:t>
    </dgm:pt>
    <dgm:pt modelId="{AD775AE7-540C-4FC8-87CF-7CBDFA8E9E9B}" type="sibTrans" cxnId="{9D5F098D-9C6A-4798-BF8B-1C0B3E0EBCF0}">
      <dgm:prSet/>
      <dgm:spPr/>
      <dgm:t>
        <a:bodyPr/>
        <a:lstStyle/>
        <a:p>
          <a:endParaRPr lang="pt-BR"/>
        </a:p>
      </dgm:t>
    </dgm:pt>
    <dgm:pt modelId="{FE3E6FA0-A360-432C-BD06-46879F6A37DC}">
      <dgm:prSet phldrT="[Texto]" custT="1"/>
      <dgm:spPr/>
      <dgm:t>
        <a:bodyPr/>
        <a:lstStyle/>
        <a:p>
          <a:r>
            <a:rPr lang="pt-BR" sz="36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Frase nominal</a:t>
          </a:r>
        </a:p>
      </dgm:t>
    </dgm:pt>
    <dgm:pt modelId="{FC799FBF-FBEB-4045-B2A9-D03549EAAB08}" type="parTrans" cxnId="{4A918F74-3382-4C6F-A7FD-A2D78C4EF20C}">
      <dgm:prSet/>
      <dgm:spPr/>
      <dgm:t>
        <a:bodyPr/>
        <a:lstStyle/>
        <a:p>
          <a:endParaRPr lang="pt-BR"/>
        </a:p>
      </dgm:t>
    </dgm:pt>
    <dgm:pt modelId="{EB1D488E-7527-4145-A407-C3958509701C}" type="sibTrans" cxnId="{4A918F74-3382-4C6F-A7FD-A2D78C4EF20C}">
      <dgm:prSet/>
      <dgm:spPr/>
      <dgm:t>
        <a:bodyPr/>
        <a:lstStyle/>
        <a:p>
          <a:endParaRPr lang="pt-BR"/>
        </a:p>
      </dgm:t>
    </dgm:pt>
    <dgm:pt modelId="{017F271F-110F-4D2C-A8DC-D2BA30055B61}">
      <dgm:prSet phldrT="[Texto]" custT="1"/>
      <dgm:spPr/>
      <dgm:t>
        <a:bodyPr/>
        <a:lstStyle/>
        <a:p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É a que se constitui principalmente em torno de nomes.</a:t>
          </a:r>
        </a:p>
      </dgm:t>
    </dgm:pt>
    <dgm:pt modelId="{4877EE95-2F5E-4BAE-889C-6C5444F51030}" type="parTrans" cxnId="{FDECC5BA-9E9A-4B0D-9ECB-4EFFD92744A6}">
      <dgm:prSet/>
      <dgm:spPr/>
      <dgm:t>
        <a:bodyPr/>
        <a:lstStyle/>
        <a:p>
          <a:endParaRPr lang="pt-BR"/>
        </a:p>
      </dgm:t>
    </dgm:pt>
    <dgm:pt modelId="{DE92FB56-8C96-42AE-A845-78710123F192}" type="sibTrans" cxnId="{FDECC5BA-9E9A-4B0D-9ECB-4EFFD92744A6}">
      <dgm:prSet/>
      <dgm:spPr/>
      <dgm:t>
        <a:bodyPr/>
        <a:lstStyle/>
        <a:p>
          <a:endParaRPr lang="pt-BR"/>
        </a:p>
      </dgm:t>
    </dgm:pt>
    <dgm:pt modelId="{65E531AD-0AFE-4421-BE46-93F0D431EBBB}" type="pres">
      <dgm:prSet presAssocID="{F7C647C0-4B88-4D34-9D13-958B5108AD94}" presName="linear" presStyleCnt="0">
        <dgm:presLayoutVars>
          <dgm:animLvl val="lvl"/>
          <dgm:resizeHandles val="exact"/>
        </dgm:presLayoutVars>
      </dgm:prSet>
      <dgm:spPr/>
    </dgm:pt>
    <dgm:pt modelId="{0B29D00D-CC09-4D59-9C2D-82FBD65E763D}" type="pres">
      <dgm:prSet presAssocID="{E74B16CD-BDBC-4B84-90A5-11C58779913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353ACB-22A2-431E-BCB0-E8D56D85DF83}" type="pres">
      <dgm:prSet presAssocID="{E74B16CD-BDBC-4B84-90A5-11C58779913D}" presName="childText" presStyleLbl="revTx" presStyleIdx="0" presStyleCnt="2">
        <dgm:presLayoutVars>
          <dgm:bulletEnabled val="1"/>
        </dgm:presLayoutVars>
      </dgm:prSet>
      <dgm:spPr/>
    </dgm:pt>
    <dgm:pt modelId="{910FB9DB-4528-4B9D-95D5-BB32AB7592C9}" type="pres">
      <dgm:prSet presAssocID="{FE3E6FA0-A360-432C-BD06-46879F6A37D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E66F5DE-4236-49C3-84CF-E7E3406CD354}" type="pres">
      <dgm:prSet presAssocID="{FE3E6FA0-A360-432C-BD06-46879F6A37D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A918F74-3382-4C6F-A7FD-A2D78C4EF20C}" srcId="{F7C647C0-4B88-4D34-9D13-958B5108AD94}" destId="{FE3E6FA0-A360-432C-BD06-46879F6A37DC}" srcOrd="1" destOrd="0" parTransId="{FC799FBF-FBEB-4045-B2A9-D03549EAAB08}" sibTransId="{EB1D488E-7527-4145-A407-C3958509701C}"/>
    <dgm:cxn modelId="{4E3E1A89-2646-4F94-B197-CC25471E85DE}" type="presOf" srcId="{F7C647C0-4B88-4D34-9D13-958B5108AD94}" destId="{65E531AD-0AFE-4421-BE46-93F0D431EBBB}" srcOrd="0" destOrd="0" presId="urn:microsoft.com/office/officeart/2005/8/layout/vList2"/>
    <dgm:cxn modelId="{9D5F098D-9C6A-4798-BF8B-1C0B3E0EBCF0}" srcId="{E74B16CD-BDBC-4B84-90A5-11C58779913D}" destId="{B812F4A3-77D9-41A8-95FB-C38B3376F327}" srcOrd="0" destOrd="0" parTransId="{F09CF685-AD99-4C15-858F-CF34A98F5FF5}" sibTransId="{AD775AE7-540C-4FC8-87CF-7CBDFA8E9E9B}"/>
    <dgm:cxn modelId="{7E825AAC-19B0-40AD-98D3-DFB37045E87A}" type="presOf" srcId="{B812F4A3-77D9-41A8-95FB-C38B3376F327}" destId="{E5353ACB-22A2-431E-BCB0-E8D56D85DF83}" srcOrd="0" destOrd="0" presId="urn:microsoft.com/office/officeart/2005/8/layout/vList2"/>
    <dgm:cxn modelId="{FDECC5BA-9E9A-4B0D-9ECB-4EFFD92744A6}" srcId="{FE3E6FA0-A360-432C-BD06-46879F6A37DC}" destId="{017F271F-110F-4D2C-A8DC-D2BA30055B61}" srcOrd="0" destOrd="0" parTransId="{4877EE95-2F5E-4BAE-889C-6C5444F51030}" sibTransId="{DE92FB56-8C96-42AE-A845-78710123F192}"/>
    <dgm:cxn modelId="{E7DCE4BA-7C97-48CE-96B4-F9AE834D5D7C}" type="presOf" srcId="{FE3E6FA0-A360-432C-BD06-46879F6A37DC}" destId="{910FB9DB-4528-4B9D-95D5-BB32AB7592C9}" srcOrd="0" destOrd="0" presId="urn:microsoft.com/office/officeart/2005/8/layout/vList2"/>
    <dgm:cxn modelId="{1CBC81D2-7E0B-47B7-9177-BE96090F713C}" type="presOf" srcId="{017F271F-110F-4D2C-A8DC-D2BA30055B61}" destId="{9E66F5DE-4236-49C3-84CF-E7E3406CD354}" srcOrd="0" destOrd="0" presId="urn:microsoft.com/office/officeart/2005/8/layout/vList2"/>
    <dgm:cxn modelId="{0E33A7E2-BC91-4769-AA27-182476903BD1}" type="presOf" srcId="{E74B16CD-BDBC-4B84-90A5-11C58779913D}" destId="{0B29D00D-CC09-4D59-9C2D-82FBD65E763D}" srcOrd="0" destOrd="0" presId="urn:microsoft.com/office/officeart/2005/8/layout/vList2"/>
    <dgm:cxn modelId="{7470A3FA-774F-4022-97D1-5433841AB6A3}" srcId="{F7C647C0-4B88-4D34-9D13-958B5108AD94}" destId="{E74B16CD-BDBC-4B84-90A5-11C58779913D}" srcOrd="0" destOrd="0" parTransId="{E2D4111F-138E-4CC2-90E6-E57590E352A7}" sibTransId="{4C85CA5B-D1DE-4B89-82CB-50A0684F1186}"/>
    <dgm:cxn modelId="{F44BDDE9-E784-4A91-87B1-05236FF7A7F4}" type="presParOf" srcId="{65E531AD-0AFE-4421-BE46-93F0D431EBBB}" destId="{0B29D00D-CC09-4D59-9C2D-82FBD65E763D}" srcOrd="0" destOrd="0" presId="urn:microsoft.com/office/officeart/2005/8/layout/vList2"/>
    <dgm:cxn modelId="{FAA09408-33D5-40B6-A34A-B097A1A38805}" type="presParOf" srcId="{65E531AD-0AFE-4421-BE46-93F0D431EBBB}" destId="{E5353ACB-22A2-431E-BCB0-E8D56D85DF83}" srcOrd="1" destOrd="0" presId="urn:microsoft.com/office/officeart/2005/8/layout/vList2"/>
    <dgm:cxn modelId="{FB1E52DF-76E5-4613-A764-DB6132A0F8BD}" type="presParOf" srcId="{65E531AD-0AFE-4421-BE46-93F0D431EBBB}" destId="{910FB9DB-4528-4B9D-95D5-BB32AB7592C9}" srcOrd="2" destOrd="0" presId="urn:microsoft.com/office/officeart/2005/8/layout/vList2"/>
    <dgm:cxn modelId="{E3F86DBE-587F-4C29-98FB-5107151300D3}" type="presParOf" srcId="{65E531AD-0AFE-4421-BE46-93F0D431EBBB}" destId="{9E66F5DE-4236-49C3-84CF-E7E3406CD3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647C0-4B88-4D34-9D13-958B5108AD94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74B16CD-BDBC-4B84-90A5-11C58779913D}">
      <dgm:prSet phldrT="[Texto]" custT="1"/>
      <dgm:spPr/>
      <dgm:t>
        <a:bodyPr/>
        <a:lstStyle/>
        <a:p>
          <a:r>
            <a: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Frase verbal</a:t>
          </a:r>
        </a:p>
      </dgm:t>
    </dgm:pt>
    <dgm:pt modelId="{E2D4111F-138E-4CC2-90E6-E57590E352A7}" type="parTrans" cxnId="{7470A3FA-774F-4022-97D1-5433841AB6A3}">
      <dgm:prSet/>
      <dgm:spPr/>
      <dgm:t>
        <a:bodyPr/>
        <a:lstStyle/>
        <a:p>
          <a:endParaRPr lang="pt-BR"/>
        </a:p>
      </dgm:t>
    </dgm:pt>
    <dgm:pt modelId="{4C85CA5B-D1DE-4B89-82CB-50A0684F1186}" type="sibTrans" cxnId="{7470A3FA-774F-4022-97D1-5433841AB6A3}">
      <dgm:prSet/>
      <dgm:spPr/>
      <dgm:t>
        <a:bodyPr/>
        <a:lstStyle/>
        <a:p>
          <a:endParaRPr lang="pt-BR"/>
        </a:p>
      </dgm:t>
    </dgm:pt>
    <dgm:pt modelId="{B812F4A3-77D9-41A8-95FB-C38B3376F327}">
      <dgm:prSet phldrT="[Texto]" custT="1"/>
      <dgm:spPr/>
      <dgm:t>
        <a:bodyPr bIns="216000"/>
        <a:lstStyle/>
        <a:p>
          <a:pPr>
            <a:spcAft>
              <a:spcPts val="2400"/>
            </a:spcAft>
          </a:pPr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Constituída em torno de verbo ou locução verbal.</a:t>
          </a:r>
        </a:p>
      </dgm:t>
    </dgm:pt>
    <dgm:pt modelId="{F09CF685-AD99-4C15-858F-CF34A98F5FF5}" type="parTrans" cxnId="{9D5F098D-9C6A-4798-BF8B-1C0B3E0EBCF0}">
      <dgm:prSet/>
      <dgm:spPr/>
      <dgm:t>
        <a:bodyPr/>
        <a:lstStyle/>
        <a:p>
          <a:endParaRPr lang="pt-BR"/>
        </a:p>
      </dgm:t>
    </dgm:pt>
    <dgm:pt modelId="{AD775AE7-540C-4FC8-87CF-7CBDFA8E9E9B}" type="sibTrans" cxnId="{9D5F098D-9C6A-4798-BF8B-1C0B3E0EBCF0}">
      <dgm:prSet/>
      <dgm:spPr/>
      <dgm:t>
        <a:bodyPr/>
        <a:lstStyle/>
        <a:p>
          <a:endParaRPr lang="pt-BR"/>
        </a:p>
      </dgm:t>
    </dgm:pt>
    <dgm:pt modelId="{FE3E6FA0-A360-432C-BD06-46879F6A37DC}">
      <dgm:prSet phldrT="[Texto]" custT="1"/>
      <dgm:spPr/>
      <dgm:t>
        <a:bodyPr/>
        <a:lstStyle/>
        <a:p>
          <a:r>
            <a: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Oração</a:t>
          </a:r>
        </a:p>
      </dgm:t>
    </dgm:pt>
    <dgm:pt modelId="{FC799FBF-FBEB-4045-B2A9-D03549EAAB08}" type="parTrans" cxnId="{4A918F74-3382-4C6F-A7FD-A2D78C4EF20C}">
      <dgm:prSet/>
      <dgm:spPr/>
      <dgm:t>
        <a:bodyPr/>
        <a:lstStyle/>
        <a:p>
          <a:endParaRPr lang="pt-BR"/>
        </a:p>
      </dgm:t>
    </dgm:pt>
    <dgm:pt modelId="{EB1D488E-7527-4145-A407-C3958509701C}" type="sibTrans" cxnId="{4A918F74-3382-4C6F-A7FD-A2D78C4EF20C}">
      <dgm:prSet/>
      <dgm:spPr/>
      <dgm:t>
        <a:bodyPr/>
        <a:lstStyle/>
        <a:p>
          <a:endParaRPr lang="pt-BR"/>
        </a:p>
      </dgm:t>
    </dgm:pt>
    <dgm:pt modelId="{017F271F-110F-4D2C-A8DC-D2BA30055B61}">
      <dgm:prSet phldrT="[Texto]" custT="1"/>
      <dgm:spPr/>
      <dgm:t>
        <a:bodyPr/>
        <a:lstStyle/>
        <a:p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É a frase verbal.</a:t>
          </a:r>
        </a:p>
      </dgm:t>
    </dgm:pt>
    <dgm:pt modelId="{4877EE95-2F5E-4BAE-889C-6C5444F51030}" type="parTrans" cxnId="{FDECC5BA-9E9A-4B0D-9ECB-4EFFD92744A6}">
      <dgm:prSet/>
      <dgm:spPr/>
      <dgm:t>
        <a:bodyPr/>
        <a:lstStyle/>
        <a:p>
          <a:endParaRPr lang="pt-BR"/>
        </a:p>
      </dgm:t>
    </dgm:pt>
    <dgm:pt modelId="{DE92FB56-8C96-42AE-A845-78710123F192}" type="sibTrans" cxnId="{FDECC5BA-9E9A-4B0D-9ECB-4EFFD92744A6}">
      <dgm:prSet/>
      <dgm:spPr/>
      <dgm:t>
        <a:bodyPr/>
        <a:lstStyle/>
        <a:p>
          <a:endParaRPr lang="pt-BR"/>
        </a:p>
      </dgm:t>
    </dgm:pt>
    <dgm:pt modelId="{E3F423EC-CD08-4E0E-82D4-9F0B0412E70E}">
      <dgm:prSet phldrT="[Texto]" custT="1"/>
      <dgm:spPr/>
      <dgm:t>
        <a:bodyPr/>
        <a:lstStyle/>
        <a:p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O verbo ou a locução verbal é o núcleo das orações.</a:t>
          </a:r>
        </a:p>
      </dgm:t>
    </dgm:pt>
    <dgm:pt modelId="{1A18F7B1-D418-49B4-AAA9-F87459DA2ABD}" type="parTrans" cxnId="{6B58C351-17FE-4C0A-924C-D5A2E2DB52D0}">
      <dgm:prSet/>
      <dgm:spPr/>
      <dgm:t>
        <a:bodyPr/>
        <a:lstStyle/>
        <a:p>
          <a:endParaRPr lang="pt-BR"/>
        </a:p>
      </dgm:t>
    </dgm:pt>
    <dgm:pt modelId="{B71DA3F2-6A4E-405F-91CD-AF0375D539F7}" type="sibTrans" cxnId="{6B58C351-17FE-4C0A-924C-D5A2E2DB52D0}">
      <dgm:prSet/>
      <dgm:spPr/>
      <dgm:t>
        <a:bodyPr/>
        <a:lstStyle/>
        <a:p>
          <a:endParaRPr lang="pt-BR"/>
        </a:p>
      </dgm:t>
    </dgm:pt>
    <dgm:pt modelId="{65E531AD-0AFE-4421-BE46-93F0D431EBBB}" type="pres">
      <dgm:prSet presAssocID="{F7C647C0-4B88-4D34-9D13-958B5108AD94}" presName="linear" presStyleCnt="0">
        <dgm:presLayoutVars>
          <dgm:animLvl val="lvl"/>
          <dgm:resizeHandles val="exact"/>
        </dgm:presLayoutVars>
      </dgm:prSet>
      <dgm:spPr/>
    </dgm:pt>
    <dgm:pt modelId="{0B29D00D-CC09-4D59-9C2D-82FBD65E763D}" type="pres">
      <dgm:prSet presAssocID="{E74B16CD-BDBC-4B84-90A5-11C58779913D}" presName="parentText" presStyleLbl="node1" presStyleIdx="0" presStyleCnt="2" custScaleY="96365">
        <dgm:presLayoutVars>
          <dgm:chMax val="0"/>
          <dgm:bulletEnabled val="1"/>
        </dgm:presLayoutVars>
      </dgm:prSet>
      <dgm:spPr/>
    </dgm:pt>
    <dgm:pt modelId="{E5353ACB-22A2-431E-BCB0-E8D56D85DF83}" type="pres">
      <dgm:prSet presAssocID="{E74B16CD-BDBC-4B84-90A5-11C58779913D}" presName="childText" presStyleLbl="revTx" presStyleIdx="0" presStyleCnt="2">
        <dgm:presLayoutVars>
          <dgm:bulletEnabled val="1"/>
        </dgm:presLayoutVars>
      </dgm:prSet>
      <dgm:spPr/>
    </dgm:pt>
    <dgm:pt modelId="{910FB9DB-4528-4B9D-95D5-BB32AB7592C9}" type="pres">
      <dgm:prSet presAssocID="{FE3E6FA0-A360-432C-BD06-46879F6A37DC}" presName="parentText" presStyleLbl="node1" presStyleIdx="1" presStyleCnt="2" custScaleY="85397">
        <dgm:presLayoutVars>
          <dgm:chMax val="0"/>
          <dgm:bulletEnabled val="1"/>
        </dgm:presLayoutVars>
      </dgm:prSet>
      <dgm:spPr/>
    </dgm:pt>
    <dgm:pt modelId="{9E66F5DE-4236-49C3-84CF-E7E3406CD354}" type="pres">
      <dgm:prSet presAssocID="{FE3E6FA0-A360-432C-BD06-46879F6A37D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9A97F2A-049A-4F44-8241-8C2C6A9FF12D}" type="presOf" srcId="{E3F423EC-CD08-4E0E-82D4-9F0B0412E70E}" destId="{9E66F5DE-4236-49C3-84CF-E7E3406CD354}" srcOrd="0" destOrd="1" presId="urn:microsoft.com/office/officeart/2005/8/layout/vList2"/>
    <dgm:cxn modelId="{6B58C351-17FE-4C0A-924C-D5A2E2DB52D0}" srcId="{FE3E6FA0-A360-432C-BD06-46879F6A37DC}" destId="{E3F423EC-CD08-4E0E-82D4-9F0B0412E70E}" srcOrd="1" destOrd="0" parTransId="{1A18F7B1-D418-49B4-AAA9-F87459DA2ABD}" sibTransId="{B71DA3F2-6A4E-405F-91CD-AF0375D539F7}"/>
    <dgm:cxn modelId="{4A918F74-3382-4C6F-A7FD-A2D78C4EF20C}" srcId="{F7C647C0-4B88-4D34-9D13-958B5108AD94}" destId="{FE3E6FA0-A360-432C-BD06-46879F6A37DC}" srcOrd="1" destOrd="0" parTransId="{FC799FBF-FBEB-4045-B2A9-D03549EAAB08}" sibTransId="{EB1D488E-7527-4145-A407-C3958509701C}"/>
    <dgm:cxn modelId="{4E3E1A89-2646-4F94-B197-CC25471E85DE}" type="presOf" srcId="{F7C647C0-4B88-4D34-9D13-958B5108AD94}" destId="{65E531AD-0AFE-4421-BE46-93F0D431EBBB}" srcOrd="0" destOrd="0" presId="urn:microsoft.com/office/officeart/2005/8/layout/vList2"/>
    <dgm:cxn modelId="{9D5F098D-9C6A-4798-BF8B-1C0B3E0EBCF0}" srcId="{E74B16CD-BDBC-4B84-90A5-11C58779913D}" destId="{B812F4A3-77D9-41A8-95FB-C38B3376F327}" srcOrd="0" destOrd="0" parTransId="{F09CF685-AD99-4C15-858F-CF34A98F5FF5}" sibTransId="{AD775AE7-540C-4FC8-87CF-7CBDFA8E9E9B}"/>
    <dgm:cxn modelId="{7E825AAC-19B0-40AD-98D3-DFB37045E87A}" type="presOf" srcId="{B812F4A3-77D9-41A8-95FB-C38B3376F327}" destId="{E5353ACB-22A2-431E-BCB0-E8D56D85DF83}" srcOrd="0" destOrd="0" presId="urn:microsoft.com/office/officeart/2005/8/layout/vList2"/>
    <dgm:cxn modelId="{FDECC5BA-9E9A-4B0D-9ECB-4EFFD92744A6}" srcId="{FE3E6FA0-A360-432C-BD06-46879F6A37DC}" destId="{017F271F-110F-4D2C-A8DC-D2BA30055B61}" srcOrd="0" destOrd="0" parTransId="{4877EE95-2F5E-4BAE-889C-6C5444F51030}" sibTransId="{DE92FB56-8C96-42AE-A845-78710123F192}"/>
    <dgm:cxn modelId="{E7DCE4BA-7C97-48CE-96B4-F9AE834D5D7C}" type="presOf" srcId="{FE3E6FA0-A360-432C-BD06-46879F6A37DC}" destId="{910FB9DB-4528-4B9D-95D5-BB32AB7592C9}" srcOrd="0" destOrd="0" presId="urn:microsoft.com/office/officeart/2005/8/layout/vList2"/>
    <dgm:cxn modelId="{1CBC81D2-7E0B-47B7-9177-BE96090F713C}" type="presOf" srcId="{017F271F-110F-4D2C-A8DC-D2BA30055B61}" destId="{9E66F5DE-4236-49C3-84CF-E7E3406CD354}" srcOrd="0" destOrd="0" presId="urn:microsoft.com/office/officeart/2005/8/layout/vList2"/>
    <dgm:cxn modelId="{0E33A7E2-BC91-4769-AA27-182476903BD1}" type="presOf" srcId="{E74B16CD-BDBC-4B84-90A5-11C58779913D}" destId="{0B29D00D-CC09-4D59-9C2D-82FBD65E763D}" srcOrd="0" destOrd="0" presId="urn:microsoft.com/office/officeart/2005/8/layout/vList2"/>
    <dgm:cxn modelId="{7470A3FA-774F-4022-97D1-5433841AB6A3}" srcId="{F7C647C0-4B88-4D34-9D13-958B5108AD94}" destId="{E74B16CD-BDBC-4B84-90A5-11C58779913D}" srcOrd="0" destOrd="0" parTransId="{E2D4111F-138E-4CC2-90E6-E57590E352A7}" sibTransId="{4C85CA5B-D1DE-4B89-82CB-50A0684F1186}"/>
    <dgm:cxn modelId="{F44BDDE9-E784-4A91-87B1-05236FF7A7F4}" type="presParOf" srcId="{65E531AD-0AFE-4421-BE46-93F0D431EBBB}" destId="{0B29D00D-CC09-4D59-9C2D-82FBD65E763D}" srcOrd="0" destOrd="0" presId="urn:microsoft.com/office/officeart/2005/8/layout/vList2"/>
    <dgm:cxn modelId="{FAA09408-33D5-40B6-A34A-B097A1A38805}" type="presParOf" srcId="{65E531AD-0AFE-4421-BE46-93F0D431EBBB}" destId="{E5353ACB-22A2-431E-BCB0-E8D56D85DF83}" srcOrd="1" destOrd="0" presId="urn:microsoft.com/office/officeart/2005/8/layout/vList2"/>
    <dgm:cxn modelId="{FB1E52DF-76E5-4613-A764-DB6132A0F8BD}" type="presParOf" srcId="{65E531AD-0AFE-4421-BE46-93F0D431EBBB}" destId="{910FB9DB-4528-4B9D-95D5-BB32AB7592C9}" srcOrd="2" destOrd="0" presId="urn:microsoft.com/office/officeart/2005/8/layout/vList2"/>
    <dgm:cxn modelId="{E3F86DBE-587F-4C29-98FB-5107151300D3}" type="presParOf" srcId="{65E531AD-0AFE-4421-BE46-93F0D431EBBB}" destId="{9E66F5DE-4236-49C3-84CF-E7E3406CD3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D00D-CC09-4D59-9C2D-82FBD65E763D}">
      <dsp:nvSpPr>
        <dsp:cNvPr id="0" name=""/>
        <dsp:cNvSpPr/>
      </dsp:nvSpPr>
      <dsp:spPr>
        <a:xfrm>
          <a:off x="0" y="72218"/>
          <a:ext cx="5181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Frase</a:t>
          </a:r>
        </a:p>
      </dsp:txBody>
      <dsp:txXfrm>
        <a:off x="59399" y="131617"/>
        <a:ext cx="5062802" cy="1098002"/>
      </dsp:txXfrm>
    </dsp:sp>
    <dsp:sp modelId="{E5353ACB-22A2-431E-BCB0-E8D56D85DF83}">
      <dsp:nvSpPr>
        <dsp:cNvPr id="0" name=""/>
        <dsp:cNvSpPr/>
      </dsp:nvSpPr>
      <dsp:spPr>
        <a:xfrm>
          <a:off x="0" y="1289018"/>
          <a:ext cx="5181600" cy="10764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Constitui um enunciado de sentido completo.</a:t>
          </a:r>
        </a:p>
      </dsp:txBody>
      <dsp:txXfrm>
        <a:off x="0" y="1289018"/>
        <a:ext cx="5181600" cy="1076400"/>
      </dsp:txXfrm>
    </dsp:sp>
    <dsp:sp modelId="{910FB9DB-4528-4B9D-95D5-BB32AB7592C9}">
      <dsp:nvSpPr>
        <dsp:cNvPr id="0" name=""/>
        <dsp:cNvSpPr/>
      </dsp:nvSpPr>
      <dsp:spPr>
        <a:xfrm>
          <a:off x="0" y="2365418"/>
          <a:ext cx="5181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Frase nominal</a:t>
          </a:r>
        </a:p>
      </dsp:txBody>
      <dsp:txXfrm>
        <a:off x="59399" y="2424817"/>
        <a:ext cx="5062802" cy="1098002"/>
      </dsp:txXfrm>
    </dsp:sp>
    <dsp:sp modelId="{9E66F5DE-4236-49C3-84CF-E7E3406CD354}">
      <dsp:nvSpPr>
        <dsp:cNvPr id="0" name=""/>
        <dsp:cNvSpPr/>
      </dsp:nvSpPr>
      <dsp:spPr>
        <a:xfrm>
          <a:off x="0" y="3582218"/>
          <a:ext cx="5181600" cy="124458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É a que se constitui principalmente em torno de nomes.</a:t>
          </a:r>
        </a:p>
      </dsp:txBody>
      <dsp:txXfrm>
        <a:off x="0" y="3582218"/>
        <a:ext cx="5181600" cy="1244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D00D-CC09-4D59-9C2D-82FBD65E763D}">
      <dsp:nvSpPr>
        <dsp:cNvPr id="0" name=""/>
        <dsp:cNvSpPr/>
      </dsp:nvSpPr>
      <dsp:spPr>
        <a:xfrm>
          <a:off x="0" y="132721"/>
          <a:ext cx="5181600" cy="1172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Frase verbal</a:t>
          </a:r>
        </a:p>
      </dsp:txBody>
      <dsp:txXfrm>
        <a:off x="57240" y="189961"/>
        <a:ext cx="5067120" cy="1058089"/>
      </dsp:txXfrm>
    </dsp:sp>
    <dsp:sp modelId="{E5353ACB-22A2-431E-BCB0-E8D56D85DF83}">
      <dsp:nvSpPr>
        <dsp:cNvPr id="0" name=""/>
        <dsp:cNvSpPr/>
      </dsp:nvSpPr>
      <dsp:spPr>
        <a:xfrm>
          <a:off x="0" y="1305291"/>
          <a:ext cx="5181600" cy="10764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35560" rIns="199136" bIns="21600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"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Constituída em torno de verbo ou locução verbal.</a:t>
          </a:r>
        </a:p>
      </dsp:txBody>
      <dsp:txXfrm>
        <a:off x="0" y="1305291"/>
        <a:ext cx="5181600" cy="1076400"/>
      </dsp:txXfrm>
    </dsp:sp>
    <dsp:sp modelId="{910FB9DB-4528-4B9D-95D5-BB32AB7592C9}">
      <dsp:nvSpPr>
        <dsp:cNvPr id="0" name=""/>
        <dsp:cNvSpPr/>
      </dsp:nvSpPr>
      <dsp:spPr>
        <a:xfrm>
          <a:off x="0" y="2381691"/>
          <a:ext cx="5181600" cy="1039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Oração</a:t>
          </a:r>
        </a:p>
      </dsp:txBody>
      <dsp:txXfrm>
        <a:off x="50725" y="2432416"/>
        <a:ext cx="5080150" cy="937660"/>
      </dsp:txXfrm>
    </dsp:sp>
    <dsp:sp modelId="{9E66F5DE-4236-49C3-84CF-E7E3406CD354}">
      <dsp:nvSpPr>
        <dsp:cNvPr id="0" name=""/>
        <dsp:cNvSpPr/>
      </dsp:nvSpPr>
      <dsp:spPr>
        <a:xfrm>
          <a:off x="0" y="3420802"/>
          <a:ext cx="5181600" cy="13455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É a frase verbal.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O verbo ou a locução verbal é o núcleo das orações.</a:t>
          </a:r>
        </a:p>
      </dsp:txBody>
      <dsp:txXfrm>
        <a:off x="0" y="3420802"/>
        <a:ext cx="5181600" cy="1345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C46DC-7C01-4055-915D-A000D0ECF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339CE7-F55D-4976-9BA4-7414BD78D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B04782-BED2-4817-835B-F4FB42C8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41C599-4F90-4019-9B50-877DA19E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913F81-446A-4834-A191-4C2B732B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8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77EE5-FA86-4AAC-8624-1CD27EFBB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E5F6C8-16B3-4C6A-8B3F-35C4E1BBB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631BBD-FFA0-43E2-A2A8-5FF52A40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DA2022-7CA3-48EA-9256-84B327DB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AFBEE5-F543-4413-BA99-4F4A63E2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4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99E7A5-41A6-4297-B790-10DAD97BF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FFC21A8-32AC-4359-8446-8562FA09E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0918C2-D2C9-4F35-A94E-D485656C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5BC5FB-E5BB-41B1-9446-121089F2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CDA479-4DF5-48BC-9FF9-F6C5B462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21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92D2E-09C0-45BF-A07C-C67B8D2F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E49F91-17D8-4E20-A0C7-FC8A5179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363F69-0191-45CA-A5CF-DEDCB409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CDFC3-FB91-4767-993C-2847E082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63C749-F0FD-4917-8C93-3504EB21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64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46834-4832-4BFB-B463-3BC7290E7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EB36DE-F4FB-4054-BF3E-2546F43A3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5295CA-B8A1-43D1-9840-7F6AB4A86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A608B1-AB46-4D27-BD28-414AEE0A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261F90-58B0-46A2-A345-8420006D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45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BC553-C9AB-4336-91D7-30AF8C5C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4E496B-473D-4052-B018-E0F01E218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C62C64-D506-4BEF-A110-88B8D50C7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7904B1-8B8E-49C0-93D7-D86F5B8F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B09AF2-964C-41F9-A64F-0AF8DA7A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8F0DAA-9150-4AC0-A0A2-E827F69F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2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930AB-1543-4F43-8B4E-B51EC8D7F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AD9259-ACD4-44C5-B265-10ED486C6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C629EE-4513-48E0-A721-19C1D9EFD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A749EF4-0FC9-4459-B0F5-BF0A3A791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C09F432-7145-4570-97F4-2D120AF11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F1EEAA-D7F9-48BA-8456-8F2EE89A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B18349A-8EC2-436B-8689-95C11D4B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215427-410B-4066-8742-DC642D8C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96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FDD33-8A02-400D-A3D5-182FD47C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6BC1E3-03BE-4A20-B2D1-78E2FBA5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446B842-4465-4158-8988-63BFFB1A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25A6D3D-213D-42C0-89DD-472B1FD2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9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08CC764-0952-4863-91EB-F7B613BA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321DAC2-0C7A-443F-A472-E20D2B21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4E5390-2E2C-480D-B17B-BBCC2CE4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43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96599-F0BF-42DB-BEDC-0187495F3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C7F347-7378-436F-BDE3-4EB0C4C5F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A8D778-39BA-407A-9AC5-64C7E3235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0FEFD7-5FE7-4909-8291-9AECF479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B092FC-46F3-49B8-BDFC-AFAF0141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246FB1-2E20-45FA-9159-A2CCB9E4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81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8B107-79FA-4D96-A8A2-DF4760863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820A18-010C-4575-A402-55ADB3564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02C326-684F-46BF-BF4D-A406DDF00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532920-542C-404B-BCDA-70372651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6BF420-48F0-47F1-B1E8-2BF5DF15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FB7B06-734D-4329-B265-DBC42103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1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4B7B31F-C73C-45D6-A0A6-497DADD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CFB8A3-4F91-4CB9-8C92-930F7711B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9D92DD-8681-4800-AD64-572CEFF26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1B5DC-4239-4FCD-87F0-D13EB6B263B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472B0-D257-468D-970D-57141D589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F9B00D-72A2-466E-9649-413161F1A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16E2-A700-4D4F-A4F9-79CE1DC7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4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latin typeface="RobotoBR" pitchFamily="2" charset="0"/>
              </a:rPr>
              <a:t>Unidade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72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D5470DEB-B3B6-414B-8067-1A5B4EA11662}"/>
              </a:ext>
            </a:extLst>
          </p:cNvPr>
          <p:cNvGrpSpPr/>
          <p:nvPr/>
        </p:nvGrpSpPr>
        <p:grpSpPr>
          <a:xfrm>
            <a:off x="1240328" y="449139"/>
            <a:ext cx="9711344" cy="6091866"/>
            <a:chOff x="2218719" y="406277"/>
            <a:chExt cx="8712000" cy="6091866"/>
          </a:xfrm>
        </p:grpSpPr>
        <p:sp>
          <p:nvSpPr>
            <p:cNvPr id="3" name="Forma Livre: Forma 2">
              <a:extLst>
                <a:ext uri="{FF2B5EF4-FFF2-40B4-BE49-F238E27FC236}">
                  <a16:creationId xmlns:a16="http://schemas.microsoft.com/office/drawing/2014/main" id="{708585B8-8C22-4D3F-87E8-8554344AA52E}"/>
                </a:ext>
              </a:extLst>
            </p:cNvPr>
            <p:cNvSpPr/>
            <p:nvPr/>
          </p:nvSpPr>
          <p:spPr>
            <a:xfrm>
              <a:off x="2218719" y="406277"/>
              <a:ext cx="8712000" cy="1294642"/>
            </a:xfrm>
            <a:custGeom>
              <a:avLst/>
              <a:gdLst>
                <a:gd name="connsiteX0" fmla="*/ 0 w 8099324"/>
                <a:gd name="connsiteY0" fmla="*/ 129464 h 1294642"/>
                <a:gd name="connsiteX1" fmla="*/ 129464 w 8099324"/>
                <a:gd name="connsiteY1" fmla="*/ 0 h 1294642"/>
                <a:gd name="connsiteX2" fmla="*/ 7969860 w 8099324"/>
                <a:gd name="connsiteY2" fmla="*/ 0 h 1294642"/>
                <a:gd name="connsiteX3" fmla="*/ 8099324 w 8099324"/>
                <a:gd name="connsiteY3" fmla="*/ 129464 h 1294642"/>
                <a:gd name="connsiteX4" fmla="*/ 8099324 w 8099324"/>
                <a:gd name="connsiteY4" fmla="*/ 1165178 h 1294642"/>
                <a:gd name="connsiteX5" fmla="*/ 7969860 w 8099324"/>
                <a:gd name="connsiteY5" fmla="*/ 1294642 h 1294642"/>
                <a:gd name="connsiteX6" fmla="*/ 129464 w 8099324"/>
                <a:gd name="connsiteY6" fmla="*/ 1294642 h 1294642"/>
                <a:gd name="connsiteX7" fmla="*/ 0 w 8099324"/>
                <a:gd name="connsiteY7" fmla="*/ 1165178 h 1294642"/>
                <a:gd name="connsiteX8" fmla="*/ 0 w 8099324"/>
                <a:gd name="connsiteY8" fmla="*/ 129464 h 129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99324" h="1294642">
                  <a:moveTo>
                    <a:pt x="0" y="129464"/>
                  </a:moveTo>
                  <a:cubicBezTo>
                    <a:pt x="0" y="57963"/>
                    <a:pt x="57963" y="0"/>
                    <a:pt x="129464" y="0"/>
                  </a:cubicBezTo>
                  <a:lnTo>
                    <a:pt x="7969860" y="0"/>
                  </a:lnTo>
                  <a:cubicBezTo>
                    <a:pt x="8041361" y="0"/>
                    <a:pt x="8099324" y="57963"/>
                    <a:pt x="8099324" y="129464"/>
                  </a:cubicBezTo>
                  <a:lnTo>
                    <a:pt x="8099324" y="1165178"/>
                  </a:lnTo>
                  <a:cubicBezTo>
                    <a:pt x="8099324" y="1236679"/>
                    <a:pt x="8041361" y="1294642"/>
                    <a:pt x="7969860" y="1294642"/>
                  </a:cubicBezTo>
                  <a:lnTo>
                    <a:pt x="129464" y="1294642"/>
                  </a:lnTo>
                  <a:cubicBezTo>
                    <a:pt x="57963" y="1294642"/>
                    <a:pt x="0" y="1236679"/>
                    <a:pt x="0" y="1165178"/>
                  </a:cubicBezTo>
                  <a:lnTo>
                    <a:pt x="0" y="12946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359" tIns="0" rIns="129359" bIns="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44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Texto de divulgação científica</a:t>
              </a:r>
            </a:p>
          </p:txBody>
        </p:sp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CD834C6E-B3FC-45BD-9A8E-03E344E82705}"/>
                </a:ext>
              </a:extLst>
            </p:cNvPr>
            <p:cNvSpPr/>
            <p:nvPr/>
          </p:nvSpPr>
          <p:spPr>
            <a:xfrm>
              <a:off x="2684814" y="1739529"/>
              <a:ext cx="809932" cy="5935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93593"/>
                  </a:lnTo>
                  <a:lnTo>
                    <a:pt x="809932" y="59359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4AE04A59-AAD5-4767-B8B3-8C1A56DB4513}"/>
                </a:ext>
              </a:extLst>
            </p:cNvPr>
            <p:cNvSpPr/>
            <p:nvPr/>
          </p:nvSpPr>
          <p:spPr>
            <a:xfrm>
              <a:off x="3417839" y="2016780"/>
              <a:ext cx="7104994" cy="575531"/>
            </a:xfrm>
            <a:custGeom>
              <a:avLst/>
              <a:gdLst>
                <a:gd name="connsiteX0" fmla="*/ 0 w 5118961"/>
                <a:gd name="connsiteY0" fmla="*/ 57553 h 575531"/>
                <a:gd name="connsiteX1" fmla="*/ 57553 w 5118961"/>
                <a:gd name="connsiteY1" fmla="*/ 0 h 575531"/>
                <a:gd name="connsiteX2" fmla="*/ 5061408 w 5118961"/>
                <a:gd name="connsiteY2" fmla="*/ 0 h 575531"/>
                <a:gd name="connsiteX3" fmla="*/ 5118961 w 5118961"/>
                <a:gd name="connsiteY3" fmla="*/ 57553 h 575531"/>
                <a:gd name="connsiteX4" fmla="*/ 5118961 w 5118961"/>
                <a:gd name="connsiteY4" fmla="*/ 517978 h 575531"/>
                <a:gd name="connsiteX5" fmla="*/ 5061408 w 5118961"/>
                <a:gd name="connsiteY5" fmla="*/ 575531 h 575531"/>
                <a:gd name="connsiteX6" fmla="*/ 57553 w 5118961"/>
                <a:gd name="connsiteY6" fmla="*/ 575531 h 575531"/>
                <a:gd name="connsiteX7" fmla="*/ 0 w 5118961"/>
                <a:gd name="connsiteY7" fmla="*/ 517978 h 575531"/>
                <a:gd name="connsiteX8" fmla="*/ 0 w 5118961"/>
                <a:gd name="connsiteY8" fmla="*/ 57553 h 5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18961" h="575531">
                  <a:moveTo>
                    <a:pt x="0" y="57553"/>
                  </a:moveTo>
                  <a:cubicBezTo>
                    <a:pt x="0" y="25767"/>
                    <a:pt x="25767" y="0"/>
                    <a:pt x="57553" y="0"/>
                  </a:cubicBezTo>
                  <a:lnTo>
                    <a:pt x="5061408" y="0"/>
                  </a:lnTo>
                  <a:cubicBezTo>
                    <a:pt x="5093194" y="0"/>
                    <a:pt x="5118961" y="25767"/>
                    <a:pt x="5118961" y="57553"/>
                  </a:cubicBezTo>
                  <a:lnTo>
                    <a:pt x="5118961" y="517978"/>
                  </a:lnTo>
                  <a:cubicBezTo>
                    <a:pt x="5118961" y="549764"/>
                    <a:pt x="5093194" y="575531"/>
                    <a:pt x="5061408" y="575531"/>
                  </a:cubicBezTo>
                  <a:lnTo>
                    <a:pt x="57553" y="575531"/>
                  </a:lnTo>
                  <a:cubicBezTo>
                    <a:pt x="25767" y="575531"/>
                    <a:pt x="0" y="549764"/>
                    <a:pt x="0" y="517978"/>
                  </a:cubicBezTo>
                  <a:lnTo>
                    <a:pt x="0" y="57553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explica de maneira resumida uma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pesquisa científica</a:t>
              </a:r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9D5DE6F5-7359-468C-9CBC-233707E5A440}"/>
                </a:ext>
              </a:extLst>
            </p:cNvPr>
            <p:cNvSpPr/>
            <p:nvPr/>
          </p:nvSpPr>
          <p:spPr>
            <a:xfrm>
              <a:off x="2684814" y="1696665"/>
              <a:ext cx="809932" cy="15319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31910"/>
                  </a:lnTo>
                  <a:lnTo>
                    <a:pt x="809932" y="153191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0B2D146D-36D8-4551-AEF2-39BF4C6532F3}"/>
                </a:ext>
              </a:extLst>
            </p:cNvPr>
            <p:cNvSpPr/>
            <p:nvPr/>
          </p:nvSpPr>
          <p:spPr>
            <a:xfrm>
              <a:off x="3417839" y="2869564"/>
              <a:ext cx="7104994" cy="576000"/>
            </a:xfrm>
            <a:custGeom>
              <a:avLst/>
              <a:gdLst>
                <a:gd name="connsiteX0" fmla="*/ 0 w 5176583"/>
                <a:gd name="connsiteY0" fmla="*/ 68945 h 689446"/>
                <a:gd name="connsiteX1" fmla="*/ 68945 w 5176583"/>
                <a:gd name="connsiteY1" fmla="*/ 0 h 689446"/>
                <a:gd name="connsiteX2" fmla="*/ 5107638 w 5176583"/>
                <a:gd name="connsiteY2" fmla="*/ 0 h 689446"/>
                <a:gd name="connsiteX3" fmla="*/ 5176583 w 5176583"/>
                <a:gd name="connsiteY3" fmla="*/ 68945 h 689446"/>
                <a:gd name="connsiteX4" fmla="*/ 5176583 w 5176583"/>
                <a:gd name="connsiteY4" fmla="*/ 620501 h 689446"/>
                <a:gd name="connsiteX5" fmla="*/ 5107638 w 5176583"/>
                <a:gd name="connsiteY5" fmla="*/ 689446 h 689446"/>
                <a:gd name="connsiteX6" fmla="*/ 68945 w 5176583"/>
                <a:gd name="connsiteY6" fmla="*/ 689446 h 689446"/>
                <a:gd name="connsiteX7" fmla="*/ 0 w 5176583"/>
                <a:gd name="connsiteY7" fmla="*/ 620501 h 689446"/>
                <a:gd name="connsiteX8" fmla="*/ 0 w 5176583"/>
                <a:gd name="connsiteY8" fmla="*/ 68945 h 68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76583" h="689446">
                  <a:moveTo>
                    <a:pt x="0" y="68945"/>
                  </a:moveTo>
                  <a:cubicBezTo>
                    <a:pt x="0" y="30868"/>
                    <a:pt x="30868" y="0"/>
                    <a:pt x="68945" y="0"/>
                  </a:cubicBezTo>
                  <a:lnTo>
                    <a:pt x="5107638" y="0"/>
                  </a:lnTo>
                  <a:cubicBezTo>
                    <a:pt x="5145715" y="0"/>
                    <a:pt x="5176583" y="30868"/>
                    <a:pt x="5176583" y="68945"/>
                  </a:cubicBezTo>
                  <a:lnTo>
                    <a:pt x="5176583" y="620501"/>
                  </a:lnTo>
                  <a:cubicBezTo>
                    <a:pt x="5176583" y="658578"/>
                    <a:pt x="5145715" y="689446"/>
                    <a:pt x="5107638" y="689446"/>
                  </a:cubicBezTo>
                  <a:lnTo>
                    <a:pt x="68945" y="689446"/>
                  </a:lnTo>
                  <a:cubicBezTo>
                    <a:pt x="30868" y="689446"/>
                    <a:pt x="0" y="658578"/>
                    <a:pt x="0" y="620501"/>
                  </a:cubicBezTo>
                  <a:lnTo>
                    <a:pt x="0" y="6894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533" tIns="55753" rIns="73533" bIns="55753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sempre está incluída em uma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área de interesse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4C344874-39B3-420C-8C43-EAE60ECB0333}"/>
                </a:ext>
              </a:extLst>
            </p:cNvPr>
            <p:cNvSpPr/>
            <p:nvPr/>
          </p:nvSpPr>
          <p:spPr>
            <a:xfrm>
              <a:off x="2684814" y="1596652"/>
              <a:ext cx="809932" cy="25229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22914"/>
                  </a:lnTo>
                  <a:lnTo>
                    <a:pt x="809932" y="252291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CAFEA374-A4A5-410C-BE8A-520053D56956}"/>
                </a:ext>
              </a:extLst>
            </p:cNvPr>
            <p:cNvSpPr/>
            <p:nvPr/>
          </p:nvSpPr>
          <p:spPr>
            <a:xfrm>
              <a:off x="3405022" y="3736245"/>
              <a:ext cx="7104994" cy="576000"/>
            </a:xfrm>
            <a:custGeom>
              <a:avLst/>
              <a:gdLst>
                <a:gd name="connsiteX0" fmla="*/ 0 w 5178521"/>
                <a:gd name="connsiteY0" fmla="*/ 68091 h 680907"/>
                <a:gd name="connsiteX1" fmla="*/ 68091 w 5178521"/>
                <a:gd name="connsiteY1" fmla="*/ 0 h 680907"/>
                <a:gd name="connsiteX2" fmla="*/ 5110430 w 5178521"/>
                <a:gd name="connsiteY2" fmla="*/ 0 h 680907"/>
                <a:gd name="connsiteX3" fmla="*/ 5178521 w 5178521"/>
                <a:gd name="connsiteY3" fmla="*/ 68091 h 680907"/>
                <a:gd name="connsiteX4" fmla="*/ 5178521 w 5178521"/>
                <a:gd name="connsiteY4" fmla="*/ 612816 h 680907"/>
                <a:gd name="connsiteX5" fmla="*/ 5110430 w 5178521"/>
                <a:gd name="connsiteY5" fmla="*/ 680907 h 680907"/>
                <a:gd name="connsiteX6" fmla="*/ 68091 w 5178521"/>
                <a:gd name="connsiteY6" fmla="*/ 680907 h 680907"/>
                <a:gd name="connsiteX7" fmla="*/ 0 w 5178521"/>
                <a:gd name="connsiteY7" fmla="*/ 612816 h 680907"/>
                <a:gd name="connsiteX8" fmla="*/ 0 w 5178521"/>
                <a:gd name="connsiteY8" fmla="*/ 68091 h 680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78521" h="680907">
                  <a:moveTo>
                    <a:pt x="0" y="68091"/>
                  </a:moveTo>
                  <a:cubicBezTo>
                    <a:pt x="0" y="30485"/>
                    <a:pt x="30485" y="0"/>
                    <a:pt x="68091" y="0"/>
                  </a:cubicBezTo>
                  <a:lnTo>
                    <a:pt x="5110430" y="0"/>
                  </a:lnTo>
                  <a:cubicBezTo>
                    <a:pt x="5148036" y="0"/>
                    <a:pt x="5178521" y="30485"/>
                    <a:pt x="5178521" y="68091"/>
                  </a:cubicBezTo>
                  <a:lnTo>
                    <a:pt x="5178521" y="612816"/>
                  </a:lnTo>
                  <a:cubicBezTo>
                    <a:pt x="5178521" y="650422"/>
                    <a:pt x="5148036" y="680907"/>
                    <a:pt x="5110430" y="680907"/>
                  </a:cubicBezTo>
                  <a:lnTo>
                    <a:pt x="68091" y="680907"/>
                  </a:lnTo>
                  <a:cubicBezTo>
                    <a:pt x="30485" y="680907"/>
                    <a:pt x="0" y="650422"/>
                    <a:pt x="0" y="612816"/>
                  </a:cubicBezTo>
                  <a:lnTo>
                    <a:pt x="0" y="680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283" tIns="55503" rIns="73283" bIns="55503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tem um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tema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 um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objeto de pesquisa</a:t>
              </a:r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AFCC81C3-B100-400C-B4EE-7065AD57C60F}"/>
                </a:ext>
              </a:extLst>
            </p:cNvPr>
            <p:cNvSpPr/>
            <p:nvPr/>
          </p:nvSpPr>
          <p:spPr>
            <a:xfrm>
              <a:off x="2684814" y="1768105"/>
              <a:ext cx="809932" cy="35112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11295"/>
                  </a:lnTo>
                  <a:lnTo>
                    <a:pt x="809932" y="351129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0B36EA12-EDB2-4516-8F28-2322866003A2}"/>
                </a:ext>
              </a:extLst>
            </p:cNvPr>
            <p:cNvSpPr/>
            <p:nvPr/>
          </p:nvSpPr>
          <p:spPr>
            <a:xfrm>
              <a:off x="3417839" y="4594389"/>
              <a:ext cx="7104994" cy="828000"/>
            </a:xfrm>
            <a:custGeom>
              <a:avLst/>
              <a:gdLst>
                <a:gd name="connsiteX0" fmla="*/ 0 w 5204358"/>
                <a:gd name="connsiteY0" fmla="*/ 68420 h 684198"/>
                <a:gd name="connsiteX1" fmla="*/ 68420 w 5204358"/>
                <a:gd name="connsiteY1" fmla="*/ 0 h 684198"/>
                <a:gd name="connsiteX2" fmla="*/ 5135938 w 5204358"/>
                <a:gd name="connsiteY2" fmla="*/ 0 h 684198"/>
                <a:gd name="connsiteX3" fmla="*/ 5204358 w 5204358"/>
                <a:gd name="connsiteY3" fmla="*/ 68420 h 684198"/>
                <a:gd name="connsiteX4" fmla="*/ 5204358 w 5204358"/>
                <a:gd name="connsiteY4" fmla="*/ 615778 h 684198"/>
                <a:gd name="connsiteX5" fmla="*/ 5135938 w 5204358"/>
                <a:gd name="connsiteY5" fmla="*/ 684198 h 684198"/>
                <a:gd name="connsiteX6" fmla="*/ 68420 w 5204358"/>
                <a:gd name="connsiteY6" fmla="*/ 684198 h 684198"/>
                <a:gd name="connsiteX7" fmla="*/ 0 w 5204358"/>
                <a:gd name="connsiteY7" fmla="*/ 615778 h 684198"/>
                <a:gd name="connsiteX8" fmla="*/ 0 w 5204358"/>
                <a:gd name="connsiteY8" fmla="*/ 68420 h 68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04358" h="684198">
                  <a:moveTo>
                    <a:pt x="0" y="68420"/>
                  </a:moveTo>
                  <a:cubicBezTo>
                    <a:pt x="0" y="30633"/>
                    <a:pt x="30633" y="0"/>
                    <a:pt x="68420" y="0"/>
                  </a:cubicBezTo>
                  <a:lnTo>
                    <a:pt x="5135938" y="0"/>
                  </a:lnTo>
                  <a:cubicBezTo>
                    <a:pt x="5173725" y="0"/>
                    <a:pt x="5204358" y="30633"/>
                    <a:pt x="5204358" y="68420"/>
                  </a:cubicBezTo>
                  <a:lnTo>
                    <a:pt x="5204358" y="615778"/>
                  </a:lnTo>
                  <a:cubicBezTo>
                    <a:pt x="5204358" y="653565"/>
                    <a:pt x="5173725" y="684198"/>
                    <a:pt x="5135938" y="684198"/>
                  </a:cubicBezTo>
                  <a:lnTo>
                    <a:pt x="68420" y="684198"/>
                  </a:lnTo>
                  <a:cubicBezTo>
                    <a:pt x="30633" y="684198"/>
                    <a:pt x="0" y="653565"/>
                    <a:pt x="0" y="615778"/>
                  </a:cubicBezTo>
                  <a:lnTo>
                    <a:pt x="0" y="6842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sempre deve responder a uma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pergunta-chave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 apresentar uma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hipótese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a essa pergunta</a:t>
              </a:r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978298B9-46F8-4DF3-AC96-9AE3E2808F0F}"/>
                </a:ext>
              </a:extLst>
            </p:cNvPr>
            <p:cNvSpPr/>
            <p:nvPr/>
          </p:nvSpPr>
          <p:spPr>
            <a:xfrm>
              <a:off x="2684814" y="1625229"/>
              <a:ext cx="809932" cy="451004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510043"/>
                  </a:lnTo>
                  <a:lnTo>
                    <a:pt x="809932" y="451004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075793B4-B038-4C02-A358-94E40EB10731}"/>
                </a:ext>
              </a:extLst>
            </p:cNvPr>
            <p:cNvSpPr/>
            <p:nvPr/>
          </p:nvSpPr>
          <p:spPr>
            <a:xfrm>
              <a:off x="3417839" y="5670143"/>
              <a:ext cx="7104994" cy="828000"/>
            </a:xfrm>
            <a:custGeom>
              <a:avLst/>
              <a:gdLst>
                <a:gd name="connsiteX0" fmla="*/ 0 w 5208135"/>
                <a:gd name="connsiteY0" fmla="*/ 70164 h 701642"/>
                <a:gd name="connsiteX1" fmla="*/ 70164 w 5208135"/>
                <a:gd name="connsiteY1" fmla="*/ 0 h 701642"/>
                <a:gd name="connsiteX2" fmla="*/ 5137971 w 5208135"/>
                <a:gd name="connsiteY2" fmla="*/ 0 h 701642"/>
                <a:gd name="connsiteX3" fmla="*/ 5208135 w 5208135"/>
                <a:gd name="connsiteY3" fmla="*/ 70164 h 701642"/>
                <a:gd name="connsiteX4" fmla="*/ 5208135 w 5208135"/>
                <a:gd name="connsiteY4" fmla="*/ 631478 h 701642"/>
                <a:gd name="connsiteX5" fmla="*/ 5137971 w 5208135"/>
                <a:gd name="connsiteY5" fmla="*/ 701642 h 701642"/>
                <a:gd name="connsiteX6" fmla="*/ 70164 w 5208135"/>
                <a:gd name="connsiteY6" fmla="*/ 701642 h 701642"/>
                <a:gd name="connsiteX7" fmla="*/ 0 w 5208135"/>
                <a:gd name="connsiteY7" fmla="*/ 631478 h 701642"/>
                <a:gd name="connsiteX8" fmla="*/ 0 w 5208135"/>
                <a:gd name="connsiteY8" fmla="*/ 70164 h 70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08135" h="701642">
                  <a:moveTo>
                    <a:pt x="0" y="70164"/>
                  </a:moveTo>
                  <a:cubicBezTo>
                    <a:pt x="0" y="31413"/>
                    <a:pt x="31413" y="0"/>
                    <a:pt x="70164" y="0"/>
                  </a:cubicBezTo>
                  <a:lnTo>
                    <a:pt x="5137971" y="0"/>
                  </a:lnTo>
                  <a:cubicBezTo>
                    <a:pt x="5176722" y="0"/>
                    <a:pt x="5208135" y="31413"/>
                    <a:pt x="5208135" y="70164"/>
                  </a:cubicBezTo>
                  <a:lnTo>
                    <a:pt x="5208135" y="631478"/>
                  </a:lnTo>
                  <a:cubicBezTo>
                    <a:pt x="5208135" y="670229"/>
                    <a:pt x="5176722" y="701642"/>
                    <a:pt x="5137971" y="701642"/>
                  </a:cubicBezTo>
                  <a:lnTo>
                    <a:pt x="70164" y="701642"/>
                  </a:lnTo>
                  <a:cubicBezTo>
                    <a:pt x="31413" y="701642"/>
                    <a:pt x="0" y="670229"/>
                    <a:pt x="0" y="631478"/>
                  </a:cubicBezTo>
                  <a:lnTo>
                    <a:pt x="0" y="7016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deve seguir um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método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que é explicado e </a:t>
              </a:r>
              <a:b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é essencial na busca por </a:t>
              </a:r>
              <a:r>
                <a:rPr lang="pt-BR" sz="24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conclusões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à pergunta-chave.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48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75F95BB-805B-4431-9B03-D7BC4280D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" y="581380"/>
            <a:ext cx="11292997" cy="615151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550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EE3AE3C0-BA1C-428E-A155-4876187F045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4"/>
          <a:ext cx="5181600" cy="489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ço Reservado para Conteúdo 6">
            <a:extLst>
              <a:ext uri="{FF2B5EF4-FFF2-40B4-BE49-F238E27FC236}">
                <a16:creationId xmlns:a16="http://schemas.microsoft.com/office/drawing/2014/main" id="{A44321E0-F103-4517-8DEE-BC96DE1FD2A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89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786902E5-F7F5-4E85-9F3D-2AC737FF2F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Frase e oração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31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751AF5D-6A19-49AF-82F7-6F5C0717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Classificação das frases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4455069-B203-4934-99B0-77C7F7521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156"/>
            <a:ext cx="10515600" cy="546100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acordo com a pontuação e os sentidos, as frases podem ser:</a:t>
            </a:r>
          </a:p>
          <a:p>
            <a:endParaRPr lang="pt-BR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D098BB16-3032-4418-BF99-51A4C35EE968}"/>
              </a:ext>
            </a:extLst>
          </p:cNvPr>
          <p:cNvGrpSpPr/>
          <p:nvPr/>
        </p:nvGrpSpPr>
        <p:grpSpPr>
          <a:xfrm>
            <a:off x="838200" y="2754316"/>
            <a:ext cx="10515600" cy="3723142"/>
            <a:chOff x="838200" y="2625724"/>
            <a:chExt cx="10515600" cy="3723142"/>
          </a:xfrm>
        </p:grpSpPr>
        <p:sp>
          <p:nvSpPr>
            <p:cNvPr id="9" name="Seta: Entalhada para a Direita 8">
              <a:extLst>
                <a:ext uri="{FF2B5EF4-FFF2-40B4-BE49-F238E27FC236}">
                  <a16:creationId xmlns:a16="http://schemas.microsoft.com/office/drawing/2014/main" id="{92629E48-80DD-468A-85FB-0BADAE25880E}"/>
                </a:ext>
              </a:extLst>
            </p:cNvPr>
            <p:cNvSpPr/>
            <p:nvPr/>
          </p:nvSpPr>
          <p:spPr>
            <a:xfrm>
              <a:off x="838200" y="3767295"/>
              <a:ext cx="10515600" cy="1522095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EB284853-083E-4A77-A6FF-CD73C00EF735}"/>
                </a:ext>
              </a:extLst>
            </p:cNvPr>
            <p:cNvSpPr/>
            <p:nvPr/>
          </p:nvSpPr>
          <p:spPr>
            <a:xfrm>
              <a:off x="842359" y="2625724"/>
              <a:ext cx="1836000" cy="1440000"/>
            </a:xfrm>
            <a:custGeom>
              <a:avLst/>
              <a:gdLst>
                <a:gd name="connsiteX0" fmla="*/ 0 w 1818408"/>
                <a:gd name="connsiteY0" fmla="*/ 0 h 1522095"/>
                <a:gd name="connsiteX1" fmla="*/ 1818408 w 1818408"/>
                <a:gd name="connsiteY1" fmla="*/ 0 h 1522095"/>
                <a:gd name="connsiteX2" fmla="*/ 1818408 w 1818408"/>
                <a:gd name="connsiteY2" fmla="*/ 1522095 h 1522095"/>
                <a:gd name="connsiteX3" fmla="*/ 0 w 1818408"/>
                <a:gd name="connsiteY3" fmla="*/ 1522095 h 1522095"/>
                <a:gd name="connsiteX4" fmla="*/ 0 w 1818408"/>
                <a:gd name="connsiteY4" fmla="*/ 0 h 152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8408" h="1522095">
                  <a:moveTo>
                    <a:pt x="0" y="0"/>
                  </a:moveTo>
                  <a:lnTo>
                    <a:pt x="1818408" y="0"/>
                  </a:lnTo>
                  <a:lnTo>
                    <a:pt x="1818408" y="1522095"/>
                  </a:lnTo>
                  <a:lnTo>
                    <a:pt x="0" y="15220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Exclamativas</a:t>
              </a: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Nossa!! </a:t>
              </a:r>
              <a:b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 medo!!</a:t>
              </a: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9BF31F55-1CCF-4F4C-8C2B-81F9C506F337}"/>
                </a:ext>
              </a:extLst>
            </p:cNvPr>
            <p:cNvSpPr/>
            <p:nvPr/>
          </p:nvSpPr>
          <p:spPr>
            <a:xfrm>
              <a:off x="1561301" y="4338081"/>
              <a:ext cx="380523" cy="3805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F174913D-4902-4CBF-B5AA-EA17B1E7527A}"/>
                </a:ext>
              </a:extLst>
            </p:cNvPr>
            <p:cNvSpPr/>
            <p:nvPr/>
          </p:nvSpPr>
          <p:spPr>
            <a:xfrm>
              <a:off x="2580231" y="4908866"/>
              <a:ext cx="2268000" cy="1440000"/>
            </a:xfrm>
            <a:custGeom>
              <a:avLst/>
              <a:gdLst>
                <a:gd name="connsiteX0" fmla="*/ 0 w 1818408"/>
                <a:gd name="connsiteY0" fmla="*/ 0 h 1522095"/>
                <a:gd name="connsiteX1" fmla="*/ 1818408 w 1818408"/>
                <a:gd name="connsiteY1" fmla="*/ 0 h 1522095"/>
                <a:gd name="connsiteX2" fmla="*/ 1818408 w 1818408"/>
                <a:gd name="connsiteY2" fmla="*/ 1522095 h 1522095"/>
                <a:gd name="connsiteX3" fmla="*/ 0 w 1818408"/>
                <a:gd name="connsiteY3" fmla="*/ 1522095 h 1522095"/>
                <a:gd name="connsiteX4" fmla="*/ 0 w 1818408"/>
                <a:gd name="connsiteY4" fmla="*/ 0 h 152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8408" h="1522095">
                  <a:moveTo>
                    <a:pt x="0" y="0"/>
                  </a:moveTo>
                  <a:lnTo>
                    <a:pt x="1818408" y="0"/>
                  </a:lnTo>
                  <a:lnTo>
                    <a:pt x="1818408" y="1522095"/>
                  </a:lnTo>
                  <a:lnTo>
                    <a:pt x="0" y="15220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88000" rIns="0" bIns="0" numCol="1" spcCol="1270" anchor="t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Interrogativas</a:t>
              </a: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</a:t>
              </a:r>
              <a:b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Por que os livros foram inspirações para a equipe do Butantan?</a:t>
              </a: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4C355300-1A34-4FA4-9A07-BE1AC539AA06}"/>
                </a:ext>
              </a:extLst>
            </p:cNvPr>
            <p:cNvSpPr/>
            <p:nvPr/>
          </p:nvSpPr>
          <p:spPr>
            <a:xfrm>
              <a:off x="3470629" y="4338081"/>
              <a:ext cx="380523" cy="3805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13FF3F68-4E92-4DD0-BEC2-319852F8A11B}"/>
                </a:ext>
              </a:extLst>
            </p:cNvPr>
            <p:cNvSpPr/>
            <p:nvPr/>
          </p:nvSpPr>
          <p:spPr>
            <a:xfrm>
              <a:off x="4661015" y="2625724"/>
              <a:ext cx="2160000" cy="1440000"/>
            </a:xfrm>
            <a:custGeom>
              <a:avLst/>
              <a:gdLst>
                <a:gd name="connsiteX0" fmla="*/ 0 w 1818408"/>
                <a:gd name="connsiteY0" fmla="*/ 0 h 1522095"/>
                <a:gd name="connsiteX1" fmla="*/ 1818408 w 1818408"/>
                <a:gd name="connsiteY1" fmla="*/ 0 h 1522095"/>
                <a:gd name="connsiteX2" fmla="*/ 1818408 w 1818408"/>
                <a:gd name="connsiteY2" fmla="*/ 1522095 h 1522095"/>
                <a:gd name="connsiteX3" fmla="*/ 0 w 1818408"/>
                <a:gd name="connsiteY3" fmla="*/ 1522095 h 1522095"/>
                <a:gd name="connsiteX4" fmla="*/ 0 w 1818408"/>
                <a:gd name="connsiteY4" fmla="*/ 0 h 152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8408" h="1522095">
                  <a:moveTo>
                    <a:pt x="0" y="0"/>
                  </a:moveTo>
                  <a:lnTo>
                    <a:pt x="1818408" y="0"/>
                  </a:lnTo>
                  <a:lnTo>
                    <a:pt x="1818408" y="1522095"/>
                  </a:lnTo>
                  <a:lnTo>
                    <a:pt x="0" y="15220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Afirmativas</a:t>
              </a:r>
              <a:r>
                <a:rPr lang="pt-BR" sz="18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Charolotte é a aranha do livro infantil </a:t>
              </a:r>
              <a:r>
                <a:rPr lang="pt-BR" sz="1800" i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 menina e o porquinho</a:t>
              </a:r>
              <a:r>
                <a:rPr lang="pt-BR" sz="18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3A9CA6ED-8686-428F-A9AD-3D085030C7DD}"/>
                </a:ext>
              </a:extLst>
            </p:cNvPr>
            <p:cNvSpPr/>
            <p:nvPr/>
          </p:nvSpPr>
          <p:spPr>
            <a:xfrm>
              <a:off x="5379958" y="4338081"/>
              <a:ext cx="380523" cy="3805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A0F3959F-FE3D-4DCD-B963-0255ED48E109}"/>
                </a:ext>
              </a:extLst>
            </p:cNvPr>
            <p:cNvSpPr/>
            <p:nvPr/>
          </p:nvSpPr>
          <p:spPr>
            <a:xfrm>
              <a:off x="6313172" y="4908866"/>
              <a:ext cx="2340000" cy="951310"/>
            </a:xfrm>
            <a:custGeom>
              <a:avLst/>
              <a:gdLst>
                <a:gd name="connsiteX0" fmla="*/ 0 w 1818408"/>
                <a:gd name="connsiteY0" fmla="*/ 0 h 1522095"/>
                <a:gd name="connsiteX1" fmla="*/ 1818408 w 1818408"/>
                <a:gd name="connsiteY1" fmla="*/ 0 h 1522095"/>
                <a:gd name="connsiteX2" fmla="*/ 1818408 w 1818408"/>
                <a:gd name="connsiteY2" fmla="*/ 1522095 h 1522095"/>
                <a:gd name="connsiteX3" fmla="*/ 0 w 1818408"/>
                <a:gd name="connsiteY3" fmla="*/ 1522095 h 1522095"/>
                <a:gd name="connsiteX4" fmla="*/ 0 w 1818408"/>
                <a:gd name="connsiteY4" fmla="*/ 0 h 152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8408" h="1522095">
                  <a:moveTo>
                    <a:pt x="0" y="0"/>
                  </a:moveTo>
                  <a:lnTo>
                    <a:pt x="1818408" y="0"/>
                  </a:lnTo>
                  <a:lnTo>
                    <a:pt x="1818408" y="1522095"/>
                  </a:lnTo>
                  <a:lnTo>
                    <a:pt x="0" y="15220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88000" rIns="0" bIns="0" numCol="1" spcCol="1270" anchor="t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Negativas</a:t>
              </a: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</a:t>
              </a:r>
              <a:b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gosto de aranhas.</a:t>
              </a: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018398A2-D669-4974-8FDE-2DD5F81A9453}"/>
                </a:ext>
              </a:extLst>
            </p:cNvPr>
            <p:cNvSpPr/>
            <p:nvPr/>
          </p:nvSpPr>
          <p:spPr>
            <a:xfrm>
              <a:off x="7289286" y="4338081"/>
              <a:ext cx="380523" cy="3805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orma Livre: Forma 17">
              <a:extLst>
                <a:ext uri="{FF2B5EF4-FFF2-40B4-BE49-F238E27FC236}">
                  <a16:creationId xmlns:a16="http://schemas.microsoft.com/office/drawing/2014/main" id="{37B0FD65-AFDD-4717-B7DB-48DA6FEFFF28}"/>
                </a:ext>
              </a:extLst>
            </p:cNvPr>
            <p:cNvSpPr/>
            <p:nvPr/>
          </p:nvSpPr>
          <p:spPr>
            <a:xfrm>
              <a:off x="8293928" y="2625724"/>
              <a:ext cx="2160000" cy="1440000"/>
            </a:xfrm>
            <a:custGeom>
              <a:avLst/>
              <a:gdLst>
                <a:gd name="connsiteX0" fmla="*/ 0 w 1818408"/>
                <a:gd name="connsiteY0" fmla="*/ 0 h 1522095"/>
                <a:gd name="connsiteX1" fmla="*/ 1818408 w 1818408"/>
                <a:gd name="connsiteY1" fmla="*/ 0 h 1522095"/>
                <a:gd name="connsiteX2" fmla="*/ 1818408 w 1818408"/>
                <a:gd name="connsiteY2" fmla="*/ 1522095 h 1522095"/>
                <a:gd name="connsiteX3" fmla="*/ 0 w 1818408"/>
                <a:gd name="connsiteY3" fmla="*/ 1522095 h 1522095"/>
                <a:gd name="connsiteX4" fmla="*/ 0 w 1818408"/>
                <a:gd name="connsiteY4" fmla="*/ 0 h 152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8408" h="1522095">
                  <a:moveTo>
                    <a:pt x="0" y="0"/>
                  </a:moveTo>
                  <a:lnTo>
                    <a:pt x="1818408" y="0"/>
                  </a:lnTo>
                  <a:lnTo>
                    <a:pt x="1818408" y="1522095"/>
                  </a:lnTo>
                  <a:lnTo>
                    <a:pt x="0" y="15220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b="1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Imperativas</a:t>
              </a: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</a:t>
              </a:r>
              <a:b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pt-BR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Fique parado ao avistar uma aranha!!!</a:t>
              </a:r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44E2180D-76BD-40B7-BC34-926E07D3B8F5}"/>
                </a:ext>
              </a:extLst>
            </p:cNvPr>
            <p:cNvSpPr/>
            <p:nvPr/>
          </p:nvSpPr>
          <p:spPr>
            <a:xfrm>
              <a:off x="9198615" y="4338081"/>
              <a:ext cx="380523" cy="3805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64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Agrupar 30">
            <a:extLst>
              <a:ext uri="{FF2B5EF4-FFF2-40B4-BE49-F238E27FC236}">
                <a16:creationId xmlns:a16="http://schemas.microsoft.com/office/drawing/2014/main" id="{930BE727-AFC5-4286-AF47-EFF17F02FB02}"/>
              </a:ext>
            </a:extLst>
          </p:cNvPr>
          <p:cNvGrpSpPr/>
          <p:nvPr/>
        </p:nvGrpSpPr>
        <p:grpSpPr>
          <a:xfrm>
            <a:off x="2031998" y="720622"/>
            <a:ext cx="8128002" cy="5418553"/>
            <a:chOff x="2031998" y="720622"/>
            <a:chExt cx="8128002" cy="5418553"/>
          </a:xfrm>
        </p:grpSpPr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40F9CB9F-BD76-4C27-B5B0-0ADB4962C6EB}"/>
                </a:ext>
              </a:extLst>
            </p:cNvPr>
            <p:cNvSpPr/>
            <p:nvPr/>
          </p:nvSpPr>
          <p:spPr>
            <a:xfrm>
              <a:off x="2032000" y="4798584"/>
              <a:ext cx="8128000" cy="720672"/>
            </a:xfrm>
            <a:custGeom>
              <a:avLst/>
              <a:gdLst>
                <a:gd name="connsiteX0" fmla="*/ 0 w 8128000"/>
                <a:gd name="connsiteY0" fmla="*/ 0 h 1338791"/>
                <a:gd name="connsiteX1" fmla="*/ 8128000 w 8128000"/>
                <a:gd name="connsiteY1" fmla="*/ 0 h 1338791"/>
                <a:gd name="connsiteX2" fmla="*/ 8128000 w 8128000"/>
                <a:gd name="connsiteY2" fmla="*/ 1338791 h 1338791"/>
                <a:gd name="connsiteX3" fmla="*/ 0 w 8128000"/>
                <a:gd name="connsiteY3" fmla="*/ 1338791 h 1338791"/>
                <a:gd name="connsiteX4" fmla="*/ 0 w 8128000"/>
                <a:gd name="connsiteY4" fmla="*/ 0 h 1338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338791">
                  <a:moveTo>
                    <a:pt x="0" y="0"/>
                  </a:moveTo>
                  <a:lnTo>
                    <a:pt x="8128000" y="0"/>
                  </a:lnTo>
                  <a:lnTo>
                    <a:pt x="8128000" y="1338791"/>
                  </a:lnTo>
                  <a:lnTo>
                    <a:pt x="0" y="13387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00" tIns="177800" rIns="177800" bIns="79364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Podem estar: </a:t>
              </a:r>
              <a:endParaRPr lang="pt-BR" sz="2200" kern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1" name="Forma Livre: Forma 20">
              <a:extLst>
                <a:ext uri="{FF2B5EF4-FFF2-40B4-BE49-F238E27FC236}">
                  <a16:creationId xmlns:a16="http://schemas.microsoft.com/office/drawing/2014/main" id="{FAB8907B-AEF4-4696-88FD-BDAEEC57390D}"/>
                </a:ext>
              </a:extLst>
            </p:cNvPr>
            <p:cNvSpPr/>
            <p:nvPr/>
          </p:nvSpPr>
          <p:spPr>
            <a:xfrm>
              <a:off x="2032000" y="5523331"/>
              <a:ext cx="3806825" cy="615844"/>
            </a:xfrm>
            <a:custGeom>
              <a:avLst/>
              <a:gdLst>
                <a:gd name="connsiteX0" fmla="*/ 0 w 4064000"/>
                <a:gd name="connsiteY0" fmla="*/ 0 h 615844"/>
                <a:gd name="connsiteX1" fmla="*/ 4064000 w 4064000"/>
                <a:gd name="connsiteY1" fmla="*/ 0 h 615844"/>
                <a:gd name="connsiteX2" fmla="*/ 4064000 w 4064000"/>
                <a:gd name="connsiteY2" fmla="*/ 615844 h 615844"/>
                <a:gd name="connsiteX3" fmla="*/ 0 w 4064000"/>
                <a:gd name="connsiteY3" fmla="*/ 615844 h 615844"/>
                <a:gd name="connsiteX4" fmla="*/ 0 w 4064000"/>
                <a:gd name="connsiteY4" fmla="*/ 0 h 6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615844">
                  <a:moveTo>
                    <a:pt x="0" y="0"/>
                  </a:moveTo>
                  <a:lnTo>
                    <a:pt x="4064000" y="0"/>
                  </a:lnTo>
                  <a:lnTo>
                    <a:pt x="4064000" y="615844"/>
                  </a:lnTo>
                  <a:lnTo>
                    <a:pt x="0" y="6158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144" tIns="46990" rIns="263144" bIns="46990" numCol="1" spcCol="1270" anchor="ctr" anchorCtr="0">
              <a:noAutofit/>
            </a:bodyPr>
            <a:lstStyle/>
            <a:p>
              <a:pPr marL="0" lvl="0" indent="0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inseridas em texto expositivo</a:t>
              </a:r>
              <a:endParaRPr lang="pt-BR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2" name="Forma Livre: Forma 21">
              <a:extLst>
                <a:ext uri="{FF2B5EF4-FFF2-40B4-BE49-F238E27FC236}">
                  <a16:creationId xmlns:a16="http://schemas.microsoft.com/office/drawing/2014/main" id="{66EA2D58-32F4-4147-8982-58CBB0CF4075}"/>
                </a:ext>
              </a:extLst>
            </p:cNvPr>
            <p:cNvSpPr/>
            <p:nvPr/>
          </p:nvSpPr>
          <p:spPr>
            <a:xfrm>
              <a:off x="6353172" y="5523331"/>
              <a:ext cx="3806828" cy="615844"/>
            </a:xfrm>
            <a:custGeom>
              <a:avLst/>
              <a:gdLst>
                <a:gd name="connsiteX0" fmla="*/ 0 w 4064000"/>
                <a:gd name="connsiteY0" fmla="*/ 0 h 615844"/>
                <a:gd name="connsiteX1" fmla="*/ 4064000 w 4064000"/>
                <a:gd name="connsiteY1" fmla="*/ 0 h 615844"/>
                <a:gd name="connsiteX2" fmla="*/ 4064000 w 4064000"/>
                <a:gd name="connsiteY2" fmla="*/ 615844 h 615844"/>
                <a:gd name="connsiteX3" fmla="*/ 0 w 4064000"/>
                <a:gd name="connsiteY3" fmla="*/ 615844 h 615844"/>
                <a:gd name="connsiteX4" fmla="*/ 0 w 4064000"/>
                <a:gd name="connsiteY4" fmla="*/ 0 h 6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615844">
                  <a:moveTo>
                    <a:pt x="0" y="0"/>
                  </a:moveTo>
                  <a:lnTo>
                    <a:pt x="4064000" y="0"/>
                  </a:lnTo>
                  <a:lnTo>
                    <a:pt x="4064000" y="615844"/>
                  </a:lnTo>
                  <a:lnTo>
                    <a:pt x="0" y="6158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144" tIns="46990" rIns="263144" bIns="46990" numCol="1" spcCol="1270" anchor="ctr" anchorCtr="0">
              <a:noAutofit/>
            </a:bodyPr>
            <a:lstStyle/>
            <a:p>
              <a:pPr lvl="0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inseridas em texto narrativo</a:t>
              </a:r>
              <a:endPara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3" name="Forma Livre: Forma 22">
              <a:extLst>
                <a:ext uri="{FF2B5EF4-FFF2-40B4-BE49-F238E27FC236}">
                  <a16:creationId xmlns:a16="http://schemas.microsoft.com/office/drawing/2014/main" id="{242D5C49-A606-48AA-B47E-F8B075636375}"/>
                </a:ext>
              </a:extLst>
            </p:cNvPr>
            <p:cNvSpPr/>
            <p:nvPr/>
          </p:nvSpPr>
          <p:spPr>
            <a:xfrm>
              <a:off x="2031999" y="2759603"/>
              <a:ext cx="8128001" cy="2059062"/>
            </a:xfrm>
            <a:custGeom>
              <a:avLst/>
              <a:gdLst>
                <a:gd name="connsiteX0" fmla="*/ 0 w 8128000"/>
                <a:gd name="connsiteY0" fmla="*/ 721145 h 2059061"/>
                <a:gd name="connsiteX1" fmla="*/ 3806617 w 8128000"/>
                <a:gd name="connsiteY1" fmla="*/ 721145 h 2059061"/>
                <a:gd name="connsiteX2" fmla="*/ 3806617 w 8128000"/>
                <a:gd name="connsiteY2" fmla="*/ 514765 h 2059061"/>
                <a:gd name="connsiteX3" fmla="*/ 3549235 w 8128000"/>
                <a:gd name="connsiteY3" fmla="*/ 514765 h 2059061"/>
                <a:gd name="connsiteX4" fmla="*/ 4064000 w 8128000"/>
                <a:gd name="connsiteY4" fmla="*/ 0 h 2059061"/>
                <a:gd name="connsiteX5" fmla="*/ 4578765 w 8128000"/>
                <a:gd name="connsiteY5" fmla="*/ 514765 h 2059061"/>
                <a:gd name="connsiteX6" fmla="*/ 4321383 w 8128000"/>
                <a:gd name="connsiteY6" fmla="*/ 514765 h 2059061"/>
                <a:gd name="connsiteX7" fmla="*/ 4321383 w 8128000"/>
                <a:gd name="connsiteY7" fmla="*/ 721145 h 2059061"/>
                <a:gd name="connsiteX8" fmla="*/ 8128000 w 8128000"/>
                <a:gd name="connsiteY8" fmla="*/ 721145 h 2059061"/>
                <a:gd name="connsiteX9" fmla="*/ 8128000 w 8128000"/>
                <a:gd name="connsiteY9" fmla="*/ 2059061 h 2059061"/>
                <a:gd name="connsiteX10" fmla="*/ 0 w 8128000"/>
                <a:gd name="connsiteY10" fmla="*/ 2059061 h 2059061"/>
                <a:gd name="connsiteX11" fmla="*/ 0 w 8128000"/>
                <a:gd name="connsiteY11" fmla="*/ 721145 h 2059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28000" h="2059061">
                  <a:moveTo>
                    <a:pt x="8128000" y="1337916"/>
                  </a:moveTo>
                  <a:lnTo>
                    <a:pt x="4321383" y="1337916"/>
                  </a:lnTo>
                  <a:lnTo>
                    <a:pt x="4321383" y="1544296"/>
                  </a:lnTo>
                  <a:lnTo>
                    <a:pt x="4578765" y="1544296"/>
                  </a:lnTo>
                  <a:lnTo>
                    <a:pt x="4064000" y="2059060"/>
                  </a:lnTo>
                  <a:lnTo>
                    <a:pt x="3549235" y="1544296"/>
                  </a:lnTo>
                  <a:lnTo>
                    <a:pt x="3806617" y="1544296"/>
                  </a:lnTo>
                  <a:lnTo>
                    <a:pt x="3806617" y="1337916"/>
                  </a:lnTo>
                  <a:lnTo>
                    <a:pt x="0" y="1337916"/>
                  </a:lnTo>
                  <a:lnTo>
                    <a:pt x="0" y="1"/>
                  </a:lnTo>
                  <a:lnTo>
                    <a:pt x="8128000" y="1"/>
                  </a:lnTo>
                  <a:lnTo>
                    <a:pt x="8128000" y="133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3361" tIns="213360" rIns="213360" bIns="1549692" numCol="1" spcCol="1270" anchor="ctr" anchorCtr="0">
              <a:noAutofit/>
            </a:bodyPr>
            <a:lstStyle/>
            <a:p>
              <a:pPr marL="0" lvl="0" indent="0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000" kern="12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	</a:t>
              </a:r>
              <a:endParaRPr lang="pt-BR" sz="3000" b="1" kern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id="{8BA0C6E9-E88E-42EF-B620-6B89E90003FD}"/>
                </a:ext>
              </a:extLst>
            </p:cNvPr>
            <p:cNvSpPr/>
            <p:nvPr/>
          </p:nvSpPr>
          <p:spPr>
            <a:xfrm>
              <a:off x="2031998" y="3411788"/>
              <a:ext cx="3806827" cy="903037"/>
            </a:xfrm>
            <a:custGeom>
              <a:avLst/>
              <a:gdLst>
                <a:gd name="connsiteX0" fmla="*/ 0 w 4064000"/>
                <a:gd name="connsiteY0" fmla="*/ 0 h 615659"/>
                <a:gd name="connsiteX1" fmla="*/ 4064000 w 4064000"/>
                <a:gd name="connsiteY1" fmla="*/ 0 h 615659"/>
                <a:gd name="connsiteX2" fmla="*/ 4064000 w 4064000"/>
                <a:gd name="connsiteY2" fmla="*/ 615659 h 615659"/>
                <a:gd name="connsiteX3" fmla="*/ 0 w 4064000"/>
                <a:gd name="connsiteY3" fmla="*/ 615659 h 615659"/>
                <a:gd name="connsiteX4" fmla="*/ 0 w 4064000"/>
                <a:gd name="connsiteY4" fmla="*/ 0 h 61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615659">
                  <a:moveTo>
                    <a:pt x="0" y="0"/>
                  </a:moveTo>
                  <a:lnTo>
                    <a:pt x="4064000" y="0"/>
                  </a:lnTo>
                  <a:lnTo>
                    <a:pt x="4064000" y="615659"/>
                  </a:lnTo>
                  <a:lnTo>
                    <a:pt x="0" y="6156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216000">
                <a:lnSpc>
                  <a:spcPct val="100000"/>
                </a:lnSpc>
                <a:spcBef>
                  <a:spcPts val="0"/>
                </a:spcBef>
                <a:buClr>
                  <a:schemeClr val="tx1"/>
                </a:buClr>
                <a:buSzPct val="80000"/>
              </a:pPr>
              <a:r>
                <a:rPr lang="pt-B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concreta, em que não dá para notar a perspectiva de quem descreve</a:t>
              </a:r>
              <a:endParaRPr lang="pt-BR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Forma Livre: Forma 24">
              <a:extLst>
                <a:ext uri="{FF2B5EF4-FFF2-40B4-BE49-F238E27FC236}">
                  <a16:creationId xmlns:a16="http://schemas.microsoft.com/office/drawing/2014/main" id="{68282F9C-8389-492A-8515-DBD25B4112A8}"/>
                </a:ext>
              </a:extLst>
            </p:cNvPr>
            <p:cNvSpPr/>
            <p:nvPr/>
          </p:nvSpPr>
          <p:spPr>
            <a:xfrm>
              <a:off x="6353172" y="3482335"/>
              <a:ext cx="3806828" cy="954520"/>
            </a:xfrm>
            <a:custGeom>
              <a:avLst/>
              <a:gdLst>
                <a:gd name="connsiteX0" fmla="*/ 0 w 4064000"/>
                <a:gd name="connsiteY0" fmla="*/ 0 h 615659"/>
                <a:gd name="connsiteX1" fmla="*/ 4064000 w 4064000"/>
                <a:gd name="connsiteY1" fmla="*/ 0 h 615659"/>
                <a:gd name="connsiteX2" fmla="*/ 4064000 w 4064000"/>
                <a:gd name="connsiteY2" fmla="*/ 615659 h 615659"/>
                <a:gd name="connsiteX3" fmla="*/ 0 w 4064000"/>
                <a:gd name="connsiteY3" fmla="*/ 615659 h 615659"/>
                <a:gd name="connsiteX4" fmla="*/ 0 w 4064000"/>
                <a:gd name="connsiteY4" fmla="*/ 0 h 61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615659">
                  <a:moveTo>
                    <a:pt x="0" y="0"/>
                  </a:moveTo>
                  <a:lnTo>
                    <a:pt x="4064000" y="0"/>
                  </a:lnTo>
                  <a:lnTo>
                    <a:pt x="4064000" y="615659"/>
                  </a:lnTo>
                  <a:lnTo>
                    <a:pt x="0" y="6156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216000">
                <a:lnSpc>
                  <a:spcPct val="100000"/>
                </a:lnSpc>
                <a:spcBef>
                  <a:spcPts val="0"/>
                </a:spcBef>
                <a:buClr>
                  <a:schemeClr val="tx1"/>
                </a:buClr>
                <a:buSzPct val="80000"/>
              </a:pPr>
              <a:r>
                <a:rPr lang="pt-B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emocional, que permite identificar a perspectiva de quem descreve</a:t>
              </a:r>
              <a:endParaRPr lang="pt-BR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Forma Livre: Forma 25">
              <a:extLst>
                <a:ext uri="{FF2B5EF4-FFF2-40B4-BE49-F238E27FC236}">
                  <a16:creationId xmlns:a16="http://schemas.microsoft.com/office/drawing/2014/main" id="{107ACB6B-F94D-42BA-B6D5-FBB7AB18DBD5}"/>
                </a:ext>
              </a:extLst>
            </p:cNvPr>
            <p:cNvSpPr/>
            <p:nvPr/>
          </p:nvSpPr>
          <p:spPr>
            <a:xfrm>
              <a:off x="2032000" y="720622"/>
              <a:ext cx="8128000" cy="2059063"/>
            </a:xfrm>
            <a:custGeom>
              <a:avLst/>
              <a:gdLst>
                <a:gd name="connsiteX0" fmla="*/ 0 w 8128000"/>
                <a:gd name="connsiteY0" fmla="*/ 721145 h 2059061"/>
                <a:gd name="connsiteX1" fmla="*/ 3806617 w 8128000"/>
                <a:gd name="connsiteY1" fmla="*/ 721145 h 2059061"/>
                <a:gd name="connsiteX2" fmla="*/ 3806617 w 8128000"/>
                <a:gd name="connsiteY2" fmla="*/ 514765 h 2059061"/>
                <a:gd name="connsiteX3" fmla="*/ 3549235 w 8128000"/>
                <a:gd name="connsiteY3" fmla="*/ 514765 h 2059061"/>
                <a:gd name="connsiteX4" fmla="*/ 4064000 w 8128000"/>
                <a:gd name="connsiteY4" fmla="*/ 0 h 2059061"/>
                <a:gd name="connsiteX5" fmla="*/ 4578765 w 8128000"/>
                <a:gd name="connsiteY5" fmla="*/ 514765 h 2059061"/>
                <a:gd name="connsiteX6" fmla="*/ 4321383 w 8128000"/>
                <a:gd name="connsiteY6" fmla="*/ 514765 h 2059061"/>
                <a:gd name="connsiteX7" fmla="*/ 4321383 w 8128000"/>
                <a:gd name="connsiteY7" fmla="*/ 721145 h 2059061"/>
                <a:gd name="connsiteX8" fmla="*/ 8128000 w 8128000"/>
                <a:gd name="connsiteY8" fmla="*/ 721145 h 2059061"/>
                <a:gd name="connsiteX9" fmla="*/ 8128000 w 8128000"/>
                <a:gd name="connsiteY9" fmla="*/ 2059061 h 2059061"/>
                <a:gd name="connsiteX10" fmla="*/ 0 w 8128000"/>
                <a:gd name="connsiteY10" fmla="*/ 2059061 h 2059061"/>
                <a:gd name="connsiteX11" fmla="*/ 0 w 8128000"/>
                <a:gd name="connsiteY11" fmla="*/ 721145 h 2059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28000" h="2059061">
                  <a:moveTo>
                    <a:pt x="8128000" y="1337916"/>
                  </a:moveTo>
                  <a:lnTo>
                    <a:pt x="4321383" y="1337916"/>
                  </a:lnTo>
                  <a:lnTo>
                    <a:pt x="4321383" y="1544296"/>
                  </a:lnTo>
                  <a:lnTo>
                    <a:pt x="4578765" y="1544296"/>
                  </a:lnTo>
                  <a:lnTo>
                    <a:pt x="4064000" y="2059060"/>
                  </a:lnTo>
                  <a:lnTo>
                    <a:pt x="3549235" y="1544296"/>
                  </a:lnTo>
                  <a:lnTo>
                    <a:pt x="3806617" y="1544296"/>
                  </a:lnTo>
                  <a:lnTo>
                    <a:pt x="3806617" y="1337916"/>
                  </a:lnTo>
                  <a:lnTo>
                    <a:pt x="0" y="1337916"/>
                  </a:lnTo>
                  <a:lnTo>
                    <a:pt x="0" y="1"/>
                  </a:lnTo>
                  <a:lnTo>
                    <a:pt x="8128000" y="1"/>
                  </a:lnTo>
                  <a:lnTo>
                    <a:pt x="8128000" y="133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032" tIns="256033" rIns="256032" bIns="1592364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4000" b="1" kern="1200" dirty="0">
                  <a:ln>
                    <a:solidFill>
                      <a:schemeClr val="accent3">
                        <a:lumMod val="20000"/>
                        <a:lumOff val="80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Sequência descritiva</a:t>
              </a:r>
            </a:p>
          </p:txBody>
        </p:sp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id="{72B04D70-151B-4ECA-9084-C5915E75C995}"/>
                </a:ext>
              </a:extLst>
            </p:cNvPr>
            <p:cNvSpPr/>
            <p:nvPr/>
          </p:nvSpPr>
          <p:spPr>
            <a:xfrm>
              <a:off x="2035109" y="1443354"/>
              <a:ext cx="8121781" cy="615659"/>
            </a:xfrm>
            <a:custGeom>
              <a:avLst/>
              <a:gdLst>
                <a:gd name="connsiteX0" fmla="*/ 0 w 8121781"/>
                <a:gd name="connsiteY0" fmla="*/ 0 h 615659"/>
                <a:gd name="connsiteX1" fmla="*/ 8121781 w 8121781"/>
                <a:gd name="connsiteY1" fmla="*/ 0 h 615659"/>
                <a:gd name="connsiteX2" fmla="*/ 8121781 w 8121781"/>
                <a:gd name="connsiteY2" fmla="*/ 615659 h 615659"/>
                <a:gd name="connsiteX3" fmla="*/ 0 w 8121781"/>
                <a:gd name="connsiteY3" fmla="*/ 615659 h 615659"/>
                <a:gd name="connsiteX4" fmla="*/ 0 w 8121781"/>
                <a:gd name="connsiteY4" fmla="*/ 0 h 61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1781" h="615659">
                  <a:moveTo>
                    <a:pt x="0" y="0"/>
                  </a:moveTo>
                  <a:lnTo>
                    <a:pt x="8121781" y="0"/>
                  </a:lnTo>
                  <a:lnTo>
                    <a:pt x="8121781" y="615659"/>
                  </a:lnTo>
                  <a:lnTo>
                    <a:pt x="0" y="6156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30480" rIns="170688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 finalidade é detalhar, caracterizar algo ou alguém. </a:t>
              </a:r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id="{F36EF56E-AE33-48FC-AC4B-F5D90B2DC581}"/>
                </a:ext>
              </a:extLst>
            </p:cNvPr>
            <p:cNvSpPr/>
            <p:nvPr/>
          </p:nvSpPr>
          <p:spPr>
            <a:xfrm>
              <a:off x="6096000" y="2813341"/>
              <a:ext cx="4064000" cy="615659"/>
            </a:xfrm>
            <a:custGeom>
              <a:avLst/>
              <a:gdLst>
                <a:gd name="connsiteX0" fmla="*/ 0 w 4064000"/>
                <a:gd name="connsiteY0" fmla="*/ 0 h 615659"/>
                <a:gd name="connsiteX1" fmla="*/ 4064000 w 4064000"/>
                <a:gd name="connsiteY1" fmla="*/ 0 h 615659"/>
                <a:gd name="connsiteX2" fmla="*/ 4064000 w 4064000"/>
                <a:gd name="connsiteY2" fmla="*/ 615659 h 615659"/>
                <a:gd name="connsiteX3" fmla="*/ 0 w 4064000"/>
                <a:gd name="connsiteY3" fmla="*/ 615659 h 615659"/>
                <a:gd name="connsiteX4" fmla="*/ 0 w 4064000"/>
                <a:gd name="connsiteY4" fmla="*/ 0 h 61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615659">
                  <a:moveTo>
                    <a:pt x="0" y="0"/>
                  </a:moveTo>
                  <a:lnTo>
                    <a:pt x="4064000" y="0"/>
                  </a:lnTo>
                  <a:lnTo>
                    <a:pt x="4064000" y="615659"/>
                  </a:lnTo>
                  <a:lnTo>
                    <a:pt x="0" y="6156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144" tIns="46990" rIns="263144" bIns="4699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subjetiva</a:t>
              </a:r>
              <a:endParaRPr lang="pt-BR" sz="3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5F56AABA-9335-493B-9CE8-5E352E82A87C}"/>
                </a:ext>
              </a:extLst>
            </p:cNvPr>
            <p:cNvSpPr/>
            <p:nvPr/>
          </p:nvSpPr>
          <p:spPr>
            <a:xfrm>
              <a:off x="2031998" y="2844171"/>
              <a:ext cx="406400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3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objetiva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99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EFA71A9D-A253-4D0D-8D9D-AC1C086EAFA9}"/>
              </a:ext>
            </a:extLst>
          </p:cNvPr>
          <p:cNvGrpSpPr/>
          <p:nvPr/>
        </p:nvGrpSpPr>
        <p:grpSpPr>
          <a:xfrm>
            <a:off x="839788" y="2256045"/>
            <a:ext cx="10518988" cy="3736443"/>
            <a:chOff x="839788" y="2256045"/>
            <a:chExt cx="10518988" cy="3736443"/>
          </a:xfrm>
        </p:grpSpPr>
        <p:sp>
          <p:nvSpPr>
            <p:cNvPr id="40" name="Retângulo: Cantos Arredondados 39">
              <a:extLst>
                <a:ext uri="{FF2B5EF4-FFF2-40B4-BE49-F238E27FC236}">
                  <a16:creationId xmlns:a16="http://schemas.microsoft.com/office/drawing/2014/main" id="{BA7D6A17-8BCA-4666-998D-48AB4408513A}"/>
                </a:ext>
              </a:extLst>
            </p:cNvPr>
            <p:cNvSpPr/>
            <p:nvPr/>
          </p:nvSpPr>
          <p:spPr>
            <a:xfrm>
              <a:off x="839838" y="2256045"/>
              <a:ext cx="3708000" cy="1224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576000" rIns="0" bIns="0" rtlCol="0" anchor="ctr" anchorCtr="0"/>
            <a:lstStyle/>
            <a:p>
              <a:pPr marL="216000" indent="-216000">
                <a:buFont typeface="Arial" panose="020B0604020202020204" pitchFamily="34" charset="0"/>
                <a:buChar char="•"/>
              </a:pPr>
              <a:r>
                <a:rPr lang="pt-BR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Explicar</a:t>
              </a:r>
              <a:r>
                <a:rPr lang="pt-BR" sz="24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um assunto (expositivo-informativo)</a:t>
              </a:r>
            </a:p>
            <a:p>
              <a:pPr marL="216000" indent="-216000"/>
              <a:endParaRPr lang="pt-BR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16000" indent="-216000"/>
              <a:endParaRPr lang="pt-BR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1" name="Retângulo: Cantos Arredondados 40">
              <a:extLst>
                <a:ext uri="{FF2B5EF4-FFF2-40B4-BE49-F238E27FC236}">
                  <a16:creationId xmlns:a16="http://schemas.microsoft.com/office/drawing/2014/main" id="{26E6C2E8-87A0-4190-8C24-D9F70CB00005}"/>
                </a:ext>
              </a:extLst>
            </p:cNvPr>
            <p:cNvSpPr/>
            <p:nvPr/>
          </p:nvSpPr>
          <p:spPr>
            <a:xfrm>
              <a:off x="7758776" y="4552488"/>
              <a:ext cx="3420000" cy="12356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0" bIns="0" rtlCol="0" anchor="ctr" anchorCtr="0"/>
            <a:lstStyle/>
            <a:p>
              <a:pPr marL="216000" indent="-216000">
                <a:buFont typeface="Arial" panose="020B0604020202020204" pitchFamily="34" charset="0"/>
                <a:buChar char="•"/>
              </a:pPr>
              <a:r>
                <a:rPr lang="pt-BR" sz="24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ou ponto de vista (expositivo-argumentativo).</a:t>
              </a:r>
            </a:p>
          </p:txBody>
        </p:sp>
        <p:sp>
          <p:nvSpPr>
            <p:cNvPr id="42" name="Retângulo: Cantos Arredondados 41">
              <a:extLst>
                <a:ext uri="{FF2B5EF4-FFF2-40B4-BE49-F238E27FC236}">
                  <a16:creationId xmlns:a16="http://schemas.microsoft.com/office/drawing/2014/main" id="{1D70C6D7-ADCA-42C9-BCEB-EB21105D530E}"/>
                </a:ext>
              </a:extLst>
            </p:cNvPr>
            <p:cNvSpPr/>
            <p:nvPr/>
          </p:nvSpPr>
          <p:spPr>
            <a:xfrm>
              <a:off x="7758776" y="2256045"/>
              <a:ext cx="3600000" cy="144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0" bIns="0" rtlCol="0" anchor="ctr" anchorCtr="0"/>
            <a:lstStyle/>
            <a:p>
              <a:pPr marL="216000" indent="-2160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Linguísticos:</a:t>
              </a:r>
              <a:endParaRPr lang="pt-BR" sz="20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16000" indent="-216000"/>
              <a:r>
                <a:rPr lang="pt-BR" sz="20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  a descrição, comparação, enumeração, conceituação, informação etc.</a:t>
              </a:r>
            </a:p>
          </p:txBody>
        </p:sp>
        <p:sp>
          <p:nvSpPr>
            <p:cNvPr id="43" name="Retângulo: Cantos Arredondados 42">
              <a:extLst>
                <a:ext uri="{FF2B5EF4-FFF2-40B4-BE49-F238E27FC236}">
                  <a16:creationId xmlns:a16="http://schemas.microsoft.com/office/drawing/2014/main" id="{49A64411-97E2-46B4-B68F-BA8A7F265BD3}"/>
                </a:ext>
              </a:extLst>
            </p:cNvPr>
            <p:cNvSpPr/>
            <p:nvPr/>
          </p:nvSpPr>
          <p:spPr>
            <a:xfrm>
              <a:off x="839788" y="4343404"/>
              <a:ext cx="4428000" cy="16490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0" bIns="0" rtlCol="0" anchor="ctr" anchorCtr="0"/>
            <a:lstStyle/>
            <a:p>
              <a:pPr marL="216000" indent="-2160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Esses </a:t>
              </a:r>
              <a:r>
                <a:rPr lang="pt-BR" sz="20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 outros recursos são usados para </a:t>
              </a:r>
              <a:r>
                <a:rPr lang="pt-BR" sz="2000" b="1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construir argumentos</a:t>
              </a:r>
              <a:r>
                <a:rPr lang="pt-BR" sz="20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   (conjunto de estratégias para     convencer alguém de algo).</a:t>
              </a:r>
            </a:p>
          </p:txBody>
        </p:sp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916D535-EAA6-4903-A4A7-ECFCDD7234DE}"/>
                </a:ext>
              </a:extLst>
            </p:cNvPr>
            <p:cNvGrpSpPr/>
            <p:nvPr/>
          </p:nvGrpSpPr>
          <p:grpSpPr>
            <a:xfrm>
              <a:off x="6288301" y="3179068"/>
              <a:ext cx="1310403" cy="428843"/>
              <a:chOff x="6288301" y="3179068"/>
              <a:chExt cx="1310403" cy="428843"/>
            </a:xfrm>
          </p:grpSpPr>
          <p:cxnSp>
            <p:nvCxnSpPr>
              <p:cNvPr id="45" name="Conector de Seta Reta 44">
                <a:extLst>
                  <a:ext uri="{FF2B5EF4-FFF2-40B4-BE49-F238E27FC236}">
                    <a16:creationId xmlns:a16="http://schemas.microsoft.com/office/drawing/2014/main" id="{F373A9F1-FA73-497B-8126-1533A8BCE7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1504" y="3179068"/>
                <a:ext cx="1267200" cy="0"/>
              </a:xfrm>
              <a:prstGeom prst="straightConnector1">
                <a:avLst/>
              </a:prstGeom>
              <a:ln w="25400">
                <a:round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6595CA85-31F3-4B62-8065-DE9D27657439}"/>
                  </a:ext>
                </a:extLst>
              </p:cNvPr>
              <p:cNvSpPr txBox="1"/>
              <p:nvPr/>
            </p:nvSpPr>
            <p:spPr>
              <a:xfrm>
                <a:off x="6288301" y="3247911"/>
                <a:ext cx="1080000" cy="36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1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pt-BR" sz="2000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Recursos</a:t>
                </a:r>
              </a:p>
            </p:txBody>
          </p:sp>
        </p:grpSp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6C9F92F8-34C7-40D9-99FA-12F6A26029F9}"/>
                </a:ext>
              </a:extLst>
            </p:cNvPr>
            <p:cNvGrpSpPr/>
            <p:nvPr/>
          </p:nvGrpSpPr>
          <p:grpSpPr>
            <a:xfrm>
              <a:off x="4795837" y="2457596"/>
              <a:ext cx="1266825" cy="379997"/>
              <a:chOff x="4795837" y="2457596"/>
              <a:chExt cx="1266825" cy="379997"/>
            </a:xfrm>
          </p:grpSpPr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6A9D4535-3DD2-47D3-9E2F-8356EBB0EF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95837" y="2837593"/>
                <a:ext cx="1266825" cy="0"/>
              </a:xfrm>
              <a:prstGeom prst="straightConnector1">
                <a:avLst/>
              </a:prstGeom>
              <a:ln w="25400"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F60C8EDD-B7A8-4DFB-8459-31E399D87BF9}"/>
                  </a:ext>
                </a:extLst>
              </p:cNvPr>
              <p:cNvSpPr txBox="1"/>
              <p:nvPr/>
            </p:nvSpPr>
            <p:spPr>
              <a:xfrm>
                <a:off x="5093476" y="2457596"/>
                <a:ext cx="936000" cy="36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1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pt-BR" sz="2000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Objetivo</a:t>
                </a:r>
              </a:p>
            </p:txBody>
          </p:sp>
        </p:grpSp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32FB7C72-4D7A-41C3-9A17-507FB9132937}"/>
                </a:ext>
              </a:extLst>
            </p:cNvPr>
            <p:cNvGrpSpPr/>
            <p:nvPr/>
          </p:nvGrpSpPr>
          <p:grpSpPr>
            <a:xfrm>
              <a:off x="6331504" y="4777665"/>
              <a:ext cx="1277496" cy="377455"/>
              <a:chOff x="6331504" y="4777665"/>
              <a:chExt cx="1277496" cy="377455"/>
            </a:xfrm>
          </p:grpSpPr>
          <p:cxnSp>
            <p:nvCxnSpPr>
              <p:cNvPr id="59" name="Conector de Seta Reta 58">
                <a:extLst>
                  <a:ext uri="{FF2B5EF4-FFF2-40B4-BE49-F238E27FC236}">
                    <a16:creationId xmlns:a16="http://schemas.microsoft.com/office/drawing/2014/main" id="{2F3D11B9-B738-4D2E-AED6-8995D52B02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1800" y="5155120"/>
                <a:ext cx="1267200" cy="0"/>
              </a:xfrm>
              <a:prstGeom prst="straightConnector1">
                <a:avLst/>
              </a:prstGeom>
              <a:ln w="25400">
                <a:round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7E27B5FC-B259-4DC8-9710-A26C9221D3D2}"/>
                  </a:ext>
                </a:extLst>
              </p:cNvPr>
              <p:cNvSpPr txBox="1"/>
              <p:nvPr/>
            </p:nvSpPr>
            <p:spPr>
              <a:xfrm>
                <a:off x="6331504" y="4777665"/>
                <a:ext cx="936000" cy="36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1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pt-BR" sz="2000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Objetivo</a:t>
                </a:r>
              </a:p>
            </p:txBody>
          </p:sp>
        </p:grpSp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FF1465B6-2571-4FD1-AD3E-87641D88A67C}"/>
                </a:ext>
              </a:extLst>
            </p:cNvPr>
            <p:cNvGrpSpPr/>
            <p:nvPr/>
          </p:nvGrpSpPr>
          <p:grpSpPr>
            <a:xfrm>
              <a:off x="5396063" y="5379620"/>
              <a:ext cx="1274769" cy="415988"/>
              <a:chOff x="5396063" y="5379620"/>
              <a:chExt cx="1274769" cy="415988"/>
            </a:xfrm>
          </p:grpSpPr>
          <p:cxnSp>
            <p:nvCxnSpPr>
              <p:cNvPr id="62" name="Conector de Seta Reta 61">
                <a:extLst>
                  <a:ext uri="{FF2B5EF4-FFF2-40B4-BE49-F238E27FC236}">
                    <a16:creationId xmlns:a16="http://schemas.microsoft.com/office/drawing/2014/main" id="{CF8A7676-9102-44D8-B9B3-895EDD3507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6063" y="5379620"/>
                <a:ext cx="1266825" cy="0"/>
              </a:xfrm>
              <a:prstGeom prst="straightConnector1">
                <a:avLst/>
              </a:prstGeom>
              <a:ln w="25400"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5272DC1E-8D2C-404B-A5BF-A8F8BDC564D8}"/>
                  </a:ext>
                </a:extLst>
              </p:cNvPr>
              <p:cNvSpPr txBox="1"/>
              <p:nvPr/>
            </p:nvSpPr>
            <p:spPr>
              <a:xfrm>
                <a:off x="5590832" y="5435608"/>
                <a:ext cx="1080000" cy="36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1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pt-BR" sz="2000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Recursos</a:t>
                </a:r>
              </a:p>
            </p:txBody>
          </p:sp>
        </p:grpSp>
      </p:grpSp>
      <p:sp>
        <p:nvSpPr>
          <p:cNvPr id="20" name="Título 1">
            <a:extLst>
              <a:ext uri="{FF2B5EF4-FFF2-40B4-BE49-F238E27FC236}">
                <a16:creationId xmlns:a16="http://schemas.microsoft.com/office/drawing/2014/main" id="{AE60F132-1F01-4728-AE35-48590034190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Sequência descritiva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867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159374D1-1B70-40CF-8053-03FF7EBA7995}"/>
              </a:ext>
            </a:extLst>
          </p:cNvPr>
          <p:cNvGrpSpPr/>
          <p:nvPr/>
        </p:nvGrpSpPr>
        <p:grpSpPr>
          <a:xfrm>
            <a:off x="838200" y="1825625"/>
            <a:ext cx="10515599" cy="4351338"/>
            <a:chOff x="1085095" y="1825625"/>
            <a:chExt cx="8708727" cy="4351338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791A280F-F2B9-48EA-A99D-C388A3F5144F}"/>
                </a:ext>
              </a:extLst>
            </p:cNvPr>
            <p:cNvSpPr/>
            <p:nvPr/>
          </p:nvSpPr>
          <p:spPr>
            <a:xfrm>
              <a:off x="1088368" y="1825625"/>
              <a:ext cx="2880000" cy="21756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3" name="Conector reto 12">
              <a:extLst>
                <a:ext uri="{FF2B5EF4-FFF2-40B4-BE49-F238E27FC236}">
                  <a16:creationId xmlns:a16="http://schemas.microsoft.com/office/drawing/2014/main" id="{BC1C3548-330C-4B9D-A7C8-289E2FD9F771}"/>
                </a:ext>
              </a:extLst>
            </p:cNvPr>
            <p:cNvSpPr/>
            <p:nvPr/>
          </p:nvSpPr>
          <p:spPr>
            <a:xfrm>
              <a:off x="1088369" y="1825625"/>
              <a:ext cx="217" cy="4351338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E8D4AF25-C0A1-46EF-B4CF-20C73E4EAC32}"/>
                </a:ext>
              </a:extLst>
            </p:cNvPr>
            <p:cNvSpPr/>
            <p:nvPr/>
          </p:nvSpPr>
          <p:spPr>
            <a:xfrm>
              <a:off x="1088368" y="4001294"/>
              <a:ext cx="2844000" cy="2175669"/>
            </a:xfrm>
            <a:custGeom>
              <a:avLst/>
              <a:gdLst>
                <a:gd name="connsiteX0" fmla="*/ 0 w 2175669"/>
                <a:gd name="connsiteY0" fmla="*/ 0 h 2175669"/>
                <a:gd name="connsiteX1" fmla="*/ 2175669 w 2175669"/>
                <a:gd name="connsiteY1" fmla="*/ 0 h 2175669"/>
                <a:gd name="connsiteX2" fmla="*/ 2175669 w 2175669"/>
                <a:gd name="connsiteY2" fmla="*/ 2175669 h 2175669"/>
                <a:gd name="connsiteX3" fmla="*/ 0 w 2175669"/>
                <a:gd name="connsiteY3" fmla="*/ 2175669 h 2175669"/>
                <a:gd name="connsiteX4" fmla="*/ 0 w 2175669"/>
                <a:gd name="connsiteY4" fmla="*/ 0 h 217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669" h="2175669">
                  <a:moveTo>
                    <a:pt x="0" y="0"/>
                  </a:moveTo>
                  <a:lnTo>
                    <a:pt x="2175669" y="0"/>
                  </a:lnTo>
                  <a:lnTo>
                    <a:pt x="2175669" y="2175669"/>
                  </a:lnTo>
                  <a:lnTo>
                    <a:pt x="0" y="21756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 </a:t>
              </a:r>
            </a:p>
            <a:p>
              <a:pPr marL="0" lvl="1"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contr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a-a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lmirante sobr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e-e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levação micr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o-o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ndas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C6AD40D2-451E-4994-8176-1DCD6EE2C85D}"/>
                </a:ext>
              </a:extLst>
            </p:cNvPr>
            <p:cNvSpPr/>
            <p:nvPr/>
          </p:nvSpPr>
          <p:spPr>
            <a:xfrm>
              <a:off x="3968369" y="1825625"/>
              <a:ext cx="2880000" cy="217566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6" name="Conector reto 15">
              <a:extLst>
                <a:ext uri="{FF2B5EF4-FFF2-40B4-BE49-F238E27FC236}">
                  <a16:creationId xmlns:a16="http://schemas.microsoft.com/office/drawing/2014/main" id="{8E1474E8-3438-4F38-842A-D9C2102F24CB}"/>
                </a:ext>
              </a:extLst>
            </p:cNvPr>
            <p:cNvSpPr/>
            <p:nvPr/>
          </p:nvSpPr>
          <p:spPr>
            <a:xfrm>
              <a:off x="3965095" y="1825625"/>
              <a:ext cx="321" cy="4351338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D6CB5B9B-C47D-41ED-BF65-DA1A4BE94727}"/>
                </a:ext>
              </a:extLst>
            </p:cNvPr>
            <p:cNvSpPr/>
            <p:nvPr/>
          </p:nvSpPr>
          <p:spPr>
            <a:xfrm>
              <a:off x="3997822" y="4001294"/>
              <a:ext cx="2844000" cy="2175669"/>
            </a:xfrm>
            <a:custGeom>
              <a:avLst/>
              <a:gdLst>
                <a:gd name="connsiteX0" fmla="*/ 0 w 2175669"/>
                <a:gd name="connsiteY0" fmla="*/ 0 h 2175669"/>
                <a:gd name="connsiteX1" fmla="*/ 2175669 w 2175669"/>
                <a:gd name="connsiteY1" fmla="*/ 0 h 2175669"/>
                <a:gd name="connsiteX2" fmla="*/ 2175669 w 2175669"/>
                <a:gd name="connsiteY2" fmla="*/ 2175669 h 2175669"/>
                <a:gd name="connsiteX3" fmla="*/ 0 w 2175669"/>
                <a:gd name="connsiteY3" fmla="*/ 2175669 h 2175669"/>
                <a:gd name="connsiteX4" fmla="*/ 0 w 2175669"/>
                <a:gd name="connsiteY4" fmla="*/ 0 h 217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669" h="2175669">
                  <a:moveTo>
                    <a:pt x="0" y="0"/>
                  </a:moveTo>
                  <a:lnTo>
                    <a:pt x="2175669" y="0"/>
                  </a:lnTo>
                  <a:lnTo>
                    <a:pt x="2175669" y="2175669"/>
                  </a:lnTo>
                  <a:lnTo>
                    <a:pt x="0" y="21756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222500">
                <a:spcBef>
                  <a:spcPct val="0"/>
                </a:spcBef>
                <a:spcAft>
                  <a:spcPts val="12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algn="ctr" defTabSz="2222500"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aut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oe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scola extr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ao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ficial sem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iá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rido</a:t>
              </a:r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5960B0C2-0371-429E-9413-51920B1BDF5E}"/>
                </a:ext>
              </a:extLst>
            </p:cNvPr>
            <p:cNvSpPr/>
            <p:nvPr/>
          </p:nvSpPr>
          <p:spPr>
            <a:xfrm>
              <a:off x="6848369" y="1825625"/>
              <a:ext cx="2941529" cy="21756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9" name="Conector reto 18">
              <a:extLst>
                <a:ext uri="{FF2B5EF4-FFF2-40B4-BE49-F238E27FC236}">
                  <a16:creationId xmlns:a16="http://schemas.microsoft.com/office/drawing/2014/main" id="{F8122182-65B7-4ABE-81A6-02A300322416}"/>
                </a:ext>
              </a:extLst>
            </p:cNvPr>
            <p:cNvSpPr/>
            <p:nvPr/>
          </p:nvSpPr>
          <p:spPr>
            <a:xfrm>
              <a:off x="6848370" y="1825625"/>
              <a:ext cx="217" cy="4351338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7E1E23B6-FE4C-4CC7-8F4B-F53F4E81B16E}"/>
                </a:ext>
              </a:extLst>
            </p:cNvPr>
            <p:cNvSpPr/>
            <p:nvPr/>
          </p:nvSpPr>
          <p:spPr>
            <a:xfrm>
              <a:off x="6877822" y="4001294"/>
              <a:ext cx="2916000" cy="2175669"/>
            </a:xfrm>
            <a:custGeom>
              <a:avLst/>
              <a:gdLst>
                <a:gd name="connsiteX0" fmla="*/ 0 w 2175669"/>
                <a:gd name="connsiteY0" fmla="*/ 0 h 2175669"/>
                <a:gd name="connsiteX1" fmla="*/ 2175669 w 2175669"/>
                <a:gd name="connsiteY1" fmla="*/ 0 h 2175669"/>
                <a:gd name="connsiteX2" fmla="*/ 2175669 w 2175669"/>
                <a:gd name="connsiteY2" fmla="*/ 2175669 h 2175669"/>
                <a:gd name="connsiteX3" fmla="*/ 0 w 2175669"/>
                <a:gd name="connsiteY3" fmla="*/ 2175669 h 2175669"/>
                <a:gd name="connsiteX4" fmla="*/ 0 w 2175669"/>
                <a:gd name="connsiteY4" fmla="*/ 0 h 217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669" h="2175669">
                  <a:moveTo>
                    <a:pt x="0" y="0"/>
                  </a:moveTo>
                  <a:lnTo>
                    <a:pt x="2175669" y="0"/>
                  </a:lnTo>
                  <a:lnTo>
                    <a:pt x="2175669" y="2175669"/>
                  </a:lnTo>
                  <a:lnTo>
                    <a:pt x="0" y="21756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Unem-se ao 2º elemento, ainda que este comece pelas vogais </a:t>
              </a:r>
              <a:r>
                <a:rPr lang="pt-BR" sz="24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 </a:t>
              </a:r>
              <a:r>
                <a:rPr lang="pt-BR" sz="24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</a:pPr>
              <a:r>
                <a:rPr lang="pt-BR" sz="24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leição / </a:t>
              </a:r>
              <a:r>
                <a:rPr lang="pt-BR" sz="24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scrita </a:t>
              </a:r>
            </a:p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</a:pPr>
              <a:r>
                <a:rPr lang="pt-BR" sz="24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peração / </a:t>
              </a:r>
              <a:r>
                <a:rPr lang="pt-BR" sz="24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pro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minente</a:t>
              </a:r>
              <a:endParaRPr lang="pt-BR" sz="2400" kern="1200" dirty="0">
                <a:solidFill>
                  <a:schemeClr val="tx2"/>
                </a:solidFill>
              </a:endParaRP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B4FCBC37-A057-4039-B77F-53E9A3160081}"/>
                </a:ext>
              </a:extLst>
            </p:cNvPr>
            <p:cNvSpPr txBox="1"/>
            <p:nvPr/>
          </p:nvSpPr>
          <p:spPr>
            <a:xfrm>
              <a:off x="1085095" y="2228671"/>
              <a:ext cx="2880000" cy="1107996"/>
            </a:xfrm>
            <a:prstGeom prst="rect">
              <a:avLst/>
            </a:prstGeom>
            <a:noFill/>
          </p:spPr>
          <p:txBody>
            <a:bodyPr wrap="square" lIns="108000" tIns="0" rIns="108000" bIns="0" rtlCol="0" anchor="ctr" anchorCtr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Usado em elementos ligados pela </a:t>
              </a:r>
              <a:r>
                <a:rPr lang="pt-BR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mesma vogal</a:t>
              </a: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7575A3A-E76A-44AD-ACBC-CD1256954B9E}"/>
                </a:ext>
              </a:extLst>
            </p:cNvPr>
            <p:cNvSpPr txBox="1"/>
            <p:nvPr/>
          </p:nvSpPr>
          <p:spPr>
            <a:xfrm>
              <a:off x="3997822" y="2223803"/>
              <a:ext cx="2880000" cy="1107996"/>
            </a:xfrm>
            <a:prstGeom prst="rect">
              <a:avLst/>
            </a:prstGeom>
            <a:noFill/>
          </p:spPr>
          <p:txBody>
            <a:bodyPr wrap="square" lIns="108000" tIns="0" rIns="10800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é usado quando as </a:t>
              </a:r>
              <a:r>
                <a:rPr lang="pt-BR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vogais</a:t>
              </a: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são </a:t>
              </a:r>
              <a:r>
                <a:rPr lang="pt-BR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diferentes</a:t>
              </a: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EC38F63-7AC2-4215-A7BB-79CC1D67040D}"/>
                </a:ext>
              </a:extLst>
            </p:cNvPr>
            <p:cNvSpPr/>
            <p:nvPr/>
          </p:nvSpPr>
          <p:spPr>
            <a:xfrm>
              <a:off x="7064369" y="2223803"/>
              <a:ext cx="2448000" cy="115200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Exceção:</a:t>
              </a:r>
            </a:p>
            <a:p>
              <a:pPr algn="ctr"/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os prefixos </a:t>
              </a:r>
            </a:p>
            <a:p>
              <a:pPr algn="ctr"/>
              <a:r>
                <a:rPr lang="pt-BR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pre-</a:t>
              </a: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</a:t>
              </a:r>
              <a:r>
                <a:rPr lang="pt-BR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re-</a:t>
              </a: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</a:t>
              </a:r>
              <a:r>
                <a:rPr lang="pt-BR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co-</a:t>
              </a:r>
              <a:r>
                <a:rPr lang="pt-B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 </a:t>
              </a:r>
              <a:r>
                <a:rPr lang="pt-BR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pro-</a:t>
              </a:r>
              <a:endPara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BRLight" pitchFamily="2" charset="0"/>
              </a:endParaRPr>
            </a:p>
          </p:txBody>
        </p:sp>
      </p:grpSp>
      <p:sp>
        <p:nvSpPr>
          <p:cNvPr id="22" name="Título 1">
            <a:extLst>
              <a:ext uri="{FF2B5EF4-FFF2-40B4-BE49-F238E27FC236}">
                <a16:creationId xmlns:a16="http://schemas.microsoft.com/office/drawing/2014/main" id="{9C704B25-F2BE-46DB-9FBB-6CBA8029E73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Hífen em palavras compostas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2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411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6AD6A448-C754-4E20-A3C4-56F5905791D0}"/>
              </a:ext>
            </a:extLst>
          </p:cNvPr>
          <p:cNvGrpSpPr/>
          <p:nvPr/>
        </p:nvGrpSpPr>
        <p:grpSpPr>
          <a:xfrm>
            <a:off x="838200" y="1744942"/>
            <a:ext cx="10515600" cy="4449452"/>
            <a:chOff x="1088368" y="1744942"/>
            <a:chExt cx="10755930" cy="4449452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791A280F-F2B9-48EA-A99D-C388A3F5144F}"/>
                </a:ext>
              </a:extLst>
            </p:cNvPr>
            <p:cNvSpPr/>
            <p:nvPr/>
          </p:nvSpPr>
          <p:spPr>
            <a:xfrm>
              <a:off x="1088368" y="1825625"/>
              <a:ext cx="2520000" cy="21756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3" name="Conector reto 12">
              <a:extLst>
                <a:ext uri="{FF2B5EF4-FFF2-40B4-BE49-F238E27FC236}">
                  <a16:creationId xmlns:a16="http://schemas.microsoft.com/office/drawing/2014/main" id="{BC1C3548-330C-4B9D-A7C8-289E2FD9F771}"/>
                </a:ext>
              </a:extLst>
            </p:cNvPr>
            <p:cNvSpPr/>
            <p:nvPr/>
          </p:nvSpPr>
          <p:spPr>
            <a:xfrm>
              <a:off x="1088369" y="1825625"/>
              <a:ext cx="217" cy="4351338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E8D4AF25-C0A1-46EF-B4CF-20C73E4EAC32}"/>
                </a:ext>
              </a:extLst>
            </p:cNvPr>
            <p:cNvSpPr/>
            <p:nvPr/>
          </p:nvSpPr>
          <p:spPr>
            <a:xfrm>
              <a:off x="1088368" y="4001294"/>
              <a:ext cx="2520000" cy="2175669"/>
            </a:xfrm>
            <a:custGeom>
              <a:avLst/>
              <a:gdLst>
                <a:gd name="connsiteX0" fmla="*/ 0 w 2175669"/>
                <a:gd name="connsiteY0" fmla="*/ 0 h 2175669"/>
                <a:gd name="connsiteX1" fmla="*/ 2175669 w 2175669"/>
                <a:gd name="connsiteY1" fmla="*/ 0 h 2175669"/>
                <a:gd name="connsiteX2" fmla="*/ 2175669 w 2175669"/>
                <a:gd name="connsiteY2" fmla="*/ 2175669 h 2175669"/>
                <a:gd name="connsiteX3" fmla="*/ 0 w 2175669"/>
                <a:gd name="connsiteY3" fmla="*/ 2175669 h 2175669"/>
                <a:gd name="connsiteX4" fmla="*/ 0 w 2175669"/>
                <a:gd name="connsiteY4" fmla="*/ 0 h 217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669" h="2175669">
                  <a:moveTo>
                    <a:pt x="0" y="0"/>
                  </a:moveTo>
                  <a:lnTo>
                    <a:pt x="2175669" y="0"/>
                  </a:lnTo>
                  <a:lnTo>
                    <a:pt x="2175669" y="2175669"/>
                  </a:lnTo>
                  <a:lnTo>
                    <a:pt x="0" y="21756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 </a:t>
              </a:r>
            </a:p>
            <a:p>
              <a:pPr marL="0" lvl="1"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inte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r-r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acial, </a:t>
              </a:r>
            </a:p>
            <a:p>
              <a:pPr marL="0" lvl="1"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hipe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r-r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ealista, </a:t>
              </a:r>
            </a:p>
            <a:p>
              <a:pPr marL="0" lvl="1"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supe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r-r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acial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C6AD40D2-451E-4994-8176-1DCD6EE2C85D}"/>
                </a:ext>
              </a:extLst>
            </p:cNvPr>
            <p:cNvSpPr/>
            <p:nvPr/>
          </p:nvSpPr>
          <p:spPr>
            <a:xfrm>
              <a:off x="3613476" y="1825625"/>
              <a:ext cx="2520000" cy="21756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6" name="Conector reto 15">
              <a:extLst>
                <a:ext uri="{FF2B5EF4-FFF2-40B4-BE49-F238E27FC236}">
                  <a16:creationId xmlns:a16="http://schemas.microsoft.com/office/drawing/2014/main" id="{8E1474E8-3438-4F38-842A-D9C2102F24CB}"/>
                </a:ext>
              </a:extLst>
            </p:cNvPr>
            <p:cNvSpPr/>
            <p:nvPr/>
          </p:nvSpPr>
          <p:spPr>
            <a:xfrm>
              <a:off x="3598815" y="1825625"/>
              <a:ext cx="321" cy="4351338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D6CB5B9B-C47D-41ED-BF65-DA1A4BE94727}"/>
                </a:ext>
              </a:extLst>
            </p:cNvPr>
            <p:cNvSpPr/>
            <p:nvPr/>
          </p:nvSpPr>
          <p:spPr>
            <a:xfrm>
              <a:off x="3355828" y="4001294"/>
              <a:ext cx="2520000" cy="2175669"/>
            </a:xfrm>
            <a:custGeom>
              <a:avLst/>
              <a:gdLst>
                <a:gd name="connsiteX0" fmla="*/ 0 w 2175669"/>
                <a:gd name="connsiteY0" fmla="*/ 0 h 2175669"/>
                <a:gd name="connsiteX1" fmla="*/ 2175669 w 2175669"/>
                <a:gd name="connsiteY1" fmla="*/ 0 h 2175669"/>
                <a:gd name="connsiteX2" fmla="*/ 2175669 w 2175669"/>
                <a:gd name="connsiteY2" fmla="*/ 2175669 h 2175669"/>
                <a:gd name="connsiteX3" fmla="*/ 0 w 2175669"/>
                <a:gd name="connsiteY3" fmla="*/ 2175669 h 2175669"/>
                <a:gd name="connsiteX4" fmla="*/ 0 w 2175669"/>
                <a:gd name="connsiteY4" fmla="*/ 0 h 217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669" h="2175669">
                  <a:moveTo>
                    <a:pt x="0" y="0"/>
                  </a:moveTo>
                  <a:lnTo>
                    <a:pt x="2175669" y="0"/>
                  </a:lnTo>
                  <a:lnTo>
                    <a:pt x="2175669" y="2175669"/>
                  </a:lnTo>
                  <a:lnTo>
                    <a:pt x="0" y="21756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222500">
                <a:spcBef>
                  <a:spcPct val="0"/>
                </a:spcBef>
                <a:spcAft>
                  <a:spcPts val="12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algn="ctr" defTabSz="2222500">
                <a:spcBef>
                  <a:spcPct val="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hipe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rm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ercado supe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rp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roteção</a:t>
              </a:r>
            </a:p>
            <a:p>
              <a:pPr algn="ctr" defTabSz="2222500"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inte</a:t>
              </a: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re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stelar </a:t>
              </a:r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5960B0C2-0371-429E-9413-51920B1BDF5E}"/>
                </a:ext>
              </a:extLst>
            </p:cNvPr>
            <p:cNvSpPr/>
            <p:nvPr/>
          </p:nvSpPr>
          <p:spPr>
            <a:xfrm>
              <a:off x="6145291" y="1825625"/>
              <a:ext cx="2520000" cy="21756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9" name="Conector reto 18">
              <a:extLst>
                <a:ext uri="{FF2B5EF4-FFF2-40B4-BE49-F238E27FC236}">
                  <a16:creationId xmlns:a16="http://schemas.microsoft.com/office/drawing/2014/main" id="{F8122182-65B7-4ABE-81A6-02A300322416}"/>
                </a:ext>
              </a:extLst>
            </p:cNvPr>
            <p:cNvSpPr/>
            <p:nvPr/>
          </p:nvSpPr>
          <p:spPr>
            <a:xfrm>
              <a:off x="6118380" y="1825625"/>
              <a:ext cx="217" cy="4351338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7E1E23B6-FE4C-4CC7-8F4B-F53F4E81B16E}"/>
                </a:ext>
              </a:extLst>
            </p:cNvPr>
            <p:cNvSpPr/>
            <p:nvPr/>
          </p:nvSpPr>
          <p:spPr>
            <a:xfrm>
              <a:off x="6145291" y="4018725"/>
              <a:ext cx="2520000" cy="2175669"/>
            </a:xfrm>
            <a:custGeom>
              <a:avLst/>
              <a:gdLst>
                <a:gd name="connsiteX0" fmla="*/ 0 w 2175669"/>
                <a:gd name="connsiteY0" fmla="*/ 0 h 2175669"/>
                <a:gd name="connsiteX1" fmla="*/ 2175669 w 2175669"/>
                <a:gd name="connsiteY1" fmla="*/ 0 h 2175669"/>
                <a:gd name="connsiteX2" fmla="*/ 2175669 w 2175669"/>
                <a:gd name="connsiteY2" fmla="*/ 2175669 h 2175669"/>
                <a:gd name="connsiteX3" fmla="*/ 0 w 2175669"/>
                <a:gd name="connsiteY3" fmla="*/ 2175669 h 2175669"/>
                <a:gd name="connsiteX4" fmla="*/ 0 w 2175669"/>
                <a:gd name="connsiteY4" fmla="*/ 0 h 217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669" h="2175669">
                  <a:moveTo>
                    <a:pt x="0" y="0"/>
                  </a:moveTo>
                  <a:lnTo>
                    <a:pt x="2175669" y="0"/>
                  </a:lnTo>
                  <a:lnTo>
                    <a:pt x="2175669" y="2175669"/>
                  </a:lnTo>
                  <a:lnTo>
                    <a:pt x="0" y="21756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222500">
                <a:spcBef>
                  <a:spcPct val="0"/>
                </a:spcBef>
                <a:spcAft>
                  <a:spcPts val="12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lvl="0" algn="ctr" defTabSz="2222500">
                <a:spcBef>
                  <a:spcPct val="0"/>
                </a:spcBef>
              </a:pP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mini</a:t>
              </a:r>
              <a:r>
                <a:rPr lang="pt-BR" sz="2400" kern="12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ss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aia</a:t>
              </a:r>
            </a:p>
            <a:p>
              <a:pPr lvl="0" algn="ctr" defTabSz="2222500">
                <a:spcBef>
                  <a:spcPct val="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ontra</a:t>
              </a:r>
              <a:r>
                <a:rPr lang="pt-BR" sz="2400" kern="12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rr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eforma</a:t>
              </a:r>
            </a:p>
            <a:p>
              <a:pPr lvl="0" algn="ctr" defTabSz="2222500">
                <a:spcBef>
                  <a:spcPct val="0"/>
                </a:spcBef>
              </a:pPr>
              <a:endParaRPr lang="pt-BR" sz="2400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B4FCBC37-A057-4039-B77F-53E9A3160081}"/>
                </a:ext>
              </a:extLst>
            </p:cNvPr>
            <p:cNvSpPr txBox="1"/>
            <p:nvPr/>
          </p:nvSpPr>
          <p:spPr>
            <a:xfrm>
              <a:off x="1095132" y="1838333"/>
              <a:ext cx="2520000" cy="2028417"/>
            </a:xfrm>
            <a:prstGeom prst="rect">
              <a:avLst/>
            </a:prstGeom>
            <a:noFill/>
          </p:spPr>
          <p:txBody>
            <a:bodyPr wrap="square" lIns="108000" tIns="180000" rIns="108000" bIns="0" rtlCol="0" anchor="t" anchorCtr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Usa-se 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hífen quando as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consoantes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de 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início e de fim dos elementos são iguais.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7575A3A-E76A-44AD-ACBC-CD1256954B9E}"/>
                </a:ext>
              </a:extLst>
            </p:cNvPr>
            <p:cNvSpPr txBox="1"/>
            <p:nvPr/>
          </p:nvSpPr>
          <p:spPr>
            <a:xfrm>
              <a:off x="3673106" y="1810019"/>
              <a:ext cx="2448000" cy="2161787"/>
            </a:xfrm>
            <a:prstGeom prst="rect">
              <a:avLst/>
            </a:prstGeom>
            <a:noFill/>
          </p:spPr>
          <p:txBody>
            <a:bodyPr wrap="square" lIns="108000" tIns="180000" rIns="108000" bIns="0" rtlCol="0" anchor="t" anchorCtr="0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há hífen </a:t>
              </a:r>
            </a:p>
            <a:p>
              <a:pPr algn="ctr">
                <a:lnSpc>
                  <a:spcPct val="80000"/>
                </a:lnSpc>
                <a:spcBef>
                  <a:spcPts val="0"/>
                </a:spcBef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entre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consoantes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diferentes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ou </a:t>
              </a:r>
            </a:p>
            <a:p>
              <a:pPr algn="ctr">
                <a:lnSpc>
                  <a:spcPct val="80000"/>
                </a:lnSpc>
                <a:spcBef>
                  <a:spcPts val="0"/>
                </a:spcBef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prefixo terminar em consoante e 2º elemento começar com vogal.</a:t>
              </a: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EC38F63-7AC2-4215-A7BB-79CC1D67040D}"/>
                </a:ext>
              </a:extLst>
            </p:cNvPr>
            <p:cNvSpPr/>
            <p:nvPr/>
          </p:nvSpPr>
          <p:spPr>
            <a:xfrm>
              <a:off x="6124737" y="1839896"/>
              <a:ext cx="2520000" cy="1720641"/>
            </a:xfrm>
            <a:prstGeom prst="rect">
              <a:avLst/>
            </a:prstGeom>
          </p:spPr>
          <p:txBody>
            <a:bodyPr wrap="square" lIns="108000" tIns="180000" rIns="108000" bIns="0" anchor="t" anchorCtr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 o segundo elemento começar com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ou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essas consoantes são duplicadas.</a:t>
              </a:r>
              <a:endParaRPr lang="pt-B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BRLight" pitchFamily="2" charset="0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359FDC54-240B-4FEF-865C-1A5A46C5965D}"/>
                </a:ext>
              </a:extLst>
            </p:cNvPr>
            <p:cNvSpPr/>
            <p:nvPr/>
          </p:nvSpPr>
          <p:spPr>
            <a:xfrm>
              <a:off x="8665291" y="1825625"/>
              <a:ext cx="3168000" cy="21756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3" name="Conector reto 22">
              <a:extLst>
                <a:ext uri="{FF2B5EF4-FFF2-40B4-BE49-F238E27FC236}">
                  <a16:creationId xmlns:a16="http://schemas.microsoft.com/office/drawing/2014/main" id="{7689B5C0-EF53-41DA-9D86-45CD04CC03EC}"/>
                </a:ext>
              </a:extLst>
            </p:cNvPr>
            <p:cNvSpPr/>
            <p:nvPr/>
          </p:nvSpPr>
          <p:spPr>
            <a:xfrm>
              <a:off x="8662010" y="1828785"/>
              <a:ext cx="217" cy="4351338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id="{F2BE80D2-39FF-45D1-8DA2-5B63C63A9C59}"/>
                </a:ext>
              </a:extLst>
            </p:cNvPr>
            <p:cNvSpPr/>
            <p:nvPr/>
          </p:nvSpPr>
          <p:spPr>
            <a:xfrm>
              <a:off x="8668354" y="3996049"/>
              <a:ext cx="3164065" cy="2175669"/>
            </a:xfrm>
            <a:custGeom>
              <a:avLst/>
              <a:gdLst>
                <a:gd name="connsiteX0" fmla="*/ 0 w 2175669"/>
                <a:gd name="connsiteY0" fmla="*/ 0 h 2175669"/>
                <a:gd name="connsiteX1" fmla="*/ 2175669 w 2175669"/>
                <a:gd name="connsiteY1" fmla="*/ 0 h 2175669"/>
                <a:gd name="connsiteX2" fmla="*/ 2175669 w 2175669"/>
                <a:gd name="connsiteY2" fmla="*/ 2175669 h 2175669"/>
                <a:gd name="connsiteX3" fmla="*/ 0 w 2175669"/>
                <a:gd name="connsiteY3" fmla="*/ 2175669 h 2175669"/>
                <a:gd name="connsiteX4" fmla="*/ 0 w 2175669"/>
                <a:gd name="connsiteY4" fmla="*/ 0 h 217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669" h="2175669">
                  <a:moveTo>
                    <a:pt x="0" y="0"/>
                  </a:moveTo>
                  <a:lnTo>
                    <a:pt x="2175669" y="0"/>
                  </a:lnTo>
                  <a:lnTo>
                    <a:pt x="2175669" y="2175669"/>
                  </a:lnTo>
                  <a:lnTo>
                    <a:pt x="0" y="21756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</a:pPr>
              <a:r>
                <a:rPr lang="pt-BR" sz="2400" kern="12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sub-r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egião</a:t>
              </a:r>
            </a:p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</a:pP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pan-a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mericano</a:t>
              </a:r>
            </a:p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</a:pPr>
              <a:r>
                <a:rPr lang="pt-BR" sz="2400" kern="12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circum-m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urado</a:t>
              </a:r>
            </a:p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</a:pPr>
              <a:r>
                <a:rPr lang="pt-BR" sz="24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circum-n</a:t>
              </a:r>
              <a:r>
                <a:rPr lang="pt-BR" sz="24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avegação</a:t>
              </a:r>
              <a:endParaRPr lang="pt-BR" sz="2400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lvl="0" algn="ctr" defTabSz="2222500">
                <a:lnSpc>
                  <a:spcPct val="80000"/>
                </a:lnSpc>
                <a:spcBef>
                  <a:spcPct val="0"/>
                </a:spcBef>
              </a:pPr>
              <a:r>
                <a:rPr lang="pt-BR" sz="2400" kern="1200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pan-h</a:t>
              </a:r>
              <a:r>
                <a:rPr lang="pt-BR" sz="2400" kern="12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ispânico</a:t>
              </a:r>
            </a:p>
          </p:txBody>
        </p:sp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C2B994E3-67BC-4E3C-A113-1C52FA814700}"/>
                </a:ext>
              </a:extLst>
            </p:cNvPr>
            <p:cNvSpPr/>
            <p:nvPr/>
          </p:nvSpPr>
          <p:spPr>
            <a:xfrm>
              <a:off x="8676298" y="1744942"/>
              <a:ext cx="3168000" cy="2161787"/>
            </a:xfrm>
            <a:prstGeom prst="rect">
              <a:avLst/>
            </a:prstGeom>
          </p:spPr>
          <p:txBody>
            <a:bodyPr wrap="square" lIns="108000" tIns="180000" rIns="108000" bIns="0" anchor="t" anchorCtr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Exceção:</a:t>
              </a:r>
            </a:p>
            <a:p>
              <a:pPr algn="ctr">
                <a:lnSpc>
                  <a:spcPct val="80000"/>
                </a:lnSpc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prefixo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sub-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+ hífen </a:t>
              </a:r>
            </a:p>
            <a:p>
              <a:pPr algn="ctr">
                <a:lnSpc>
                  <a:spcPct val="80000"/>
                </a:lnSpc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com palavras </a:t>
              </a:r>
            </a:p>
            <a:p>
              <a:pPr algn="ctr">
                <a:lnSpc>
                  <a:spcPct val="80000"/>
                </a:lnSpc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iniciadas em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 </a:t>
              </a:r>
            </a:p>
            <a:p>
              <a:pPr algn="ctr">
                <a:lnSpc>
                  <a:spcPct val="80000"/>
                </a:lnSpc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Prefixos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circum-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 </a:t>
              </a:r>
            </a:p>
            <a:p>
              <a:pPr algn="ctr">
                <a:lnSpc>
                  <a:spcPct val="80000"/>
                </a:lnSpc>
              </a:pP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pan-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+ hífen se a palavra começar com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vogal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ou </a:t>
              </a:r>
              <a:r>
                <a:rPr lang="pt-B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h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BRLight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  <a:endParaRPr lang="pt-B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BRLight" pitchFamily="2" charset="0"/>
              </a:endParaRPr>
            </a:p>
          </p:txBody>
        </p:sp>
      </p:grpSp>
      <p:sp>
        <p:nvSpPr>
          <p:cNvPr id="28" name="Título 1">
            <a:extLst>
              <a:ext uri="{FF2B5EF4-FFF2-40B4-BE49-F238E27FC236}">
                <a16:creationId xmlns:a16="http://schemas.microsoft.com/office/drawing/2014/main" id="{EF68CF5E-E8B6-409E-A23D-1B1D6ACEF24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Hífen em palavras compostas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2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348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467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RobotoBR</vt:lpstr>
      <vt:lpstr>RobotoBRLight</vt:lpstr>
      <vt:lpstr>Tema do Office</vt:lpstr>
      <vt:lpstr>Unidade 7</vt:lpstr>
      <vt:lpstr>Apresentação do PowerPoint</vt:lpstr>
      <vt:lpstr>Apresentação do PowerPoint</vt:lpstr>
      <vt:lpstr>Apresentação do PowerPoint</vt:lpstr>
      <vt:lpstr>Classificação das frases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7</dc:title>
  <dc:creator>João Paulo Bortoluci</dc:creator>
  <cp:lastModifiedBy>João Paulo Bortoluci</cp:lastModifiedBy>
  <cp:revision>1</cp:revision>
  <dcterms:created xsi:type="dcterms:W3CDTF">2020-04-02T21:41:35Z</dcterms:created>
  <dcterms:modified xsi:type="dcterms:W3CDTF">2020-04-02T21:45:45Z</dcterms:modified>
</cp:coreProperties>
</file>