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2C5A7-29C4-4CFD-BA38-A5CD157D5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ABE48D-F281-46F8-9ED0-AF96D6C3A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AD9A88-FFDD-4BEC-AF08-5269DBDC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458BFB-B13A-450F-AACF-96145534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E3D634-5DCD-4389-83BA-30EB27D4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96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43640-0020-4F5E-84F5-2FC87A927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AD47381-E8A3-4A4F-911A-208D9512B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12D133-F011-4E28-BB98-09AC7226E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F09B01-5233-4A00-B5C1-84ABC2C6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FAE1AB-7965-4340-8780-BD0810EA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9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D00F9C-C420-47A9-A856-FB40A835A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749BA6-3684-4B4B-8DB4-ECF08E312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306E9D-060E-4896-8A06-61B76700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158240-DE80-4591-9E22-D56EB91B8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B92F64-A9BD-4B19-85D4-CBE8C398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80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83F1D-18B0-4E29-BEBD-9F5B5366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480B9E-5921-47C5-BE2A-375005C6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B55539-2046-41E8-AA0D-67BC695F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01DA21-2500-4420-B5BA-86639470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91B1B0-BE94-4E57-9AFB-EE4CC2E24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381CC-4A37-40D6-8CAF-64694FA3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83D2B0-3A37-490A-A6EF-EA80AAADE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80BE73-C6BE-416E-8B0B-01E8E63F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259553-6256-4A94-ADE8-EBAFEFD6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507C28-7EBC-435E-A8BD-5C70AD7D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13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3B211D-BE67-4E64-A1EA-C9D6822B9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4BF7CD-E4BD-44DB-BE70-5EEB1AC6A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8F8588-B0CC-4423-9A3F-BE1BF76EB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39F8DB-57A5-41BF-B3E1-362394ED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084887-8B08-45A9-BCDF-A763FF20A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F1837E3-982D-4D5E-B7B8-5DFA85B7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2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767025-F2A5-4398-9130-37597693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22EC4D4-BEB4-4A70-9782-F7D12417B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C712A8-9CD4-439C-8214-2C85BE799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A9BDC47-8D50-4991-830D-86BF093BE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01B7543-8C53-49EA-9353-2D80BFE72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FD858C-4B73-46A9-9933-5AE91A7A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DBC29AB-27D6-4D80-A2EA-92408A12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12CCA28-375F-45D9-B2A1-5DB9B9348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23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A97897-290D-41B3-98C0-B6B310AB4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1B4B83-A595-4D2C-BA16-D9F00125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985D2FF-193C-4C8C-9D9C-9751E17C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94EEA8-F756-413D-9E56-F400CE70B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74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F81CCCC-494F-4A09-8397-3251469B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5A2B36-FC22-4E89-A3AA-D805DB55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05C359-D61B-4590-A01A-25101D92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83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E19B5-49A1-4E35-B71D-F504C9540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43BF53-8DAC-43FD-A301-9CDD6DEFF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E8507D-F7E8-4BB5-9C04-7D3492825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95F941-08D4-4E77-A56F-35BF2D47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C0474F-9457-44A1-A26F-D42FD345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725D7BC-615F-456E-BE31-B9BD5474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2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0E533-B51F-4AB5-ADCC-021A5A62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DF4B04-902D-45D9-BD38-E7908DB118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E46086-4519-459D-ADC0-54F551FE0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FAEB72-D738-4E56-A652-C521D7F1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78BB81-EF4A-43BB-A864-33380791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ED8282-1F2E-4013-9892-6DB6636F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810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3066203-A911-4E0B-AD95-DCD9E0D70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6CD35A-23E7-4EAF-94E9-8637DCA0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C01BB8-E865-43E5-AF7B-CD7ECE364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475F-F6BC-41EF-B486-9129A0D5C7AE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371315-E6D2-4C74-8B01-2F9AFFCA1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8F5ECA-5FE6-4F51-B489-C305D0077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B5E3A-9409-470B-99D5-5BF06E076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14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64054" y="2949063"/>
            <a:ext cx="6616298" cy="100085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Recursos minerais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3794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3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2" y="485712"/>
            <a:ext cx="7451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Fontes de energia renováveis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638015" y="558326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4552" y="1777997"/>
            <a:ext cx="6042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b="1" dirty="0"/>
              <a:t>energia eólica</a:t>
            </a:r>
          </a:p>
          <a:p>
            <a:pPr lvl="0"/>
            <a:endParaRPr lang="en-US" sz="3600" dirty="0"/>
          </a:p>
          <a:p>
            <a:pPr lvl="0"/>
            <a:r>
              <a:rPr lang="pt-BR" sz="3600" b="1" dirty="0"/>
              <a:t>energia solar</a:t>
            </a:r>
          </a:p>
          <a:p>
            <a:pPr lvl="0"/>
            <a:endParaRPr lang="en-US" sz="3600" dirty="0"/>
          </a:p>
          <a:p>
            <a:pPr lvl="0"/>
            <a:r>
              <a:rPr lang="pt-BR" sz="3600" b="1" dirty="0"/>
              <a:t>energia hidráulica </a:t>
            </a:r>
            <a:r>
              <a:rPr lang="pt-BR" sz="3600" dirty="0"/>
              <a:t>ou </a:t>
            </a:r>
            <a:r>
              <a:rPr lang="pt-BR" sz="3600" b="1" dirty="0"/>
              <a:t>hídrica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74769" y="2039996"/>
            <a:ext cx="404521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74769" y="3125269"/>
            <a:ext cx="404521" cy="413472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74769" y="4226847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55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/>
        </p:nvSpPr>
        <p:spPr>
          <a:xfrm rot="10800000">
            <a:off x="1673681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5" name="Round Same Side Corner Rectangle 14"/>
          <p:cNvSpPr/>
          <p:nvPr/>
        </p:nvSpPr>
        <p:spPr>
          <a:xfrm rot="10800000">
            <a:off x="6966766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91342" y="485712"/>
            <a:ext cx="255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Minerais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4" name="Picture 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691177" y="600703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61334" y="1875756"/>
            <a:ext cx="30459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Os minerais são substâncias que constituem as rochas; geralmente são sólidos e inorgânicos (sem vida) e formados a partir de processos naturais.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302900" y="1885085"/>
            <a:ext cx="3174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/>
              <a:t>Existem inúmeros minerais na superfície terrestre, fundamentais para as atividades do dia a dia e as atividades econômicas.</a:t>
            </a:r>
            <a:endParaRPr lang="en-US" sz="2400" dirty="0"/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11764" y="5011103"/>
            <a:ext cx="404521" cy="413472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298447" y="5011104"/>
            <a:ext cx="404521" cy="413472"/>
          </a:xfrm>
          <a:prstGeom prst="rect">
            <a:avLst/>
          </a:prstGeom>
        </p:spPr>
      </p:pic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5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1342" y="485712"/>
            <a:ext cx="255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Minerais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0" name="Picture 1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691177" y="566837"/>
            <a:ext cx="404521" cy="413472"/>
          </a:xfrm>
          <a:prstGeom prst="rect">
            <a:avLst/>
          </a:prstGeom>
        </p:spPr>
      </p:pic>
      <p:pic>
        <p:nvPicPr>
          <p:cNvPr id="21" name="Imagem 3">
            <a:extLst>
              <a:ext uri="{FF2B5EF4-FFF2-40B4-BE49-F238E27FC236}">
                <a16:creationId xmlns:a16="http://schemas.microsoft.com/office/drawing/2014/main" id="{A5F4BD16-8730-41F4-B0E1-23C6288D8C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62809" y="1521229"/>
            <a:ext cx="5230407" cy="5161168"/>
          </a:xfrm>
          <a:prstGeom prst="rect">
            <a:avLst/>
          </a:prstGeom>
        </p:spPr>
      </p:pic>
      <p:sp>
        <p:nvSpPr>
          <p:cNvPr id="22" name="Round Same Side Corner Rectangle 21"/>
          <p:cNvSpPr/>
          <p:nvPr/>
        </p:nvSpPr>
        <p:spPr>
          <a:xfrm rot="10800000">
            <a:off x="1673681" y="1362363"/>
            <a:ext cx="3651092" cy="277091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1961334" y="1875756"/>
            <a:ext cx="3045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Observe alguns minerais comumente utilizados nas construções.</a:t>
            </a:r>
            <a:endParaRPr lang="en-US" sz="2400" dirty="0"/>
          </a:p>
        </p:txBody>
      </p:sp>
      <p:pic>
        <p:nvPicPr>
          <p:cNvPr id="24" name="Picture 2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46399" y="3822633"/>
            <a:ext cx="404521" cy="41347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82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2" y="485712"/>
            <a:ext cx="255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Rochas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4960" y="1850122"/>
            <a:ext cx="9554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Há rochas de variados tipos e é preciso conhecer suas características para identificar os minerais que podem ser explorados em cada uma delas. </a:t>
            </a:r>
            <a:r>
              <a:rPr lang="pt-BR" sz="3600" b="1" dirty="0"/>
              <a:t>Conforme suas origens, as rochas</a:t>
            </a:r>
          </a:p>
          <a:p>
            <a:r>
              <a:rPr lang="pt-BR" sz="3600" b="1" dirty="0"/>
              <a:t>são classificadas em três grupos</a:t>
            </a:r>
            <a:r>
              <a:rPr lang="pt-BR" sz="3600" dirty="0"/>
              <a:t>.</a:t>
            </a:r>
            <a:endParaRPr lang="en-US" sz="3600" dirty="0"/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383302" y="575259"/>
            <a:ext cx="404521" cy="413472"/>
          </a:xfrm>
          <a:prstGeom prst="rect">
            <a:avLst/>
          </a:prstGeom>
        </p:spPr>
      </p:pic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99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/>
          <p:nvPr/>
        </p:nvSpPr>
        <p:spPr>
          <a:xfrm rot="10800000">
            <a:off x="8276195" y="1362362"/>
            <a:ext cx="2876697" cy="437572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6" name="Round Same Side Corner Rectangle 25"/>
          <p:cNvSpPr/>
          <p:nvPr/>
        </p:nvSpPr>
        <p:spPr>
          <a:xfrm rot="10800000">
            <a:off x="4397014" y="1362362"/>
            <a:ext cx="2876697" cy="437572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91342" y="485712"/>
            <a:ext cx="2558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Rochas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400234" y="575259"/>
            <a:ext cx="404521" cy="413472"/>
          </a:xfrm>
          <a:prstGeom prst="rect">
            <a:avLst/>
          </a:prstGeom>
        </p:spPr>
      </p:pic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852296" y="5426707"/>
            <a:ext cx="404521" cy="413472"/>
          </a:xfrm>
          <a:prstGeom prst="rect">
            <a:avLst/>
          </a:prstGeom>
        </p:spPr>
      </p:pic>
      <p:pic>
        <p:nvPicPr>
          <p:cNvPr id="27" name="Picture 2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6973115" y="5426707"/>
            <a:ext cx="404521" cy="413472"/>
          </a:xfrm>
          <a:prstGeom prst="rect">
            <a:avLst/>
          </a:prstGeom>
        </p:spPr>
      </p:pic>
      <p:sp>
        <p:nvSpPr>
          <p:cNvPr id="28" name="Round Same Side Corner Rectangle 27"/>
          <p:cNvSpPr/>
          <p:nvPr/>
        </p:nvSpPr>
        <p:spPr>
          <a:xfrm rot="10800000">
            <a:off x="670068" y="1362362"/>
            <a:ext cx="2876697" cy="437572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29" name="Picture 2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246169" y="5426707"/>
            <a:ext cx="404521" cy="413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0894" y="1540016"/>
            <a:ext cx="25716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Rochas magmáticas ou ígneas</a:t>
            </a:r>
            <a:endParaRPr lang="en-US" sz="2000" dirty="0"/>
          </a:p>
          <a:p>
            <a:pPr lvl="0"/>
            <a:r>
              <a:rPr lang="pt-BR" sz="2000" dirty="0"/>
              <a:t>São formadas a partir do resfriamento ou solidificação do magma disponível no manto.</a:t>
            </a:r>
            <a:endParaRPr lang="en-US" sz="2000" dirty="0"/>
          </a:p>
          <a:p>
            <a:pPr lvl="0"/>
            <a:r>
              <a:rPr lang="pt-BR" sz="2000" dirty="0"/>
              <a:t>São ricas em minerais metálicos como cobre, ferro, estanho e hematita.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4559988" y="1540015"/>
            <a:ext cx="257162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Rochas sedimentares</a:t>
            </a:r>
            <a:endParaRPr lang="en-US" sz="2000" dirty="0"/>
          </a:p>
          <a:p>
            <a:pPr lvl="0"/>
            <a:r>
              <a:rPr lang="pt-BR" sz="2000" dirty="0"/>
              <a:t>São originárias da decomposição de outras rochas devido às ações da água, da temperatura, do gelo, do vento e dos seres vivos. Os materiais resultantes dessa decomposição e os restos de animais e vegetais são chamados de sedimentos.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8404533" y="1540016"/>
            <a:ext cx="25716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Rochas metamórficas</a:t>
            </a:r>
            <a:endParaRPr lang="en-US" sz="2000" dirty="0"/>
          </a:p>
          <a:p>
            <a:pPr lvl="0"/>
            <a:r>
              <a:rPr lang="pt-BR" sz="2000" dirty="0"/>
              <a:t>As rochas metamórficas são produzidas quando as elevadas pressões e temperaturas do interior da Terra atuam sobre qualquer tipo de rocha, transformando-a em outra rocha.</a:t>
            </a:r>
            <a:endParaRPr lang="en-US" sz="2000" dirty="0"/>
          </a:p>
        </p:txBody>
      </p:sp>
      <p:pic>
        <p:nvPicPr>
          <p:cNvPr id="14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46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038158" y="558326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strutura_interna_terr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08" y="1040636"/>
            <a:ext cx="8218492" cy="5819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342" y="553444"/>
            <a:ext cx="6749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Estrutura interna da Terra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9940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2" y="485713"/>
            <a:ext cx="6749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Impactos ambientais</a:t>
            </a:r>
          </a:p>
          <a:p>
            <a:r>
              <a:rPr lang="pt-BR" sz="4000" dirty="0">
                <a:latin typeface="Aptifer Slab LT W01 Bold"/>
                <a:cs typeface="Aptifer Slab LT W01 Bold"/>
              </a:rPr>
              <a:t>da mineração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618101" y="626058"/>
            <a:ext cx="404521" cy="41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8094" y="2264740"/>
            <a:ext cx="108659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exploração mineral é uma das atividades econômicas que mais interferem nas paisagens.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Os impactos que ela causa sobre o ar, a água, o solo e a vegetação, por exemplo, afetam a vida dos animais e das pessoas que vivem no local e nas proximidades.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Os problemas de contaminação podem acontecer tanto na exploração </a:t>
            </a:r>
          </a:p>
          <a:p>
            <a:pPr lvl="0"/>
            <a:r>
              <a:rPr lang="pt-BR" sz="2400" dirty="0"/>
              <a:t>em grande escala quanto na de pequena escala. </a:t>
            </a:r>
          </a:p>
          <a:p>
            <a:pPr lvl="0"/>
            <a:endParaRPr lang="en-US" sz="2400" dirty="0"/>
          </a:p>
          <a:p>
            <a:pPr lvl="0"/>
            <a:r>
              <a:rPr lang="pt-BR" sz="2400" dirty="0"/>
              <a:t>No Brasil e em vários países, toda área de exploração mineral deve, por lei, ser recuperada pela empresa que a explorou.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3810" y="196272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2374292"/>
            <a:ext cx="404522" cy="413472"/>
          </a:xfrm>
          <a:prstGeom prst="rect">
            <a:avLst/>
          </a:prstGeom>
        </p:spPr>
      </p:pic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3483871"/>
            <a:ext cx="404522" cy="413472"/>
          </a:xfrm>
          <a:prstGeom prst="rect">
            <a:avLst/>
          </a:prstGeom>
        </p:spPr>
      </p:pic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4606819"/>
            <a:ext cx="404522" cy="413472"/>
          </a:xfrm>
          <a:prstGeom prst="rect">
            <a:avLst/>
          </a:prstGeom>
        </p:spPr>
      </p:pic>
      <p:pic>
        <p:nvPicPr>
          <p:cNvPr id="10" name="Picture 9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9990" y="5689661"/>
            <a:ext cx="404522" cy="413472"/>
          </a:xfrm>
          <a:prstGeom prst="rect">
            <a:avLst/>
          </a:prstGeom>
        </p:spPr>
      </p:pic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40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2" y="485712"/>
            <a:ext cx="6749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Mundo: recursos minerais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35898" y="575259"/>
            <a:ext cx="404521" cy="413472"/>
          </a:xfrm>
          <a:prstGeom prst="rect">
            <a:avLst/>
          </a:prstGeom>
        </p:spPr>
      </p:pic>
      <p:pic>
        <p:nvPicPr>
          <p:cNvPr id="11" name="Imagem 3">
            <a:extLst>
              <a:ext uri="{FF2B5EF4-FFF2-40B4-BE49-F238E27FC236}">
                <a16:creationId xmlns:a16="http://schemas.microsoft.com/office/drawing/2014/main" id="{5AD60A4E-6144-4839-B4A4-3640949051A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99880" y="1140080"/>
            <a:ext cx="9839293" cy="5750386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9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342" y="485712"/>
            <a:ext cx="8681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Fontes de energia não renováveis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587186" y="592192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5080" y="1630950"/>
            <a:ext cx="889012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Os combustíveis fósseis são encontrados no subsolo e formados a partir de um lento processo de decomposição de matéria orgânica (restos de animais e vegetais). Esse processo dura milhões de anos.</a:t>
            </a:r>
          </a:p>
          <a:p>
            <a:pPr lvl="0"/>
            <a:endParaRPr lang="en-US" sz="2000" dirty="0"/>
          </a:p>
          <a:p>
            <a:pPr lvl="0"/>
            <a:r>
              <a:rPr lang="pt-BR" sz="2400" b="1" dirty="0"/>
              <a:t>carvão mineral</a:t>
            </a:r>
            <a:endParaRPr lang="en-US" sz="2400" dirty="0"/>
          </a:p>
          <a:p>
            <a:pPr lvl="0"/>
            <a:r>
              <a:rPr lang="pt-BR" sz="2400" b="1" dirty="0"/>
              <a:t>gás natural</a:t>
            </a:r>
            <a:endParaRPr lang="en-US" sz="2400" dirty="0"/>
          </a:p>
          <a:p>
            <a:pPr lvl="0"/>
            <a:r>
              <a:rPr lang="en-US" sz="2400" b="1" dirty="0"/>
              <a:t>p</a:t>
            </a:r>
            <a:r>
              <a:rPr lang="pt-BR" sz="2400" b="1" dirty="0"/>
              <a:t>etróleo</a:t>
            </a:r>
          </a:p>
          <a:p>
            <a:pPr lvl="0"/>
            <a:endParaRPr lang="en-US" sz="2000" dirty="0"/>
          </a:p>
          <a:p>
            <a:pPr lvl="0"/>
            <a:r>
              <a:rPr lang="pt-BR" sz="2000" dirty="0"/>
              <a:t>A utilização dos combustíveis fósseis como fontes de energia tem sido o centro </a:t>
            </a:r>
            <a:br>
              <a:rPr lang="pt-BR" sz="2000" dirty="0"/>
            </a:br>
            <a:r>
              <a:rPr lang="pt-BR" sz="2000" dirty="0"/>
              <a:t>de discussões sobre a degradação ambiental do planeta. No processo de queima desses combustíveis, são lançadas na atmosfera grandes quantidades de gases poluentes, os chamados </a:t>
            </a:r>
            <a:r>
              <a:rPr lang="pt-BR" sz="2000" b="1" dirty="0"/>
              <a:t>gases de efeito estufa </a:t>
            </a:r>
            <a:r>
              <a:rPr lang="pt-BR" sz="2000" dirty="0"/>
              <a:t>(GEEs), que, de acordo com vários pesquisadores, causam o </a:t>
            </a:r>
            <a:r>
              <a:rPr lang="pt-BR" sz="2000" b="1" dirty="0"/>
              <a:t>aquecimento global</a:t>
            </a:r>
            <a:r>
              <a:rPr lang="pt-BR" sz="2000" dirty="0"/>
              <a:t>.</a:t>
            </a:r>
            <a:endParaRPr lang="en-US" sz="2000" dirty="0"/>
          </a:p>
          <a:p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3810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" y="1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1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428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Aptifer Slab LT W01 Bold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Paulo Bortoluci</dc:creator>
  <cp:lastModifiedBy>João Paulo Bortoluci</cp:lastModifiedBy>
  <cp:revision>1</cp:revision>
  <dcterms:created xsi:type="dcterms:W3CDTF">2020-04-02T21:06:51Z</dcterms:created>
  <dcterms:modified xsi:type="dcterms:W3CDTF">2020-04-02T21:12:51Z</dcterms:modified>
</cp:coreProperties>
</file>