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99" r:id="rId3"/>
    <p:sldId id="300" r:id="rId4"/>
    <p:sldId id="301" r:id="rId5"/>
    <p:sldId id="302" r:id="rId6"/>
    <p:sldId id="303" r:id="rId7"/>
    <p:sldId id="311" r:id="rId8"/>
    <p:sldId id="31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0FD39-37B8-44D9-9A4C-41BA7BD4A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6FA9AD-4447-49CA-8AE7-8A9F68674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31A4D8-9461-4D35-9F08-46841440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E112FF-B3C9-4A82-8B4F-47FA62F5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2575CC-9D2B-49B4-AC08-0A1780E3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9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24DCD-0882-48E5-B4D6-4A02965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E1F1E0-8739-4628-91C1-4B938182B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45F422-DE40-48B9-A5EA-D4996C399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07AFD0-99C5-4007-8C8D-39ADC4D6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B90FBA-1819-4826-8B0D-D3CD234F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1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34697D-CD3A-4248-BD8D-96E8FBF5C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581EEF-438A-47CB-9AD9-D0C72683D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906F86-204D-44B0-A27A-FB5036EA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FDDB2D-12C5-44AC-953E-129826731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06024A-218E-45B4-A3DA-81E38629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61030-04A7-4A0F-BFB3-ED107E0D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EB1E0-5880-4434-9BDF-480307680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94B02E-C2F4-4626-A293-10202BCD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E19051-833B-48F5-8BDE-222D29F1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A4C6E7-FB85-44E8-AE3F-FC82B846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22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468A4-8673-438D-AD5B-87EA9B72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3FB6F9-E2A8-4438-9278-DE9275AAC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4E4A42-1BFD-4539-9805-61464C206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3B6428-D9FC-4197-93F0-798E16F1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6E8F7B-E594-49C5-AC7C-BE0585A3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08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BC9EB-4783-4CAC-8F86-F2999F71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9C7089-95AF-47DA-96BE-0FF0A5D76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08E4366-B8C2-449B-8FC8-C0D44329F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146D7B-7B5D-4960-970B-EA8D53CF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BCB165-062D-4002-A54B-F591B0F6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643F75A-AE97-468D-B0E0-B40EEE28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64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9D5F0-6939-4185-B865-1E97AEA5E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F81347-DD6D-49CB-AA4F-531F24A99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4B9A58-A233-4BAB-9F11-815CD851C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B492E7D-4A47-4117-8023-651E3722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85A22DC-3D84-4ECB-A9E2-9468E0368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31D041-7A26-4A56-BA81-B90478E8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A34B626-F882-439A-BA48-EA42B8AE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3547C62-8E5E-4A90-A29E-2998F81FA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85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A57E4-0F5C-46BA-ABB8-851BDB8A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FCD962-5078-4E57-845B-8449D5B6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3363BFE-9701-42AE-B88E-AEA3EA7FD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DC0598-9E1F-402B-94E7-7CD9A838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50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AB77F1C-02C6-4B83-BCFC-57AF0A00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7AE93C-9FEF-405E-8047-CF405C74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E6C10B7-31A3-4E7B-9F9D-213302B5B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4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F7B94-A818-4042-A645-CD2DC6B2F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D9FE4-D0CC-4BF9-A3AB-27C78FE9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640DC-9A5E-4F6F-96AA-F1F1FAE41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4547BA-6F94-4C27-9DD1-F5DE039A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18BA4C-11D9-40EB-99F8-5095582A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7F5137-F985-4A2F-B555-80A9A831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98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2FAEB-4752-449D-9805-42E698EC1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4CC18A-227F-4597-A967-DEEF7906B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2CB40C-0FF0-4A0C-8C89-6C4A59355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DA34FE-DD5B-4964-8F46-914BD8F9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3BBB0A-B3C2-4A47-8E9C-E767F13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018DAB-4D34-4102-87C3-77C5F922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96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C0B0C6B-BF40-4F29-8ED3-EFD5AFBD9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4EEB1F-D162-4808-B914-C337C97C4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F5FA38-1B3E-4323-B3A5-E46E81203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76B4-ECD0-4C8F-8AF7-0CCE2F806EA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C3A3FA-0102-44D3-B1F0-BBF8B10FB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E594B7-332B-4AFC-9560-A3AC218ED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20A3-A590-421E-9BAF-44EC3382D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96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12" Type="http://schemas.openxmlformats.org/officeDocument/2006/relationships/image" Target="../media/image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11" Type="http://schemas.openxmlformats.org/officeDocument/2006/relationships/image" Target="../media/image28.emf"/><Relationship Id="rId5" Type="http://schemas.openxmlformats.org/officeDocument/2006/relationships/image" Target="../media/image22.emf"/><Relationship Id="rId10" Type="http://schemas.openxmlformats.org/officeDocument/2006/relationships/image" Target="../media/image27.emf"/><Relationship Id="rId4" Type="http://schemas.openxmlformats.org/officeDocument/2006/relationships/image" Target="../media/image21.emf"/><Relationship Id="rId9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>
                <a:latin typeface="Roboto"/>
              </a:rPr>
              <a:t>VOLUME 9</a:t>
            </a:r>
          </a:p>
          <a:p>
            <a:endParaRPr lang="pt-BR" sz="2800" dirty="0">
              <a:latin typeface="Roboto"/>
            </a:endParaRPr>
          </a:p>
          <a:p>
            <a:r>
              <a:rPr lang="pt-BR" sz="2800" dirty="0">
                <a:latin typeface="Roboto"/>
              </a:rPr>
              <a:t>Unidade 5</a:t>
            </a:r>
          </a:p>
          <a:p>
            <a:r>
              <a:rPr lang="pt-BR" sz="2800" dirty="0">
                <a:latin typeface="Roboto"/>
              </a:rPr>
              <a:t>Semelhança de figuras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252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F845C256-6A30-4DD9-BEB7-B89F51CB2143}"/>
              </a:ext>
            </a:extLst>
          </p:cNvPr>
          <p:cNvSpPr/>
          <p:nvPr/>
        </p:nvSpPr>
        <p:spPr>
          <a:xfrm>
            <a:off x="2182761" y="1666568"/>
            <a:ext cx="8480323" cy="4966199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589572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 formados por retas paralelas e uma transversal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B23B278-5FA7-45DB-9BFF-736920675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792" y="2625214"/>
            <a:ext cx="3515873" cy="295787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128953D-551F-47AA-854A-65CC8D1E7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67" y="2100142"/>
            <a:ext cx="2692990" cy="174032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1DE4341-28ED-4A94-BDF6-BF7012737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1844" y="2100142"/>
            <a:ext cx="2591368" cy="1702219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771CB4D-D55A-4EE5-B524-F9C4227845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567" y="4701731"/>
            <a:ext cx="2642179" cy="172762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12BF9DDD-28F5-4A46-8B97-1DADD8F9A3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1844" y="4661258"/>
            <a:ext cx="2692990" cy="175303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063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561350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 formados por retas paralelas e uma transversal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12398" y="1237449"/>
            <a:ext cx="53017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Ângulos opostos pelo vértice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Dois ângulos opostos pelo vértice formados por duas retas concorrentes têm medidas iguais.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612398" y="2690543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9BA38DD-2492-4469-B5A0-2B7963D0D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360" y="2989028"/>
            <a:ext cx="3079547" cy="187274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B38E4CF-1674-452C-8A0A-9FE622936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015" y="6003038"/>
            <a:ext cx="2896235" cy="40650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7576DF8B-C6B6-4BAA-882D-A36F349E5F51}"/>
              </a:ext>
            </a:extLst>
          </p:cNvPr>
          <p:cNvSpPr/>
          <p:nvPr/>
        </p:nvSpPr>
        <p:spPr>
          <a:xfrm>
            <a:off x="6280017" y="1237449"/>
            <a:ext cx="5633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Ângulos colaterais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Dois ângulos colaterais formados por duas retas paralelas e uma reta transversal são suplementares.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C6B869D-DF2D-4D23-8FF0-2ECD1C048BAF}"/>
              </a:ext>
            </a:extLst>
          </p:cNvPr>
          <p:cNvSpPr/>
          <p:nvPr/>
        </p:nvSpPr>
        <p:spPr>
          <a:xfrm rot="10800000" flipV="1">
            <a:off x="6280017" y="2680685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141F3D8-8299-44AE-A95B-CE8AF2B7C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4095" y="2936666"/>
            <a:ext cx="2546616" cy="244057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9E91CE0-8C88-4DCD-AF5D-1FA3A1726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1174" y="6003038"/>
            <a:ext cx="3912457" cy="34298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33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589572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 formados por retas paralelas e uma transversal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54595" y="1667018"/>
            <a:ext cx="5967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Ângulos correspondentes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Dois ângulos correspondentes formados por duas retas paralelas e uma reta transversal têm medidas iguais.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654595" y="3256565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576DF8B-C6B6-4BAA-882D-A36F349E5F51}"/>
              </a:ext>
            </a:extLst>
          </p:cNvPr>
          <p:cNvSpPr/>
          <p:nvPr/>
        </p:nvSpPr>
        <p:spPr>
          <a:xfrm>
            <a:off x="654595" y="3986359"/>
            <a:ext cx="57757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Ângulos alternos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Dois ângulos alternos formados por duas retas paralelas e uma reta transversal têm medidas iguais.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C6B869D-DF2D-4D23-8FF0-2ECD1C048BAF}"/>
              </a:ext>
            </a:extLst>
          </p:cNvPr>
          <p:cNvSpPr/>
          <p:nvPr/>
        </p:nvSpPr>
        <p:spPr>
          <a:xfrm rot="10800000" flipV="1">
            <a:off x="654596" y="5429595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08D12D4-0551-4537-B833-381A1B391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516" y="1931143"/>
            <a:ext cx="3302724" cy="354417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CEDAE9B-F3D7-4188-BC13-7FA765A11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2966" y="5766778"/>
            <a:ext cx="2896235" cy="36839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385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589572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Proporcionalidade entre segmentos de reta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54595" y="1667018"/>
            <a:ext cx="5967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Chamamos de </a:t>
            </a:r>
            <a:r>
              <a:rPr lang="pt-BR" b="1" dirty="0">
                <a:latin typeface="Roboto"/>
              </a:rPr>
              <a:t>razão entre dois segmentos de reta </a:t>
            </a:r>
            <a:r>
              <a:rPr lang="pt-BR" dirty="0">
                <a:latin typeface="Roboto"/>
              </a:rPr>
              <a:t>a razão entre os números que expressam as medidas desses segmentos, sempre tomados na mesma unidade.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654595" y="3256565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7576DF8B-C6B6-4BAA-882D-A36F349E5F51}"/>
                  </a:ext>
                </a:extLst>
              </p:cNvPr>
              <p:cNvSpPr/>
              <p:nvPr/>
            </p:nvSpPr>
            <p:spPr>
              <a:xfrm>
                <a:off x="4843137" y="3990654"/>
                <a:ext cx="6273523" cy="379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BR" dirty="0">
                            <a:latin typeface="Roboto"/>
                          </a:rPr>
                          <m:t>AB</m:t>
                        </m:r>
                      </m:e>
                    </m:acc>
                  </m:oMath>
                </a14:m>
                <a:r>
                  <a:rPr lang="pt-BR" dirty="0">
                    <a:latin typeface="Roboto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CD</m:t>
                        </m:r>
                      </m:e>
                    </m:acc>
                  </m:oMath>
                </a14:m>
                <a:r>
                  <a:rPr lang="pt-BR" dirty="0">
                    <a:latin typeface="Roboto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EF</m:t>
                        </m:r>
                      </m:e>
                    </m:acc>
                  </m:oMath>
                </a14:m>
                <a:r>
                  <a:rPr lang="pt-BR" dirty="0">
                    <a:latin typeface="Roboto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GH</m:t>
                        </m:r>
                      </m:e>
                    </m:acc>
                  </m:oMath>
                </a14:m>
                <a:r>
                  <a:rPr lang="pt-BR" dirty="0">
                    <a:latin typeface="Roboto"/>
                  </a:rPr>
                  <a:t> são, nessa ordem, </a:t>
                </a:r>
                <a:r>
                  <a:rPr lang="pt-BR" b="1" dirty="0">
                    <a:latin typeface="Roboto"/>
                  </a:rPr>
                  <a:t>proporcionais</a:t>
                </a:r>
                <a:r>
                  <a:rPr lang="pt-BR" dirty="0">
                    <a:latin typeface="Roboto"/>
                  </a:rPr>
                  <a:t>, quando</a:t>
                </a:r>
              </a:p>
            </p:txBody>
          </p:sp>
        </mc:Choice>
        <mc:Fallback xmlns="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7576DF8B-C6B6-4BAA-882D-A36F349E5F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137" y="3990654"/>
                <a:ext cx="6273523" cy="379463"/>
              </a:xfrm>
              <a:prstGeom prst="rect">
                <a:avLst/>
              </a:prstGeom>
              <a:blipFill>
                <a:blip r:embed="rId2"/>
                <a:stretch>
                  <a:fillRect t="-6452" r="-485" b="-25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tângulo 16">
            <a:extLst>
              <a:ext uri="{FF2B5EF4-FFF2-40B4-BE49-F238E27FC236}">
                <a16:creationId xmlns:a16="http://schemas.microsoft.com/office/drawing/2014/main" id="{0C6B869D-DF2D-4D23-8FF0-2ECD1C048BAF}"/>
              </a:ext>
            </a:extLst>
          </p:cNvPr>
          <p:cNvSpPr/>
          <p:nvPr/>
        </p:nvSpPr>
        <p:spPr>
          <a:xfrm rot="10800000" flipV="1">
            <a:off x="4860205" y="5411029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0FE3828-302A-406A-AF15-EAC859B48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7714" y="2060104"/>
            <a:ext cx="4318946" cy="86381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7584345-9B67-4904-AEF5-BCF7A763BE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0937" y="4561740"/>
            <a:ext cx="1321089" cy="60975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8FE92ECC-93AA-408F-ADE5-8361FB301272}"/>
              </a:ext>
            </a:extLst>
          </p:cNvPr>
          <p:cNvSpPr/>
          <p:nvPr/>
        </p:nvSpPr>
        <p:spPr>
          <a:xfrm>
            <a:off x="6797714" y="1634848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Exemplo:</a:t>
            </a:r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595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603683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Teorema de Tales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54595" y="1667018"/>
            <a:ext cx="5967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feixe de retas paralelas determina, em duas retas transversais, segmentos de reta ordenadamente proporcionais entre si.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654595" y="2687258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C6B869D-DF2D-4D23-8FF0-2ECD1C048BAF}"/>
              </a:ext>
            </a:extLst>
          </p:cNvPr>
          <p:cNvSpPr/>
          <p:nvPr/>
        </p:nvSpPr>
        <p:spPr>
          <a:xfrm rot="10800000" flipV="1">
            <a:off x="5228915" y="4125023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2A19E96-3BED-4DDF-874A-D16EFFCE4DFF}"/>
              </a:ext>
            </a:extLst>
          </p:cNvPr>
          <p:cNvSpPr/>
          <p:nvPr/>
        </p:nvSpPr>
        <p:spPr>
          <a:xfrm>
            <a:off x="5228915" y="3059062"/>
            <a:ext cx="5967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Com base nesse teorema, considerando um feixe de retas paralelas </a:t>
            </a:r>
            <a:r>
              <a:rPr lang="pt-BR" b="1" dirty="0">
                <a:latin typeface="Roboto"/>
              </a:rPr>
              <a:t>r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s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t</a:t>
            </a:r>
            <a:r>
              <a:rPr lang="pt-BR" dirty="0">
                <a:latin typeface="Roboto"/>
              </a:rPr>
              <a:t> e duas retas </a:t>
            </a:r>
            <a:r>
              <a:rPr lang="pt-BR" b="1" dirty="0">
                <a:latin typeface="Roboto"/>
              </a:rPr>
              <a:t>u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v</a:t>
            </a:r>
            <a:r>
              <a:rPr lang="pt-BR" dirty="0">
                <a:latin typeface="Roboto"/>
              </a:rPr>
              <a:t> transversais a esse feixe, podemos escrever as seguintes proporções: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E5F02E2-C757-4461-9FAB-82C0C83C9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121" y="3092782"/>
            <a:ext cx="3340372" cy="329650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1B5F562-3129-45EE-BC2E-4C97DB61B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924" y="4308476"/>
            <a:ext cx="1219467" cy="73678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F5C8FBD-543F-4259-BD44-71E58CD9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3706" y="5182990"/>
            <a:ext cx="1371901" cy="64785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FC07D83-021C-417F-81E1-20264DF39F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0596" y="6057504"/>
            <a:ext cx="1321089" cy="622453"/>
          </a:xfrm>
          <a:prstGeom prst="rect">
            <a:avLst/>
          </a:prstGeom>
        </p:spPr>
      </p:pic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0E4D3266-2F68-4957-97A9-CDB39D9C1AF6}"/>
              </a:ext>
            </a:extLst>
          </p:cNvPr>
          <p:cNvSpPr/>
          <p:nvPr/>
        </p:nvSpPr>
        <p:spPr>
          <a:xfrm>
            <a:off x="5301789" y="4417870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E4896EFD-E4FE-4BE1-9A63-877B847F92C2}"/>
              </a:ext>
            </a:extLst>
          </p:cNvPr>
          <p:cNvSpPr/>
          <p:nvPr/>
        </p:nvSpPr>
        <p:spPr>
          <a:xfrm>
            <a:off x="5334238" y="5253526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287CE3B7-EB94-4CC2-BFA4-725A1AE7CF04}"/>
              </a:ext>
            </a:extLst>
          </p:cNvPr>
          <p:cNvSpPr/>
          <p:nvPr/>
        </p:nvSpPr>
        <p:spPr>
          <a:xfrm>
            <a:off x="5334238" y="6066125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572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523224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Semelhança de polígonos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54595" y="1285419"/>
            <a:ext cx="11350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</a:t>
            </a:r>
            <a:r>
              <a:rPr lang="pt-BR" b="1" dirty="0">
                <a:latin typeface="Roboto"/>
              </a:rPr>
              <a:t>polígonos são semelhantes </a:t>
            </a:r>
            <a:r>
              <a:rPr lang="pt-BR" dirty="0">
                <a:latin typeface="Roboto"/>
              </a:rPr>
              <a:t>se os ângulos internos correspondentes são congruentes e os lados correspondentes são proporcionais entre si.</a:t>
            </a:r>
          </a:p>
          <a:p>
            <a:r>
              <a:rPr lang="pt-BR" dirty="0">
                <a:latin typeface="Roboto"/>
              </a:rPr>
              <a:t> </a:t>
            </a:r>
          </a:p>
          <a:p>
            <a:r>
              <a:rPr lang="pt-BR" dirty="0">
                <a:latin typeface="Roboto"/>
              </a:rPr>
              <a:t>A razão entre lados correspondentes desses polígonos é chamada razão de semelhança.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654595" y="2627972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ED6D1C-2AE3-49A6-92B4-911975F5E9AC}"/>
              </a:ext>
            </a:extLst>
          </p:cNvPr>
          <p:cNvSpPr/>
          <p:nvPr/>
        </p:nvSpPr>
        <p:spPr>
          <a:xfrm rot="10800000" flipV="1">
            <a:off x="654595" y="1097475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D4E110C-4FD0-49E6-BB56-F4B18368A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33" y="3639104"/>
            <a:ext cx="3201101" cy="212142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11F3488-7362-4133-9D48-0DEDD179F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1896" y="3428015"/>
            <a:ext cx="3658402" cy="266765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848F0AB-7FF0-496D-B9E8-B76BC9FA4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0647" y="3428015"/>
            <a:ext cx="1575145" cy="30487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6D61C8B2-48DC-410B-8E8B-2D89411430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4651" y="4308426"/>
            <a:ext cx="1625956" cy="304875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524682E1-E89D-4C5C-B865-8E4FF8F6D3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0057" y="5036310"/>
            <a:ext cx="1625956" cy="44460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885A939F-4C5A-4E49-8339-3033F584F5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42759" y="5861715"/>
            <a:ext cx="1575145" cy="419203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40635DA7-803C-448E-921D-1001FD999A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10366" y="3256522"/>
            <a:ext cx="1981634" cy="647859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666AD98E-5457-400D-9F4A-57F7812681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10366" y="4063180"/>
            <a:ext cx="1930823" cy="711375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453B58B8-57CD-42F9-8A97-D8988EC00D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61177" y="4808692"/>
            <a:ext cx="1930823" cy="749484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19419F7B-B138-44E1-8A2C-636779DC02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61177" y="5678866"/>
            <a:ext cx="1168656" cy="68596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76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593779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Semelhança de triângulos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1819718" y="1403202"/>
            <a:ext cx="5021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semelhantes se possuem dois ângulos correspondentes congruentes.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1819718" y="2161306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ED6D1C-2AE3-49A6-92B4-911975F5E9AC}"/>
              </a:ext>
            </a:extLst>
          </p:cNvPr>
          <p:cNvSpPr/>
          <p:nvPr/>
        </p:nvSpPr>
        <p:spPr>
          <a:xfrm rot="10800000" flipV="1">
            <a:off x="1819718" y="1215258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: para a Direita Listrada 1">
            <a:extLst>
              <a:ext uri="{FF2B5EF4-FFF2-40B4-BE49-F238E27FC236}">
                <a16:creationId xmlns:a16="http://schemas.microsoft.com/office/drawing/2014/main" id="{9622E9BC-8888-4B4C-A80C-92C7ECA3D2C4}"/>
              </a:ext>
            </a:extLst>
          </p:cNvPr>
          <p:cNvSpPr/>
          <p:nvPr/>
        </p:nvSpPr>
        <p:spPr>
          <a:xfrm>
            <a:off x="529233" y="1264389"/>
            <a:ext cx="1026721" cy="920523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AA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75B5B371-24DD-463D-AF5C-80DFD37C581C}"/>
              </a:ext>
            </a:extLst>
          </p:cNvPr>
          <p:cNvSpPr/>
          <p:nvPr/>
        </p:nvSpPr>
        <p:spPr>
          <a:xfrm>
            <a:off x="1819716" y="3231576"/>
            <a:ext cx="5021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semelhantes se possuem dois lados correspondentes proporcionais e o ângulo interno formado por eles congruente.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1517177-65CF-4E46-AA72-000A0821697A}"/>
              </a:ext>
            </a:extLst>
          </p:cNvPr>
          <p:cNvSpPr/>
          <p:nvPr/>
        </p:nvSpPr>
        <p:spPr>
          <a:xfrm rot="10800000" flipV="1">
            <a:off x="1819716" y="4242917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AB472399-F0A1-4C72-9A54-629B701771C7}"/>
              </a:ext>
            </a:extLst>
          </p:cNvPr>
          <p:cNvSpPr/>
          <p:nvPr/>
        </p:nvSpPr>
        <p:spPr>
          <a:xfrm rot="10800000" flipV="1">
            <a:off x="1819716" y="3134266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Seta: para a Direita Listrada 25">
            <a:extLst>
              <a:ext uri="{FF2B5EF4-FFF2-40B4-BE49-F238E27FC236}">
                <a16:creationId xmlns:a16="http://schemas.microsoft.com/office/drawing/2014/main" id="{C388EC88-BF49-4AE5-B707-91E73FD2F0D6}"/>
              </a:ext>
            </a:extLst>
          </p:cNvPr>
          <p:cNvSpPr/>
          <p:nvPr/>
        </p:nvSpPr>
        <p:spPr>
          <a:xfrm>
            <a:off x="529232" y="3234383"/>
            <a:ext cx="1026721" cy="920523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LAL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CE1A3F3-8128-4B20-9318-C3B965D70BD5}"/>
              </a:ext>
            </a:extLst>
          </p:cNvPr>
          <p:cNvSpPr/>
          <p:nvPr/>
        </p:nvSpPr>
        <p:spPr>
          <a:xfrm>
            <a:off x="1819717" y="5331189"/>
            <a:ext cx="5021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semelhantes se possuem os três lados correspondentes proporcionais.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7B390B10-B55F-4EBD-B97C-905F4ED0FE65}"/>
              </a:ext>
            </a:extLst>
          </p:cNvPr>
          <p:cNvSpPr/>
          <p:nvPr/>
        </p:nvSpPr>
        <p:spPr>
          <a:xfrm rot="10800000" flipV="1">
            <a:off x="1819717" y="6089293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0F6B7596-76CC-4FBD-AD5A-4A0563D78ED9}"/>
              </a:ext>
            </a:extLst>
          </p:cNvPr>
          <p:cNvSpPr/>
          <p:nvPr/>
        </p:nvSpPr>
        <p:spPr>
          <a:xfrm rot="10800000" flipV="1">
            <a:off x="1819717" y="5143245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Seta: para a Direita Listrada 29">
            <a:extLst>
              <a:ext uri="{FF2B5EF4-FFF2-40B4-BE49-F238E27FC236}">
                <a16:creationId xmlns:a16="http://schemas.microsoft.com/office/drawing/2014/main" id="{73DAD7CB-E97E-42E2-85FD-F2A848BC3A6B}"/>
              </a:ext>
            </a:extLst>
          </p:cNvPr>
          <p:cNvSpPr/>
          <p:nvPr/>
        </p:nvSpPr>
        <p:spPr>
          <a:xfrm>
            <a:off x="529233" y="5221889"/>
            <a:ext cx="1026721" cy="920523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LLL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7010170-12C3-4881-8FF7-1740E329D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965" y="5095462"/>
            <a:ext cx="1943671" cy="129581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CC786C3-90F2-41C4-AE41-0CF488202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697" y="4984955"/>
            <a:ext cx="2481499" cy="157559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09CCAB9-F588-4D60-9B40-20EE08A19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372" y="3184877"/>
            <a:ext cx="1939264" cy="110376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2B700BBB-1CB5-41BE-B030-71415D6FFB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7697" y="3100728"/>
            <a:ext cx="2396564" cy="1272057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47BE1D0B-4908-400E-92D4-4F70AD6798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6104" y="1119792"/>
            <a:ext cx="2396564" cy="1379638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7B6FC5FF-0AC7-441F-8755-747931D196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2614" y="1103201"/>
            <a:ext cx="2306582" cy="14128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23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1187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301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Roboto</vt:lpstr>
      <vt:lpstr>Tema do Office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</dc:title>
  <dc:creator>João Paulo Bortoluci</dc:creator>
  <cp:lastModifiedBy>João Paulo Bortoluci</cp:lastModifiedBy>
  <cp:revision>1</cp:revision>
  <dcterms:created xsi:type="dcterms:W3CDTF">2020-04-03T16:46:39Z</dcterms:created>
  <dcterms:modified xsi:type="dcterms:W3CDTF">2020-04-03T18:01:13Z</dcterms:modified>
</cp:coreProperties>
</file>