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E22D1-B102-4236-B484-D8BE190C7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60F514-C646-4D39-AEB4-E069D07AC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A22C87-59AF-4D2D-B763-EA71568E2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6842-1BF8-4B45-8D15-8EB35C7B4BFF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5F4292-A4F0-44B1-B0A4-B22C9F03C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9259C2-AC92-4F14-9A5D-212194C3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AA7-BD68-43D0-9991-D4DEFD22B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10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ED4F9-9B4B-4796-80B5-B44DA5A24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E8EB4C-A414-48EA-8AC7-17F6FFD80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C78578-1E26-4941-8F79-93488BA7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6842-1BF8-4B45-8D15-8EB35C7B4BFF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CF2C2F-43EA-4E81-A9C7-8A059332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3E1170-6996-4157-B600-E167124DF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AA7-BD68-43D0-9991-D4DEFD22B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18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446AFA-D927-4F2C-90AD-54671C5E9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2126E02-0577-4EFE-A35E-ECB96BD6D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F21C8B-D63B-45A4-A0AF-FC09C645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6842-1BF8-4B45-8D15-8EB35C7B4BFF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B28ABE-4C9A-475A-A78D-C5C93295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1152E7-16AE-4707-87A7-6D4BA6F8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AA7-BD68-43D0-9991-D4DEFD22B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58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5FFD7-4A72-4DC9-BE7A-B21F173C6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6CE522-61BC-48C8-A36E-C6425E3DA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86E601-6969-44D8-BD80-701E3577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6842-1BF8-4B45-8D15-8EB35C7B4BFF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60E201-FE7D-4AE9-99F1-5BAA3E76E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2CF91C-CDB7-4FE1-8EE8-349E2057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AA7-BD68-43D0-9991-D4DEFD22B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14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2A546-E1AD-4B74-B171-6D4E60E2F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DF3243-776C-4552-9DC8-E6FBAEE16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2DA724-81DD-4FCB-BD83-76E280941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6842-1BF8-4B45-8D15-8EB35C7B4BFF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95B372-A9D3-4D7E-ACCA-40A7AABB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55DD32-C1F4-4C05-B75E-B81011AA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AA7-BD68-43D0-9991-D4DEFD22B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88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E059E-244A-4CBA-BBD9-981B749F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A13E8F-6454-49A8-98EB-9652BEB3A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D98162-0FE7-42AE-9208-97F6C1F7D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CF5CE4-05BA-44CD-AF6A-4C1630F3D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6842-1BF8-4B45-8D15-8EB35C7B4BFF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964FFE-96FC-4779-B775-13C3336A2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1DC1C9-2B26-43C4-A2A7-B6C8BF8A6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AA7-BD68-43D0-9991-D4DEFD22B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24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BC86C-D969-4264-921B-AAEE2D76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6D0DA0-5D86-4E94-8F89-EBDDA9069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F024AE-E3F6-4A0E-AB9E-EF498E432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5F2AED7-B356-4709-86B8-3A05B7E3B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5ACDC5F-7190-4C01-A915-E838209F6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8A362CE-D9E2-4B9E-8320-348D039D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6842-1BF8-4B45-8D15-8EB35C7B4BFF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0FBA14E-F38C-48A1-B764-0BD753E3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76CB700-552B-4A05-930C-74C649A7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AA7-BD68-43D0-9991-D4DEFD22B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69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2B419-DA5B-4AD6-98AD-3BB10472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D4A2865-95A4-45DF-9CB5-964ACE11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6842-1BF8-4B45-8D15-8EB35C7B4BFF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B6BBB0E-473C-4BF2-ABB2-1E30BE72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70F8C2-2876-4B14-8E91-00392A05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AA7-BD68-43D0-9991-D4DEFD22B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65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F24882-EE2A-457D-BBC9-40CCE021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6842-1BF8-4B45-8D15-8EB35C7B4BFF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7FE4A86-AD8E-4AEC-A61F-E3BBAA2A4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24410F-F846-4B6B-BC3B-35D8549F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AA7-BD68-43D0-9991-D4DEFD22B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25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E3CF4-6A21-4142-B9AB-127895FD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7ADEE6-D3D4-4B55-8B95-409C7AFDA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F9D01E-9CC3-4D65-97F8-78673AB38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EB2D82-2190-43B7-9D27-33E229EA2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6842-1BF8-4B45-8D15-8EB35C7B4BFF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FAF017-3AD8-4DC8-9BF2-80105D0A8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6FA2BD-9520-4C12-9942-F98C8D53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AA7-BD68-43D0-9991-D4DEFD22B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8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A0894-9267-4E3C-A7FF-D5283BB0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C1F92DF-48AA-4AF5-9BAA-EC285F567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8EC66A0-08E1-4A56-8E1D-943E91E10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F20FF1-6C43-46B1-B787-17B12136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6842-1BF8-4B45-8D15-8EB35C7B4BFF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879A26-B800-4DFB-A9F9-BCFB9E4C5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4985AF-4E58-42FB-9C3D-147E0829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AA7-BD68-43D0-9991-D4DEFD22B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65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A56311-AD62-4193-B260-44AE075D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03F62F-7C89-4391-B2DC-7CD7B2D36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3DE973-DC8A-4270-BAD0-DD3F4D6ED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06842-1BF8-4B45-8D15-8EB35C7B4BFF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D8D7B5-08B2-4D91-8FA3-1762037FA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8C66AA-CFC2-478E-865E-29AE21B54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45AA7-BD68-43D0-9991-D4DEFD22B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81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654043"/>
            <a:ext cx="9347200" cy="162605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br>
              <a:rPr lang="pt-BR" sz="4800" b="1" dirty="0">
                <a:latin typeface="+mn-lt"/>
              </a:rPr>
            </a:br>
            <a:r>
              <a:rPr lang="pt-BR" sz="4800" dirty="0">
                <a:latin typeface="+mn-lt"/>
              </a:rPr>
              <a:t>Apresentação 3 – </a:t>
            </a:r>
            <a:r>
              <a:rPr lang="pt-BR" sz="4800" b="1" dirty="0">
                <a:latin typeface="+mn-lt"/>
              </a:rPr>
              <a:t>ONDAS ELETROMAGNÉTICAS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825" y="3968640"/>
            <a:ext cx="9820275" cy="1484203"/>
          </a:xfrm>
        </p:spPr>
        <p:txBody>
          <a:bodyPr>
            <a:noAutofit/>
          </a:bodyPr>
          <a:lstStyle/>
          <a:p>
            <a:r>
              <a:rPr lang="pt-BR" sz="3000" b="1" dirty="0"/>
              <a:t>Do rádio à luz visível (sistemas de transmissão e recepção)</a:t>
            </a:r>
          </a:p>
          <a:p>
            <a:r>
              <a:rPr lang="pt-BR" sz="3000" b="1" dirty="0"/>
              <a:t>Do ultravioleta ao raio gama</a:t>
            </a:r>
          </a:p>
          <a:p>
            <a:r>
              <a:rPr lang="pt-BR" sz="3000" b="1" dirty="0"/>
              <a:t>Aplicações das ondas (radiações) eletromagnéticas (Medicina)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13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00E44FD-C31A-4A36-91E6-76EF1102C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3043799"/>
            <a:ext cx="9944100" cy="3201183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367AB833-4EED-4141-96AF-A82E9190D0E5}"/>
              </a:ext>
            </a:extLst>
          </p:cNvPr>
          <p:cNvSpPr txBox="1">
            <a:spLocks/>
          </p:cNvSpPr>
          <p:nvPr/>
        </p:nvSpPr>
        <p:spPr>
          <a:xfrm>
            <a:off x="0" y="535892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Ondas eletromagnéticas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D75DADB-26CE-462D-8DB6-821BBE0EB251}"/>
              </a:ext>
            </a:extLst>
          </p:cNvPr>
          <p:cNvSpPr/>
          <p:nvPr/>
        </p:nvSpPr>
        <p:spPr>
          <a:xfrm>
            <a:off x="753117" y="1352489"/>
            <a:ext cx="11134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luz visível, o infravermelho, os raios ultravioleta, os raios X são exemplos diferentes de um mesmo tipo de fenômeno, as </a:t>
            </a:r>
            <a:r>
              <a:rPr lang="pt-BR" b="1" dirty="0"/>
              <a:t>ondas eletromagnéticas</a:t>
            </a:r>
            <a:r>
              <a:rPr lang="pt-BR" dirty="0"/>
              <a:t>. São transversais e podem se propagar no vácuo.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8889CCB-B11C-4FED-BFD0-8071D095130F}"/>
              </a:ext>
            </a:extLst>
          </p:cNvPr>
          <p:cNvSpPr/>
          <p:nvPr/>
        </p:nvSpPr>
        <p:spPr>
          <a:xfrm>
            <a:off x="1704975" y="2546164"/>
            <a:ext cx="9115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Espectro eletromagnético </a:t>
            </a:r>
            <a:r>
              <a:rPr lang="pt-BR" dirty="0"/>
              <a:t>(</a:t>
            </a:r>
            <a:r>
              <a:rPr lang="pt-BR" dirty="0">
                <a:latin typeface="FrutigerLTStd-Light"/>
              </a:rPr>
              <a:t>quanto maior a frequência, menor é o comprimento de onda)</a:t>
            </a:r>
            <a:endParaRPr lang="pt-BR" dirty="0"/>
          </a:p>
          <a:p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9A22162-49A5-43A9-AF5E-7B6F98147C38}"/>
              </a:ext>
            </a:extLst>
          </p:cNvPr>
          <p:cNvSpPr/>
          <p:nvPr/>
        </p:nvSpPr>
        <p:spPr>
          <a:xfrm>
            <a:off x="71438" y="5845175"/>
            <a:ext cx="326707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200" dirty="0"/>
              <a:t>No vácuo, todas as ondas eletromagnéticas se deslocam com a mesma velocidade,</a:t>
            </a:r>
          </a:p>
          <a:p>
            <a:r>
              <a:rPr lang="pt-BR" sz="1200" dirty="0"/>
              <a:t>conhecida como </a:t>
            </a:r>
            <a:r>
              <a:rPr lang="pt-BR" sz="1200" b="1" dirty="0"/>
              <a:t>velocidade da luz</a:t>
            </a:r>
            <a:r>
              <a:rPr lang="pt-BR" sz="1200" dirty="0"/>
              <a:t>, de aproximadamente 3 x 10</a:t>
            </a:r>
            <a:r>
              <a:rPr lang="pt-BR" sz="1200" b="0" i="0" u="none" strike="noStrike" baseline="30000" dirty="0"/>
              <a:t>8</a:t>
            </a:r>
            <a:r>
              <a:rPr lang="pt-BR" sz="1200" b="0" i="0" u="none" strike="noStrike" baseline="0" dirty="0"/>
              <a:t> </a:t>
            </a:r>
            <a:r>
              <a:rPr lang="pt-BR" sz="1200" dirty="0"/>
              <a:t>m/s (300 000 km/s).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8DF75867-E596-41F5-9A92-32AD7A3B9CCF}"/>
              </a:ext>
            </a:extLst>
          </p:cNvPr>
          <p:cNvSpPr/>
          <p:nvPr/>
        </p:nvSpPr>
        <p:spPr>
          <a:xfrm>
            <a:off x="5962649" y="2104034"/>
            <a:ext cx="257175" cy="3784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2</a:t>
            </a:fld>
            <a:endParaRPr lang="pt-BR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61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B5C437B-760C-4FA9-A205-A7D380D10F39}"/>
              </a:ext>
            </a:extLst>
          </p:cNvPr>
          <p:cNvSpPr txBox="1">
            <a:spLocks/>
          </p:cNvSpPr>
          <p:nvPr/>
        </p:nvSpPr>
        <p:spPr>
          <a:xfrm>
            <a:off x="0" y="639268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Do rádio à luz visível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44B5061-D2AB-4B0B-A8F2-EA7A1FD33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5" y="3829381"/>
            <a:ext cx="1938313" cy="1989304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BDF82978-84A4-419D-A499-020CC4A244BE}"/>
              </a:ext>
            </a:extLst>
          </p:cNvPr>
          <p:cNvSpPr/>
          <p:nvPr/>
        </p:nvSpPr>
        <p:spPr>
          <a:xfrm>
            <a:off x="195328" y="1672936"/>
            <a:ext cx="2649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1 - Ondas de rádio: comumente utilizadas em sistemas de comunicação, como rádio, televisão, telefonia celular, entre outros.</a:t>
            </a:r>
            <a:endParaRPr lang="pt-BR" sz="16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553E264-4F17-4C04-88A4-C7E477E61455}"/>
              </a:ext>
            </a:extLst>
          </p:cNvPr>
          <p:cNvSpPr/>
          <p:nvPr/>
        </p:nvSpPr>
        <p:spPr>
          <a:xfrm>
            <a:off x="3007360" y="1584328"/>
            <a:ext cx="2869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2 - </a:t>
            </a:r>
            <a:r>
              <a:rPr lang="pt-BR" sz="1600" dirty="0"/>
              <a:t>Micro-ondas: que podem ser utilizadas, entre outros, em sistemas de telecomunicação por satélite, por exemplo: funcionamento de radares e em fornos micro-ondas para aquecer alimentos.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2557A94-D805-41BF-A08D-984AF69419C3}"/>
              </a:ext>
            </a:extLst>
          </p:cNvPr>
          <p:cNvSpPr/>
          <p:nvPr/>
        </p:nvSpPr>
        <p:spPr>
          <a:xfrm>
            <a:off x="6220210" y="1643400"/>
            <a:ext cx="2964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3 - Infravermelho: relacionadas à transmissão de calor. Podem ser usadas no funcionamento de sensores de presença, controles remotos de eletroeletrônicos, câmeras noturnas, entre outros.</a:t>
            </a:r>
            <a:endParaRPr lang="pt-BR" sz="16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29F63F9-36A4-430C-8A60-77FFFEB12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700" y="3829380"/>
            <a:ext cx="2747123" cy="190069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E4BBC7A-F757-40C6-A2B8-5DB77A7C2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519" y="3761842"/>
            <a:ext cx="2747123" cy="183531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2257838-A7DE-48E3-ACC8-A7ECD8CE9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3781" y="3714549"/>
            <a:ext cx="2548052" cy="65684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26196B15-20EA-44D1-A46D-30E7C603312A}"/>
              </a:ext>
            </a:extLst>
          </p:cNvPr>
          <p:cNvSpPr/>
          <p:nvPr/>
        </p:nvSpPr>
        <p:spPr>
          <a:xfrm>
            <a:off x="9528491" y="1554438"/>
            <a:ext cx="26635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4 - Luz visível: perceptíveis pela visão humana, formadas por cores com frequências</a:t>
            </a:r>
          </a:p>
          <a:p>
            <a:r>
              <a:rPr lang="pt-BR" sz="1600" dirty="0"/>
              <a:t>específicas.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3</a:t>
            </a:fld>
            <a:endParaRPr lang="pt-BR" dirty="0"/>
          </a:p>
        </p:txBody>
      </p:sp>
      <p:pic>
        <p:nvPicPr>
          <p:cNvPr id="17" name="Google Shape;6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95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9BFFA-86B7-4624-9528-E9D03F2EC606}"/>
              </a:ext>
            </a:extLst>
          </p:cNvPr>
          <p:cNvSpPr txBox="1">
            <a:spLocks/>
          </p:cNvSpPr>
          <p:nvPr/>
        </p:nvSpPr>
        <p:spPr>
          <a:xfrm>
            <a:off x="0" y="535892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Do ultravioleta ao raio gama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1BB4A0C-A46D-4859-B850-525D8A222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92" y="3711318"/>
            <a:ext cx="3145651" cy="130988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030E8B4-67A5-481D-B44A-400412EC4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557" y="3588306"/>
            <a:ext cx="2946668" cy="187594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93168D8-FC0C-4264-BBED-F97D59D2F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635" y="3588307"/>
            <a:ext cx="2682513" cy="243713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FFD9CD1-6D1A-473D-9B91-8B982963D7CE}"/>
              </a:ext>
            </a:extLst>
          </p:cNvPr>
          <p:cNvSpPr/>
          <p:nvPr/>
        </p:nvSpPr>
        <p:spPr>
          <a:xfrm>
            <a:off x="280292" y="1893100"/>
            <a:ext cx="2649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5 - Ultravioleta: emitidas pelo Sol e por alguns equipamentos elétricos, como lâmpadas.</a:t>
            </a:r>
            <a:endParaRPr lang="pt-BR" sz="16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3D2928-94BE-4A1C-921B-22B003816799}"/>
              </a:ext>
            </a:extLst>
          </p:cNvPr>
          <p:cNvSpPr/>
          <p:nvPr/>
        </p:nvSpPr>
        <p:spPr>
          <a:xfrm>
            <a:off x="4091053" y="1819260"/>
            <a:ext cx="30622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6 - Raio X: com capacidade de atravessar diversos tecidos do corpo humano, são largamente</a:t>
            </a:r>
          </a:p>
          <a:p>
            <a:r>
              <a:rPr lang="pt-BR" sz="1600" dirty="0">
                <a:solidFill>
                  <a:srgbClr val="2F2F2E"/>
                </a:solidFill>
              </a:rPr>
              <a:t>utilizadas na realização de exames médicos não invasivos.</a:t>
            </a:r>
            <a:endParaRPr lang="pt-BR" sz="16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3E36C5A-E7F9-4D68-9739-477A7B96CF7C}"/>
              </a:ext>
            </a:extLst>
          </p:cNvPr>
          <p:cNvSpPr/>
          <p:nvPr/>
        </p:nvSpPr>
        <p:spPr>
          <a:xfrm>
            <a:off x="8314564" y="1942370"/>
            <a:ext cx="2649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7 - Raios gama: alta energia, utilizadas de forma controlada em tratamentos médicos de algumas doenças.</a:t>
            </a:r>
            <a:endParaRPr lang="pt-BR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4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72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65C43-97A8-446E-93FC-5F1C601D7026}"/>
              </a:ext>
            </a:extLst>
          </p:cNvPr>
          <p:cNvSpPr txBox="1">
            <a:spLocks/>
          </p:cNvSpPr>
          <p:nvPr/>
        </p:nvSpPr>
        <p:spPr>
          <a:xfrm>
            <a:off x="0" y="521124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Telecomunicações: ondas de rádio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D7AC045-AE41-43D5-98EC-4EF971999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77" y="3709592"/>
            <a:ext cx="5624512" cy="244452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83DBAD6-FBB2-4701-B3E7-BFACB9664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112" y="3751493"/>
            <a:ext cx="5765007" cy="232886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6884CB5-480C-4321-9225-EBB7D8765745}"/>
              </a:ext>
            </a:extLst>
          </p:cNvPr>
          <p:cNvSpPr/>
          <p:nvPr/>
        </p:nvSpPr>
        <p:spPr>
          <a:xfrm>
            <a:off x="308435" y="6154119"/>
            <a:ext cx="4273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Representação da emissão de ondas de rádio AM.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A657820-28D6-4938-9921-47282A0A0632}"/>
              </a:ext>
            </a:extLst>
          </p:cNvPr>
          <p:cNvSpPr/>
          <p:nvPr/>
        </p:nvSpPr>
        <p:spPr>
          <a:xfrm>
            <a:off x="6242510" y="6183655"/>
            <a:ext cx="4273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Representação da emissão de ondas de rádio FM.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D975051-18B8-438F-8FC0-9925CB538084}"/>
              </a:ext>
            </a:extLst>
          </p:cNvPr>
          <p:cNvSpPr/>
          <p:nvPr/>
        </p:nvSpPr>
        <p:spPr>
          <a:xfrm>
            <a:off x="1699084" y="1665282"/>
            <a:ext cx="90868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Nos sistemas de comunicação que utilizam de ondas de rádio, a emissão das ondas é geralmente feita por aparelhos </a:t>
            </a:r>
            <a:r>
              <a:rPr lang="pt-BR" b="1" dirty="0"/>
              <a:t>transmissores </a:t>
            </a:r>
            <a:r>
              <a:rPr lang="pt-BR" dirty="0"/>
              <a:t>instalados em torres, e sua recepção é feita por equipamentos como televisão, rádio e telefone celular, que atuam como </a:t>
            </a:r>
            <a:r>
              <a:rPr lang="pt-BR" b="1" dirty="0"/>
              <a:t>receptores</a:t>
            </a:r>
            <a:r>
              <a:rPr lang="pt-BR" dirty="0"/>
              <a:t>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A48D1BB-A797-4831-92BC-3EFF4B91F7E6}"/>
              </a:ext>
            </a:extLst>
          </p:cNvPr>
          <p:cNvSpPr/>
          <p:nvPr/>
        </p:nvSpPr>
        <p:spPr>
          <a:xfrm>
            <a:off x="231377" y="2779307"/>
            <a:ext cx="5547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As ondas de menores frequências (entre 103 Hz e 106 Hz), como aquelas emitidas por emissoras AM (da sigla </a:t>
            </a:r>
            <a:r>
              <a:rPr lang="pt-BR" sz="1600" b="1" dirty="0"/>
              <a:t>a</a:t>
            </a:r>
            <a:r>
              <a:rPr lang="pt-BR" sz="1600" dirty="0"/>
              <a:t>mplitude </a:t>
            </a:r>
            <a:r>
              <a:rPr lang="pt-BR" sz="1600" b="1" dirty="0"/>
              <a:t>m</a:t>
            </a:r>
            <a:r>
              <a:rPr lang="pt-BR" sz="1600" dirty="0"/>
              <a:t>odulada).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A43DDA-340A-4945-9AA4-994845F47660}"/>
              </a:ext>
            </a:extLst>
          </p:cNvPr>
          <p:cNvSpPr/>
          <p:nvPr/>
        </p:nvSpPr>
        <p:spPr>
          <a:xfrm>
            <a:off x="6307199" y="2788665"/>
            <a:ext cx="5547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Ondas de rádio que têm frequências maiores, como as emitidas por emissoras FM (da sigla </a:t>
            </a:r>
            <a:r>
              <a:rPr lang="pt-BR" sz="1600" b="1" dirty="0"/>
              <a:t>f</a:t>
            </a:r>
            <a:r>
              <a:rPr lang="pt-BR" sz="1600" dirty="0"/>
              <a:t>requência </a:t>
            </a:r>
            <a:r>
              <a:rPr lang="pt-BR" sz="1600" b="1" dirty="0"/>
              <a:t>m</a:t>
            </a:r>
            <a:r>
              <a:rPr lang="pt-BR" sz="1600" dirty="0"/>
              <a:t>odulada) e alguns sinais de televisão, têm comprimento de onda menor.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5</a:t>
            </a:fld>
            <a:endParaRPr lang="pt-BR" dirty="0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59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B397B-91A1-41D8-86D1-4D4371A4E36B}"/>
              </a:ext>
            </a:extLst>
          </p:cNvPr>
          <p:cNvSpPr txBox="1">
            <a:spLocks/>
          </p:cNvSpPr>
          <p:nvPr/>
        </p:nvSpPr>
        <p:spPr>
          <a:xfrm>
            <a:off x="0" y="550660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Telecomunicações: micro-ondas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56A51C7-FDB1-4B99-8DEE-BE18480F9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2493583"/>
            <a:ext cx="7372350" cy="410724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95953B9-7F0A-4AA5-A6E5-B5BC96E90CBA}"/>
              </a:ext>
            </a:extLst>
          </p:cNvPr>
          <p:cNvSpPr/>
          <p:nvPr/>
        </p:nvSpPr>
        <p:spPr>
          <a:xfrm>
            <a:off x="9877425" y="5769827"/>
            <a:ext cx="1901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2F2F2E"/>
                </a:solidFill>
              </a:rPr>
              <a:t>Representação da emissão de ondas retransmitidas por torres ou satélites artificiais.</a:t>
            </a:r>
            <a:endParaRPr lang="pt-BR" sz="12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4E40B55-92E4-4B2F-A5E5-4DCB4B03D314}"/>
              </a:ext>
            </a:extLst>
          </p:cNvPr>
          <p:cNvSpPr/>
          <p:nvPr/>
        </p:nvSpPr>
        <p:spPr>
          <a:xfrm>
            <a:off x="2238375" y="1380091"/>
            <a:ext cx="7715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As micro-ondas são ondas eletromagnéticas na faixa de frequência entre 10</a:t>
            </a:r>
            <a:r>
              <a:rPr lang="pt-BR" sz="800" b="0" i="0" u="none" strike="noStrike" baseline="0" dirty="0">
                <a:solidFill>
                  <a:srgbClr val="2F2F2E"/>
                </a:solidFill>
              </a:rPr>
              <a:t>9 </a:t>
            </a:r>
            <a:r>
              <a:rPr lang="pt-BR" dirty="0">
                <a:solidFill>
                  <a:srgbClr val="2F2F2E"/>
                </a:solidFill>
              </a:rPr>
              <a:t>Hz e 10</a:t>
            </a:r>
            <a:r>
              <a:rPr lang="pt-BR" sz="800" b="0" i="0" u="none" strike="noStrike" baseline="0" dirty="0">
                <a:solidFill>
                  <a:srgbClr val="2F2F2E"/>
                </a:solidFill>
              </a:rPr>
              <a:t>11 </a:t>
            </a:r>
            <a:r>
              <a:rPr lang="pt-BR" dirty="0">
                <a:solidFill>
                  <a:srgbClr val="2F2F2E"/>
                </a:solidFill>
              </a:rPr>
              <a:t>Hz. Essas ondas dão o nome ao aparelho que pode ser utilizado em cozinhas para aquecer alimentos e bebidas – o forno de micro-ondas.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EE2FBA9-1B36-4E84-828A-1B8E6FD1F5B1}"/>
              </a:ext>
            </a:extLst>
          </p:cNvPr>
          <p:cNvSpPr/>
          <p:nvPr/>
        </p:nvSpPr>
        <p:spPr>
          <a:xfrm>
            <a:off x="180975" y="3040135"/>
            <a:ext cx="21336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  <a:latin typeface="FrutigerLTStd-Light"/>
              </a:rPr>
              <a:t>Em algumas transmissões de televisão e telefonia móvel, a retransmissão é feita por </a:t>
            </a:r>
            <a:r>
              <a:rPr lang="pt-BR" b="1" dirty="0">
                <a:solidFill>
                  <a:srgbClr val="2F2F2E"/>
                </a:solidFill>
                <a:latin typeface="FrutigerLTStd-Bold"/>
              </a:rPr>
              <a:t>satélites artificiais</a:t>
            </a:r>
            <a:r>
              <a:rPr lang="pt-BR" dirty="0">
                <a:solidFill>
                  <a:srgbClr val="2F2F2E"/>
                </a:solidFill>
                <a:latin typeface="FrutigerLTStd-Bold"/>
              </a:rPr>
              <a:t>.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6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12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58223-BCA5-4BCE-B15A-026AC9A2C667}"/>
              </a:ext>
            </a:extLst>
          </p:cNvPr>
          <p:cNvSpPr txBox="1">
            <a:spLocks/>
          </p:cNvSpPr>
          <p:nvPr/>
        </p:nvSpPr>
        <p:spPr>
          <a:xfrm>
            <a:off x="0" y="521124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Internet sem fio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71D7005-E5DA-4B24-8306-A058A0D2E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376" y="2228850"/>
            <a:ext cx="5354586" cy="425054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7019110-1210-44DF-BAF5-3EF8AA7979E1}"/>
              </a:ext>
            </a:extLst>
          </p:cNvPr>
          <p:cNvSpPr/>
          <p:nvPr/>
        </p:nvSpPr>
        <p:spPr>
          <a:xfrm>
            <a:off x="2266951" y="1479966"/>
            <a:ext cx="811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FrutigerLTStd-Light"/>
              </a:rPr>
              <a:t>A conexão à internet sem fio pode ocorrer de duas maneiras principais: pela rede de telefonia celular ou por redes </a:t>
            </a:r>
            <a:r>
              <a:rPr lang="pt-BR" i="1" dirty="0">
                <a:latin typeface="FrutigerLTStd-LightItalic"/>
              </a:rPr>
              <a:t>wi-fi</a:t>
            </a:r>
            <a:r>
              <a:rPr lang="pt-BR" dirty="0">
                <a:latin typeface="FrutigerLTStd-Light"/>
              </a:rPr>
              <a:t>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B125A09-175A-4F2D-82FC-B9DF3D71A738}"/>
              </a:ext>
            </a:extLst>
          </p:cNvPr>
          <p:cNvSpPr/>
          <p:nvPr/>
        </p:nvSpPr>
        <p:spPr>
          <a:xfrm>
            <a:off x="323850" y="3153795"/>
            <a:ext cx="45243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</a:t>
            </a:r>
            <a:r>
              <a:rPr lang="pt-BR" b="1" dirty="0"/>
              <a:t>rede </a:t>
            </a:r>
            <a:r>
              <a:rPr lang="pt-BR" b="1" i="1" dirty="0"/>
              <a:t>wi-fi </a:t>
            </a:r>
            <a:r>
              <a:rPr lang="pt-BR" dirty="0"/>
              <a:t>conta com um </a:t>
            </a:r>
            <a:r>
              <a:rPr lang="pt-BR" b="1" dirty="0"/>
              <a:t>roteador </a:t>
            </a:r>
            <a:r>
              <a:rPr lang="pt-BR" dirty="0"/>
              <a:t>sem fio, que se comunica via micro-ondas com</a:t>
            </a:r>
          </a:p>
          <a:p>
            <a:r>
              <a:rPr lang="pt-BR" dirty="0"/>
              <a:t>outros equipamentos – computadores, impressoras ou </a:t>
            </a:r>
            <a:r>
              <a:rPr lang="pt-BR" i="1" dirty="0"/>
              <a:t>smartphones</a:t>
            </a:r>
            <a:r>
              <a:rPr lang="pt-BR" dirty="0"/>
              <a:t>, por exemplo.</a:t>
            </a:r>
          </a:p>
          <a:p>
            <a:r>
              <a:rPr lang="pt-BR" dirty="0"/>
              <a:t>O roteador geralmente se conecta via cabo a um </a:t>
            </a:r>
            <a:r>
              <a:rPr lang="pt-BR" i="1" dirty="0"/>
              <a:t>modem</a:t>
            </a:r>
            <a:r>
              <a:rPr lang="pt-BR" dirty="0"/>
              <a:t>, que faz a conexão com a rede de computadores da operadora de internet.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7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48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4E760-27AC-484D-B756-5A7230184A08}"/>
              </a:ext>
            </a:extLst>
          </p:cNvPr>
          <p:cNvSpPr txBox="1">
            <a:spLocks/>
          </p:cNvSpPr>
          <p:nvPr/>
        </p:nvSpPr>
        <p:spPr>
          <a:xfrm>
            <a:off x="0" y="506356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Aplicações na Medicina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AC4B0C25-62E1-4043-B059-C7AAC3578C8F}"/>
              </a:ext>
            </a:extLst>
          </p:cNvPr>
          <p:cNvGrpSpPr/>
          <p:nvPr/>
        </p:nvGrpSpPr>
        <p:grpSpPr>
          <a:xfrm>
            <a:off x="542925" y="2502714"/>
            <a:ext cx="4067175" cy="4152899"/>
            <a:chOff x="542925" y="2428874"/>
            <a:chExt cx="4067175" cy="4152899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27A5DFD9-7833-40A5-80C4-136E9122965E}"/>
                </a:ext>
              </a:extLst>
            </p:cNvPr>
            <p:cNvGrpSpPr/>
            <p:nvPr/>
          </p:nvGrpSpPr>
          <p:grpSpPr>
            <a:xfrm>
              <a:off x="542925" y="2428874"/>
              <a:ext cx="4067175" cy="4152899"/>
              <a:chOff x="304800" y="1943099"/>
              <a:chExt cx="4775795" cy="4581525"/>
            </a:xfrm>
          </p:grpSpPr>
          <p:pic>
            <p:nvPicPr>
              <p:cNvPr id="3" name="Imagem 2">
                <a:extLst>
                  <a:ext uri="{FF2B5EF4-FFF2-40B4-BE49-F238E27FC236}">
                    <a16:creationId xmlns:a16="http://schemas.microsoft.com/office/drawing/2014/main" id="{96B3664D-D6C8-4CE7-B1DB-A4087FE22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0" y="1943099"/>
                <a:ext cx="4775795" cy="4581525"/>
              </a:xfrm>
              <a:prstGeom prst="rect">
                <a:avLst/>
              </a:prstGeom>
            </p:spPr>
          </p:pic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6CD76DAE-C38B-44F3-8774-9776A5CFCBAC}"/>
                  </a:ext>
                </a:extLst>
              </p:cNvPr>
              <p:cNvSpPr/>
              <p:nvPr/>
            </p:nvSpPr>
            <p:spPr>
              <a:xfrm>
                <a:off x="3552825" y="1943099"/>
                <a:ext cx="1527770" cy="23907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579B320B-2805-4F66-85E3-473E124C220D}"/>
                </a:ext>
              </a:extLst>
            </p:cNvPr>
            <p:cNvSpPr/>
            <p:nvPr/>
          </p:nvSpPr>
          <p:spPr>
            <a:xfrm>
              <a:off x="619125" y="2724150"/>
              <a:ext cx="352425" cy="27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9DBAB399-AFCE-4817-ACBA-4D42A2C99AB7}"/>
              </a:ext>
            </a:extLst>
          </p:cNvPr>
          <p:cNvGrpSpPr/>
          <p:nvPr/>
        </p:nvGrpSpPr>
        <p:grpSpPr>
          <a:xfrm>
            <a:off x="6823742" y="3269473"/>
            <a:ext cx="3048000" cy="3495675"/>
            <a:chOff x="7890542" y="3200398"/>
            <a:chExt cx="3048000" cy="3495675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7FF21C9C-6DBE-4B41-BE23-2436C82F4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542" y="3200398"/>
              <a:ext cx="3048000" cy="3495675"/>
            </a:xfrm>
            <a:prstGeom prst="rect">
              <a:avLst/>
            </a:prstGeom>
          </p:spPr>
        </p:pic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C8ACB65C-91BA-4B34-A3C2-C28BA65FF882}"/>
                </a:ext>
              </a:extLst>
            </p:cNvPr>
            <p:cNvSpPr/>
            <p:nvPr/>
          </p:nvSpPr>
          <p:spPr>
            <a:xfrm>
              <a:off x="7890542" y="3838575"/>
              <a:ext cx="352425" cy="27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2ED802F4-7BCA-4AF0-91A0-4133758827B1}"/>
              </a:ext>
            </a:extLst>
          </p:cNvPr>
          <p:cNvSpPr/>
          <p:nvPr/>
        </p:nvSpPr>
        <p:spPr>
          <a:xfrm>
            <a:off x="154320" y="1272354"/>
            <a:ext cx="61702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Os </a:t>
            </a:r>
            <a:r>
              <a:rPr lang="pt-BR" sz="1600" b="1" dirty="0"/>
              <a:t>raios X </a:t>
            </a:r>
            <a:r>
              <a:rPr lang="pt-BR" sz="1600" dirty="0"/>
              <a:t>atravessam uma variedade maior de materiais. No corpo humano, os raios X atravessam a musculatura e as vísceras com mais facilidade do que atravessam os ossos. Isso permitiu o desenvolvimento da </a:t>
            </a:r>
            <a:r>
              <a:rPr lang="pt-BR" sz="1600" b="1" dirty="0"/>
              <a:t>radiografia</a:t>
            </a:r>
            <a:r>
              <a:rPr lang="pt-BR" sz="1600" dirty="0"/>
              <a:t>, técnica de diagnóstico utilizada para “visualizar” o corpo por dentro.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FEF6F0F-CA16-4865-87B7-3ACA63C813FA}"/>
              </a:ext>
            </a:extLst>
          </p:cNvPr>
          <p:cNvSpPr/>
          <p:nvPr/>
        </p:nvSpPr>
        <p:spPr>
          <a:xfrm>
            <a:off x="6976142" y="1321582"/>
            <a:ext cx="4926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A </a:t>
            </a:r>
            <a:r>
              <a:rPr lang="pt-BR" sz="1600" b="1" dirty="0"/>
              <a:t>ultrassonografia</a:t>
            </a:r>
            <a:r>
              <a:rPr lang="pt-BR" sz="1600" dirty="0"/>
              <a:t> funciona de maneira análoga à ecolocalização. O equipamento possui um sensor capaz de detectar as ondas refletidas de volta ao aparelho, e as imagens são produzidas com base nessa informação.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F678A93-1FFD-4E36-829D-577356B73075}"/>
              </a:ext>
            </a:extLst>
          </p:cNvPr>
          <p:cNvSpPr/>
          <p:nvPr/>
        </p:nvSpPr>
        <p:spPr>
          <a:xfrm>
            <a:off x="10201275" y="5300210"/>
            <a:ext cx="19907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A ultrassonografia é empregada para acompanhar o desenvolvimento do feto</a:t>
            </a:r>
          </a:p>
          <a:p>
            <a:r>
              <a:rPr lang="pt-BR" sz="1200" dirty="0"/>
              <a:t>durante a gestação ou para investigar o desenvolvimento de tumores.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8</a:t>
            </a:fld>
            <a:endParaRPr lang="pt-BR" dirty="0"/>
          </a:p>
        </p:txBody>
      </p:sp>
      <p:pic>
        <p:nvPicPr>
          <p:cNvPr id="15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1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0A848-9F3C-400E-B3D3-6F40D6A11665}"/>
              </a:ext>
            </a:extLst>
          </p:cNvPr>
          <p:cNvSpPr txBox="1">
            <a:spLocks/>
          </p:cNvSpPr>
          <p:nvPr/>
        </p:nvSpPr>
        <p:spPr>
          <a:xfrm>
            <a:off x="0" y="594964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Raios ultravioletas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E9610FA-65CB-42F5-A03B-E55A226D9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245" y="1907399"/>
            <a:ext cx="7212797" cy="485774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7F093FD-3E12-4D8C-9A11-A570368D345C}"/>
              </a:ext>
            </a:extLst>
          </p:cNvPr>
          <p:cNvSpPr/>
          <p:nvPr/>
        </p:nvSpPr>
        <p:spPr>
          <a:xfrm>
            <a:off x="369176" y="2313456"/>
            <a:ext cx="4031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No espectro eletromagnético, os raios ultravioletas, designados como raios UV, são radiações com faixa de frequência na ordem de 10</a:t>
            </a:r>
            <a:r>
              <a:rPr lang="pt-BR" baseline="30000" dirty="0">
                <a:solidFill>
                  <a:srgbClr val="2F2F2E"/>
                </a:solidFill>
              </a:rPr>
              <a:t>15</a:t>
            </a:r>
            <a:r>
              <a:rPr lang="pt-BR" sz="8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dirty="0">
                <a:solidFill>
                  <a:srgbClr val="2F2F2E"/>
                </a:solidFill>
              </a:rPr>
              <a:t>Hz a 10</a:t>
            </a:r>
            <a:r>
              <a:rPr lang="pt-BR" baseline="30000" dirty="0">
                <a:solidFill>
                  <a:srgbClr val="2F2F2E"/>
                </a:solidFill>
              </a:rPr>
              <a:t>17</a:t>
            </a:r>
            <a:r>
              <a:rPr lang="pt-BR" sz="8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dirty="0">
                <a:solidFill>
                  <a:srgbClr val="2F2F2E"/>
                </a:solidFill>
              </a:rPr>
              <a:t>Hz.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0772CAD-53A8-407E-AA98-1FAF8101F616}"/>
              </a:ext>
            </a:extLst>
          </p:cNvPr>
          <p:cNvSpPr/>
          <p:nvPr/>
        </p:nvSpPr>
        <p:spPr>
          <a:xfrm>
            <a:off x="309569" y="3908281"/>
            <a:ext cx="37070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radiação ultravioleta está presente nos raios solares e também pode ser emitida por fontes artificiais, como lâmpadas fluorescentes e câmaras de bronzeamento artificial. Ela é dividida em três faixas de frequência: UV-A, UV-B e UV-C.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9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6602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765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FrutigerLTStd-Bold</vt:lpstr>
      <vt:lpstr>FrutigerLTStd-Light</vt:lpstr>
      <vt:lpstr>FrutigerLTStd-LightItalic</vt:lpstr>
      <vt:lpstr>Tema do Office</vt:lpstr>
      <vt:lpstr> Apresentação 3 – ONDAS ELETROMAGNÉTICAS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Apresentação 3 – ONDAS ELETROMAGNÉTICAS</dc:title>
  <dc:creator>João Paulo Bortoluci</dc:creator>
  <cp:lastModifiedBy>João Paulo Bortoluci</cp:lastModifiedBy>
  <cp:revision>1</cp:revision>
  <dcterms:created xsi:type="dcterms:W3CDTF">2020-04-03T16:09:13Z</dcterms:created>
  <dcterms:modified xsi:type="dcterms:W3CDTF">2020-04-03T16:13:22Z</dcterms:modified>
</cp:coreProperties>
</file>