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8" r:id="rId2"/>
    <p:sldId id="376" r:id="rId3"/>
    <p:sldId id="399" r:id="rId4"/>
    <p:sldId id="400" r:id="rId5"/>
    <p:sldId id="401" r:id="rId6"/>
    <p:sldId id="402" r:id="rId7"/>
    <p:sldId id="403" r:id="rId8"/>
    <p:sldId id="40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183E2-918A-47F5-828F-04BF8162C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AAFBA8-804F-4BD9-9EEC-E0FDD5169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5B8BDD-64B9-4C0F-BEDE-5D108E3D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C27961-4E01-4635-AB03-F3E406CD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E800A8-C009-475E-BC12-26F52417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90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EB92F-FCF4-411D-8836-5398D4F9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027A25-7CE9-40CA-8100-66EE9DE28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705D0C-7BD9-42AE-992A-B2496430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9EB165-C83D-4525-9AC3-83E9C2BD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647EA7-7E13-4867-AA0B-86AD0B72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41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42F495-5979-4265-9173-21E7F1585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C43624-EE5D-44DB-B20F-E3FDAF375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B39322-F54C-4CF3-97E4-11FF9684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A22FBE-D425-4155-AB47-0F10BDC9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8E114A-5A3B-4DA7-BCBF-77126379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67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F7639-735F-435D-BFEA-793ABC58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7A8048-BF99-46FD-A519-DEABA277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BFE27D-B533-4AC5-B284-C2E45397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B61B49-E535-4B43-9C45-D74EE0D8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47525D-474D-42ED-9576-1642BE65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26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ACF15-C352-4215-A7F3-57015358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4C9D26-69D6-4DDC-8967-0C15D6ED2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445E36-3588-4AA4-BEDA-F02C7C02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28B18C-2858-4856-8D5D-752884B3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938412-765F-4E31-9998-F9FB2CFA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75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3C282-247C-4601-B8DF-354EB0F9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743E66-C6AD-44CB-8584-E5B92621D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6F1911-B34D-4720-A305-9E41209FC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DD1C90-64E0-40CD-B022-671F091F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498EF9-4B1B-4133-857E-B2DEC318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0A4D551-8800-4B0D-9C79-E9F95033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5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CED870-07C9-4DFF-9A72-CF37E4CA8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F6996A-FB8E-4181-90BB-A9C00EEDC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4AD114-3991-4810-B29D-D1FF04ADB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A4DCA8-20D9-4BE8-A0D6-B68EEC4C1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2FA7BD-ED88-427E-8BE9-087EFE545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BC10F20-BDA0-40E1-85FC-FF6A27B0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F116A4A-11CA-4060-9B36-D2EBA6CD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9E2C41D-E1BC-4E08-82D6-F9EA8F7B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67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FA430-AB5B-4500-96D0-F7CC7455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74DFC2-B262-4737-A31E-2E222430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2FC0B6-EC98-4107-8B92-DD4220C5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E29ED7-090F-4989-9574-A986058C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7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B26D584-B154-444F-9916-D3D42242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4DAC43-E4C3-43BA-8436-B9369A0A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A5F8DA-E6C7-451C-9A15-7A1DB7D8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40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6A843-743C-4567-AA7A-069AE91A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75A815-E7EC-40C1-90D5-F5B782C3F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A865D6-434B-493B-9E36-6BCB60F8E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69BDC9-1958-43D1-A0B4-C9143C61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798B5D-8320-48D1-B05C-7B6651B9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7AEF0B-ED20-42A7-B434-087F6CD5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71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69A9B-72B7-4A19-A310-84D312CDE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4D31F25-F7B6-4D29-92C1-EED4079B1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194842-A282-44B3-AF82-1C4EA0DE6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A06C2E-444B-4F4F-95D0-98611DB2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F66972-07FB-4181-9442-46A91B5A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E7DE7D-583E-49C8-8FEE-DEB1E849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50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BFFB811-3636-4D6B-A749-D714B46D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5313AD-30EE-4A0A-BBB7-7A819B22D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2047D5-6BDF-4289-90A7-09A09055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53716-4A9E-42DB-A400-B6934C423B03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96B3FD-09E3-45A1-8CCF-E64D68B87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81541F-7F31-40A5-A634-8C57719A8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5A56-6521-4990-8CEB-7F13F330D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27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1701" y="2695563"/>
            <a:ext cx="5962210" cy="10008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Campo no Brasil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3794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90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491102" y="630868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40" y="485712"/>
            <a:ext cx="5202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Agricultura familiar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 Same Side Corner Rectangle 5"/>
          <p:cNvSpPr/>
          <p:nvPr/>
        </p:nvSpPr>
        <p:spPr>
          <a:xfrm rot="10800000">
            <a:off x="890570" y="1362359"/>
            <a:ext cx="2863207" cy="5045367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3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7" name="Picture 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464714" y="6107923"/>
            <a:ext cx="404521" cy="4134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52208" y="1555917"/>
            <a:ext cx="27015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A maior parte dos alimentos consumidos pela população brasileira tem origem na </a:t>
            </a:r>
            <a:r>
              <a:rPr lang="pt-BR" sz="2000" b="1" dirty="0"/>
              <a:t>produção familiar</a:t>
            </a:r>
            <a:r>
              <a:rPr lang="pt-BR" sz="2000" dirty="0"/>
              <a:t>, também chamada </a:t>
            </a:r>
            <a:r>
              <a:rPr lang="pt-BR" sz="2000" b="1" dirty="0"/>
              <a:t>agricultura familiar</a:t>
            </a:r>
            <a:r>
              <a:rPr lang="pt-BR" sz="2000" dirty="0"/>
              <a:t>, que inclui as atividades agropecuárias (agricultura e pecuária) comandadas e realizadas por membros de uma família no campo.</a:t>
            </a:r>
            <a:endParaRPr lang="en-US" sz="2000" dirty="0"/>
          </a:p>
        </p:txBody>
      </p:sp>
      <p:pic>
        <p:nvPicPr>
          <p:cNvPr id="9" name="Picture 8" descr="Screen Shot 2019-06-25 at 11.43.4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140" y="1964883"/>
            <a:ext cx="7905335" cy="3992239"/>
          </a:xfrm>
          <a:prstGeom prst="rect">
            <a:avLst/>
          </a:prstGeom>
        </p:spPr>
      </p:pic>
      <p:pic>
        <p:nvPicPr>
          <p:cNvPr id="10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213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808375" y="610712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39" y="485712"/>
            <a:ext cx="5721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Agricultura comercial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3810" y="1555916"/>
            <a:ext cx="104387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Cana-de-açúcar, soja e milho, entre outros produtos de destaque na agricultura e na pecuária nacionais, fazem parte do chamado </a:t>
            </a:r>
            <a:r>
              <a:rPr lang="pt-BR" sz="2400" b="1" dirty="0"/>
              <a:t>agronegócio</a:t>
            </a:r>
            <a:r>
              <a:rPr lang="pt-BR" sz="2400" dirty="0"/>
              <a:t>, setor composto de um conjunto de atividades que se relacionam, como produção agropecuária (geralmente em grande escala), fabricação e venda de produtos para o campo (fertilizantes, agrotóxicos, sementes, equipamentos etc.), processamento de produtos, transporte e comercialização para indústrias e centros de distribuição e exportação. Muitas vezes, uma mesma empresa comanda todas essas atividades ou parte delas.</a:t>
            </a:r>
            <a:endParaRPr lang="en-US" sz="2400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627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029295" y="570400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39" y="485712"/>
            <a:ext cx="4740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Produção pecuária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creen Shot 2019-06-25 at 11.48.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262" y="825167"/>
            <a:ext cx="6032577" cy="4916766"/>
          </a:xfrm>
          <a:prstGeom prst="rect">
            <a:avLst/>
          </a:prstGeom>
        </p:spPr>
      </p:pic>
      <p:pic>
        <p:nvPicPr>
          <p:cNvPr id="6" name="Picture 5" descr="Screen Shot 2019-06-25 at 11.48.3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0" y="1639459"/>
            <a:ext cx="7773101" cy="5103091"/>
          </a:xfrm>
          <a:prstGeom prst="rect">
            <a:avLst/>
          </a:prstGeom>
        </p:spPr>
      </p:pic>
      <p:pic>
        <p:nvPicPr>
          <p:cNvPr id="7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35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160723" y="570400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40" y="485712"/>
            <a:ext cx="6379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Modernização do campo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2322" y="2827154"/>
            <a:ext cx="9769158" cy="401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1700" b="1" dirty="0"/>
              <a:t>substituição da produção </a:t>
            </a:r>
            <a:r>
              <a:rPr lang="pt-BR" sz="1700" dirty="0"/>
              <a:t>de</a:t>
            </a:r>
            <a:r>
              <a:rPr lang="pt-BR" sz="1700" b="1" dirty="0"/>
              <a:t> </a:t>
            </a:r>
            <a:r>
              <a:rPr lang="pt-BR" sz="1700" dirty="0"/>
              <a:t>alimentos como feijão, milho, mandioca, hortaliças etc. por cultivos como soja,</a:t>
            </a:r>
          </a:p>
          <a:p>
            <a:pPr lvl="0"/>
            <a:r>
              <a:rPr lang="pt-BR" sz="1700" dirty="0"/>
              <a:t>cana-de-açúcar, algodão, laranja etc., para obter mais lucros;</a:t>
            </a:r>
          </a:p>
          <a:p>
            <a:pPr lvl="0"/>
            <a:endParaRPr lang="en-US" sz="1700" dirty="0"/>
          </a:p>
          <a:p>
            <a:pPr lvl="0"/>
            <a:r>
              <a:rPr lang="pt-BR" sz="1700" b="1" dirty="0"/>
              <a:t>concentração de terras e êxodo rural</a:t>
            </a:r>
            <a:r>
              <a:rPr lang="pt-BR" sz="1700" dirty="0"/>
              <a:t>: as grandes propriedades rurais expandem suas terras </a:t>
            </a:r>
          </a:p>
          <a:p>
            <a:pPr lvl="0"/>
            <a:r>
              <a:rPr lang="pt-BR" sz="1700" dirty="0"/>
              <a:t>para aumentar a produção. Com a dificuldade de acesso a terra e a recursos para nela produzir, </a:t>
            </a:r>
          </a:p>
          <a:p>
            <a:pPr lvl="0"/>
            <a:r>
              <a:rPr lang="pt-BR" sz="1700" dirty="0"/>
              <a:t>um grande número de pessoas, principalmente a partir da década de 1960, </a:t>
            </a:r>
          </a:p>
          <a:p>
            <a:pPr lvl="0"/>
            <a:r>
              <a:rPr lang="pt-BR" sz="1700" dirty="0"/>
              <a:t>deixou o campo em busca de melhores condições de vida nas cidades (</a:t>
            </a:r>
            <a:r>
              <a:rPr lang="pt-BR" sz="1700" b="1" dirty="0"/>
              <a:t>êxodo rural)</a:t>
            </a:r>
            <a:r>
              <a:rPr lang="pt-BR" sz="1700" dirty="0"/>
              <a:t>. </a:t>
            </a:r>
          </a:p>
          <a:p>
            <a:pPr lvl="0"/>
            <a:r>
              <a:rPr lang="pt-BR" sz="1700" dirty="0"/>
              <a:t>A mecanização da produção também foi um fator que contribuiu para o êxodo, </a:t>
            </a:r>
          </a:p>
          <a:p>
            <a:pPr lvl="0"/>
            <a:r>
              <a:rPr lang="pt-BR" sz="1700" dirty="0"/>
              <a:t>pois as máquinas substituíram o trabalho de muitos agricultores;</a:t>
            </a:r>
          </a:p>
          <a:p>
            <a:pPr lvl="0"/>
            <a:endParaRPr lang="en-US" sz="1700" dirty="0"/>
          </a:p>
          <a:p>
            <a:pPr lvl="0"/>
            <a:r>
              <a:rPr lang="pt-BR" sz="1700" b="1" dirty="0"/>
              <a:t>problemas ambientais</a:t>
            </a:r>
            <a:r>
              <a:rPr lang="pt-BR" sz="1700" dirty="0"/>
              <a:t>: áreas de vegetação nativa são transformadas em pastos </a:t>
            </a:r>
          </a:p>
          <a:p>
            <a:pPr lvl="0"/>
            <a:r>
              <a:rPr lang="pt-BR" sz="1700" dirty="0"/>
              <a:t>e plantações, intensificando o desmatamento e as queimadas. O peso das máquinas agrícolas </a:t>
            </a:r>
          </a:p>
          <a:p>
            <a:pPr lvl="0"/>
            <a:r>
              <a:rPr lang="pt-BR" sz="1700" dirty="0"/>
              <a:t>e o pisoteio do gado provocam a compactação do solo, dificultando a infiltração da água </a:t>
            </a:r>
          </a:p>
          <a:p>
            <a:pPr lvl="0"/>
            <a:r>
              <a:rPr lang="pt-BR" sz="1700" dirty="0"/>
              <a:t>e o desenvolvimento de raízes. Outro problema é a contaminação do solo e das águas </a:t>
            </a:r>
          </a:p>
          <a:p>
            <a:pPr lvl="0"/>
            <a:r>
              <a:rPr lang="pt-BR" sz="1700" dirty="0"/>
              <a:t>por agroquímicos (como agrotóxicos e fertilizantes).</a:t>
            </a:r>
            <a:endParaRPr lang="en-US" sz="1700" dirty="0"/>
          </a:p>
        </p:txBody>
      </p:sp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9990" y="2921514"/>
            <a:ext cx="404522" cy="413472"/>
          </a:xfrm>
          <a:prstGeom prst="rect">
            <a:avLst/>
          </a:prstGeom>
        </p:spPr>
      </p:pic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9990" y="3729695"/>
            <a:ext cx="404522" cy="413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356" y="1397517"/>
            <a:ext cx="110163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400" dirty="0"/>
              <a:t>A </a:t>
            </a:r>
            <a:r>
              <a:rPr lang="pt-BR" sz="2400" b="1" dirty="0"/>
              <a:t>modernização do campo</a:t>
            </a:r>
            <a:r>
              <a:rPr lang="pt-BR" sz="2400" dirty="0"/>
              <a:t> proporciona grande aumento da produtividade. </a:t>
            </a:r>
          </a:p>
          <a:p>
            <a:pPr lvl="0"/>
            <a:r>
              <a:rPr lang="pt-BR" sz="2400" dirty="0"/>
              <a:t>No entanto, a forma como essas transformações aconteceram priorizou o agronegócio </a:t>
            </a:r>
          </a:p>
          <a:p>
            <a:pPr lvl="0"/>
            <a:r>
              <a:rPr lang="pt-BR" sz="2400" dirty="0"/>
              <a:t>em detrimento da agricultura familiar, trazendo aspectos negativos, como:</a:t>
            </a:r>
            <a:endParaRPr lang="en-US" sz="2400" dirty="0"/>
          </a:p>
          <a:p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9990" y="5519240"/>
            <a:ext cx="404522" cy="413472"/>
          </a:xfrm>
          <a:prstGeom prst="rect">
            <a:avLst/>
          </a:prstGeom>
        </p:spPr>
      </p:pic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94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160723" y="570400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40" y="485712"/>
            <a:ext cx="6379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Distribuição das terras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9990" y="1524514"/>
            <a:ext cx="404522" cy="413472"/>
          </a:xfrm>
          <a:prstGeom prst="rect">
            <a:avLst/>
          </a:prstGeom>
        </p:spPr>
      </p:pic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9990" y="2979241"/>
            <a:ext cx="404522" cy="413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1507" y="1397518"/>
            <a:ext cx="10983746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400" b="1" dirty="0"/>
              <a:t>Pequenas propriedades</a:t>
            </a:r>
          </a:p>
          <a:p>
            <a:pPr lvl="0"/>
            <a:r>
              <a:rPr lang="pt-BR" sz="2400" dirty="0"/>
              <a:t>(com área inferior a 100 hectares) correspondem a quase 90% das propriedades</a:t>
            </a:r>
          </a:p>
          <a:p>
            <a:pPr lvl="0"/>
            <a:r>
              <a:rPr lang="pt-BR" sz="2400" dirty="0"/>
              <a:t>agrárias do Brasil e ocupam aproximadamente 20% da área total dos imóveis rurais.</a:t>
            </a:r>
          </a:p>
          <a:p>
            <a:pPr lvl="0"/>
            <a:endParaRPr lang="en-US" sz="2400" dirty="0"/>
          </a:p>
          <a:p>
            <a:pPr lvl="0"/>
            <a:r>
              <a:rPr lang="pt-BR" sz="2400" b="1" dirty="0"/>
              <a:t>Médias propriedades</a:t>
            </a:r>
          </a:p>
          <a:p>
            <a:pPr lvl="0"/>
            <a:r>
              <a:rPr lang="pt-BR" sz="2400" dirty="0"/>
              <a:t>(com área de 100 a menos de 1 000 hectares) correspondem a 10% do total</a:t>
            </a:r>
          </a:p>
          <a:p>
            <a:pPr lvl="0"/>
            <a:r>
              <a:rPr lang="pt-BR" sz="2400" dirty="0"/>
              <a:t>das propriedades agrárias e ocupam 35% da área total dos imóveis rurais.</a:t>
            </a:r>
          </a:p>
          <a:p>
            <a:pPr lvl="0"/>
            <a:endParaRPr lang="en-US" sz="2400" dirty="0"/>
          </a:p>
          <a:p>
            <a:pPr lvl="0"/>
            <a:r>
              <a:rPr lang="pt-BR" sz="2400" b="1" dirty="0"/>
              <a:t>Grandes propriedades </a:t>
            </a:r>
          </a:p>
          <a:p>
            <a:pPr lvl="0"/>
            <a:r>
              <a:rPr lang="pt-BR" sz="2400" dirty="0"/>
              <a:t>rurais (com área igual ou superior a 1 000 hectares) representam 1% das propriedades</a:t>
            </a:r>
          </a:p>
          <a:p>
            <a:pPr lvl="0"/>
            <a:r>
              <a:rPr lang="pt-BR" sz="2400" dirty="0"/>
              <a:t>agrárias e ocupam 45% das terras agrícolas.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9990" y="4445513"/>
            <a:ext cx="404522" cy="413472"/>
          </a:xfrm>
          <a:prstGeom prst="rect">
            <a:avLst/>
          </a:prstGeom>
        </p:spPr>
      </p:pic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369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579034" y="550244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40" y="485712"/>
            <a:ext cx="4289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Reforma agrária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28006" y="3544204"/>
            <a:ext cx="404522" cy="413472"/>
          </a:xfrm>
          <a:prstGeom prst="rect">
            <a:avLst/>
          </a:prstGeom>
        </p:spPr>
      </p:pic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28006" y="4199561"/>
            <a:ext cx="404522" cy="413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3811" y="1397517"/>
            <a:ext cx="1131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A </a:t>
            </a:r>
            <a:r>
              <a:rPr lang="pt-BR" sz="2400" b="1" dirty="0"/>
              <a:t>reforma agrária </a:t>
            </a:r>
            <a:r>
              <a:rPr lang="pt-BR" sz="2400" dirty="0"/>
              <a:t>consiste em redistribuir terras e proporcionar condições para que os trabalhadores rurais e suas famílias consigam nelas produzir e permanecer.</a:t>
            </a:r>
          </a:p>
          <a:p>
            <a:pPr lvl="0"/>
            <a:r>
              <a:rPr lang="pt-BR" sz="2400" dirty="0"/>
              <a:t>Essa redistribuição prevê a desapropriação</a:t>
            </a:r>
            <a:r>
              <a:rPr lang="pt-BR" sz="2400" b="1" dirty="0"/>
              <a:t> </a:t>
            </a:r>
            <a:r>
              <a:rPr lang="pt-BR" sz="2400" dirty="0"/>
              <a:t>de terras que não cumprem </a:t>
            </a:r>
          </a:p>
          <a:p>
            <a:pPr lvl="0"/>
            <a:r>
              <a:rPr lang="pt-BR" sz="2400" dirty="0"/>
              <a:t>sua função social, pagando aos proprietários o valor das terras.</a:t>
            </a:r>
            <a:endParaRPr lang="en-US" sz="2400" dirty="0"/>
          </a:p>
          <a:p>
            <a:pPr lvl="0"/>
            <a:r>
              <a:rPr lang="pt-BR" sz="2400" dirty="0"/>
              <a:t>A reforma agrária envolve outras medidas como: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28006" y="4846108"/>
            <a:ext cx="404522" cy="4134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4562" y="3382575"/>
            <a:ext cx="8883211" cy="3472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pt-BR" sz="2000" dirty="0"/>
              <a:t>construção de estradas e acesso a transportes; </a:t>
            </a:r>
          </a:p>
          <a:p>
            <a:pPr lvl="0">
              <a:lnSpc>
                <a:spcPct val="110000"/>
              </a:lnSpc>
            </a:pPr>
            <a:endParaRPr lang="en-US" sz="2000" dirty="0"/>
          </a:p>
          <a:p>
            <a:pPr lvl="0">
              <a:lnSpc>
                <a:spcPct val="110000"/>
              </a:lnSpc>
            </a:pPr>
            <a:r>
              <a:rPr lang="pt-BR" sz="2000" dirty="0"/>
              <a:t>abastecimento de água e instalação de energia elétrica; </a:t>
            </a:r>
          </a:p>
          <a:p>
            <a:pPr lvl="0">
              <a:lnSpc>
                <a:spcPct val="110000"/>
              </a:lnSpc>
            </a:pPr>
            <a:endParaRPr lang="en-US" sz="2000" dirty="0"/>
          </a:p>
          <a:p>
            <a:pPr lvl="0">
              <a:lnSpc>
                <a:spcPct val="110000"/>
              </a:lnSpc>
            </a:pPr>
            <a:r>
              <a:rPr lang="pt-BR" sz="2000" dirty="0"/>
              <a:t>facilidades para a compra de equipamentos, sementes e adubos;</a:t>
            </a:r>
          </a:p>
          <a:p>
            <a:pPr lvl="0">
              <a:lnSpc>
                <a:spcPct val="110000"/>
              </a:lnSpc>
            </a:pPr>
            <a:endParaRPr lang="en-US" sz="2000" dirty="0"/>
          </a:p>
          <a:p>
            <a:pPr lvl="0">
              <a:lnSpc>
                <a:spcPct val="110000"/>
              </a:lnSpc>
            </a:pPr>
            <a:r>
              <a:rPr lang="pt-BR" sz="2000" dirty="0"/>
              <a:t>orientação de especialistas sobre técnicas de produção;</a:t>
            </a:r>
          </a:p>
          <a:p>
            <a:pPr lvl="0">
              <a:lnSpc>
                <a:spcPct val="110000"/>
              </a:lnSpc>
            </a:pPr>
            <a:endParaRPr lang="en-US" sz="2000" dirty="0"/>
          </a:p>
          <a:p>
            <a:pPr lvl="0">
              <a:lnSpc>
                <a:spcPct val="110000"/>
              </a:lnSpc>
            </a:pPr>
            <a:r>
              <a:rPr lang="pt-BR" sz="2000" dirty="0"/>
              <a:t>acesso das famílias a serviços públicos básicos, como atendimento médico e escola.</a:t>
            </a:r>
            <a:endParaRPr lang="en-US" sz="2000" dirty="0"/>
          </a:p>
          <a:p>
            <a:pPr>
              <a:lnSpc>
                <a:spcPct val="110000"/>
              </a:lnSpc>
            </a:pPr>
            <a:endParaRPr lang="en-US" sz="2000" dirty="0"/>
          </a:p>
        </p:txBody>
      </p:sp>
      <p:pic>
        <p:nvPicPr>
          <p:cNvPr id="13" name="Picture 1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28006" y="5504196"/>
            <a:ext cx="404522" cy="413472"/>
          </a:xfrm>
          <a:prstGeom prst="rect">
            <a:avLst/>
          </a:prstGeom>
        </p:spPr>
      </p:pic>
      <p:pic>
        <p:nvPicPr>
          <p:cNvPr id="14" name="Picture 1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28006" y="6220011"/>
            <a:ext cx="404522" cy="413472"/>
          </a:xfrm>
          <a:prstGeom prst="rect">
            <a:avLst/>
          </a:prstGeom>
        </p:spPr>
      </p:pic>
      <p:pic>
        <p:nvPicPr>
          <p:cNvPr id="1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598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058819" y="570400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340" y="485712"/>
            <a:ext cx="537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Conflitos no campo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3811" y="1397517"/>
            <a:ext cx="10069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600" dirty="0"/>
              <a:t>Os conflitos pela terra são mais comuns em terras nas quais vivem </a:t>
            </a:r>
            <a:r>
              <a:rPr lang="pt-BR" sz="3600" b="1" dirty="0"/>
              <a:t>posseiros</a:t>
            </a:r>
            <a:r>
              <a:rPr lang="pt-BR" sz="3600" dirty="0"/>
              <a:t>, Terras Indígenas e terras quilombolas, onde há invasões por </a:t>
            </a:r>
            <a:r>
              <a:rPr lang="pt-BR" sz="3600" b="1" dirty="0"/>
              <a:t>grileiros</a:t>
            </a:r>
            <a:r>
              <a:rPr lang="pt-BR" sz="3600" dirty="0"/>
              <a:t>, mineradoras, garimpeiros, ou implantação de grandes obras, como estradas e hidrelétricas. 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53810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0160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Aptifer Slab LT W01 Bold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2020-04-03T01:38:21Z</dcterms:created>
  <dcterms:modified xsi:type="dcterms:W3CDTF">2020-04-03T01:43:04Z</dcterms:modified>
</cp:coreProperties>
</file>