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C894E2-39DB-4277-81AB-48DB73984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D44E2E-06CC-467A-91F7-F954FBDFAF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AEA711-BCC3-4808-BF45-BE4BB499B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A8E6-092D-48F2-B2F3-6273D3CEE938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BA7888-836F-4FD6-A02F-855404E14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5ACD26-5D6F-4116-B80B-57CB4510E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1FAD-E542-499E-9DDB-44789C8E14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917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FB8BB6-01C9-4F5A-A69E-9A18B461E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FC71561-CE47-4C03-B42C-E4DEC52B0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AB239C-EA26-4586-A6C8-F286E643B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A8E6-092D-48F2-B2F3-6273D3CEE938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79E280-6C8F-4D72-B772-E91B73955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85CCBD-24AD-4A80-B9BF-14BDE6C3D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1FAD-E542-499E-9DDB-44789C8E14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021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AB2DA9-F48B-41B4-87F1-B190E4BC4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4713123-BE39-4BAE-80F1-BBE04C9D06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FE1BB4-1ED0-441E-AAC5-22C589EAB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A8E6-092D-48F2-B2F3-6273D3CEE938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89F7E6-B66A-463C-8562-D96B2043D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AD58F0-8EB6-4C3A-BDA8-A69E353D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1FAD-E542-499E-9DDB-44789C8E14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6321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0524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956BAF-8FC0-4AAD-962F-E5BA2B2D5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0272EE-1DD0-4EB1-92BE-1DB874CE6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225178-C820-455D-B05A-7BFAA9897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A8E6-092D-48F2-B2F3-6273D3CEE938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A68BD8-EE45-48D6-A098-FC81276A1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DC1700-1A81-45DF-A346-A25261B0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1FAD-E542-499E-9DDB-44789C8E14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649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306F9A-D37B-48E8-A477-33D7C1586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0BDA8B2-C20F-47A4-8E0E-5041D0625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58E77E-5285-41B5-947A-6608A6B1A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A8E6-092D-48F2-B2F3-6273D3CEE938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70588C-B62C-4341-BADE-D71EE4814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276DB2-7C04-4036-AC3C-000878FAB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1FAD-E542-499E-9DDB-44789C8E14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36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AA89AB-9994-4028-BA91-DB04BECBA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751130-306D-4FA8-AFFF-AF1B1C2D7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E839369-05AA-4C05-AEF7-F2489BC840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B1AFFE0-9BAE-4E50-A668-A6F07C7D5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A8E6-092D-48F2-B2F3-6273D3CEE938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60F4D22-F83E-4E7E-A4DA-8CC030C1B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936BFC7-21CF-4126-9C5F-DE0E539E5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1FAD-E542-499E-9DDB-44789C8E14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41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FFF677-311D-4C14-B2E2-7800E2D71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AF9001-39B2-454D-B19B-9E16DB476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BD1D646-01B9-4B0D-BCE2-4B7982092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94C08EF-9A1C-4805-AC0A-EBC29E8C30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82E5EA3-0E1E-4164-805D-92D20FAF97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1261008-5CF4-413A-A713-53596B181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A8E6-092D-48F2-B2F3-6273D3CEE938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CE22D7C-D4E9-442E-93C4-FC0D662F2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76C35CC-D6B7-4742-B567-FD3042069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1FAD-E542-499E-9DDB-44789C8E14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131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379FA-830B-4B78-8589-739385FFB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E357E70-4114-478A-B091-BC03BCB7D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A8E6-092D-48F2-B2F3-6273D3CEE938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823B9CD-1BFD-4BEE-A6FB-BC906D5E3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29A2C68-12B5-4703-8386-04DDF7F31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1FAD-E542-499E-9DDB-44789C8E14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405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A5C4906-2C07-4461-A225-1DF430932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A8E6-092D-48F2-B2F3-6273D3CEE938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7E46B4A-597A-41A5-AADE-D7D325102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1D95729-2620-4376-98B9-993D8289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1FAD-E542-499E-9DDB-44789C8E14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953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2DC1A1-AD9B-4F57-B82F-CDE30722A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25F3E4-75C3-4680-B4EB-603212663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E067A84-5D85-462C-A925-14DD1DA6CC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0D2FDF-CB93-4C9F-BA6C-5FA544D7B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A8E6-092D-48F2-B2F3-6273D3CEE938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8C03183-1716-4817-9E0E-21B44E926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F8C535-7020-43E3-9A7F-4F57EC804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1FAD-E542-499E-9DDB-44789C8E14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821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6CB465-150A-48CE-A4D4-71ECC2886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BC688C3-5913-4FDD-B531-7574B0754C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449A78-5E30-49D4-9C2C-D4803827A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DF1E018-976F-4F3D-906F-C9E8B6E9D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A8E6-092D-48F2-B2F3-6273D3CEE938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6506747-A931-4E79-A1DB-C030E0E6C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D8CB792-13AF-4958-89BC-CD6B7AFC1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1FAD-E542-499E-9DDB-44789C8E14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2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6EF617B-5DE1-446D-AE12-2CD38A794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0B08FD-D2CD-4FA2-B415-F872DA6F8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C1BFA9-48C5-446D-AADD-E5E85F5363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8A8E6-092D-48F2-B2F3-6273D3CEE938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024BC5-4D9F-4772-BE2C-2A5D49883C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D3F099-1CA6-48E8-B79B-E47FFB12B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E1FAD-E542-499E-9DDB-44789C8E14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108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800" b="1" strike="noStrike" spc="-1" dirty="0">
                <a:solidFill>
                  <a:srgbClr val="000000"/>
                </a:solidFill>
                <a:latin typeface="RobotoBR"/>
              </a:rPr>
              <a:t> </a:t>
            </a:r>
            <a:br>
              <a:rPr dirty="0"/>
            </a:br>
            <a:r>
              <a:rPr lang="pt-BR" sz="4800" b="0" strike="noStrike" spc="-1" dirty="0">
                <a:solidFill>
                  <a:srgbClr val="000000"/>
                </a:solidFill>
                <a:latin typeface="RobotoBR"/>
              </a:rPr>
              <a:t>Capítulo 5</a:t>
            </a:r>
            <a:endParaRPr lang="pt-BR" sz="4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TextShape 1"/>
          <p:cNvSpPr txBox="1"/>
          <p:nvPr/>
        </p:nvSpPr>
        <p:spPr>
          <a:xfrm>
            <a:off x="1311972" y="375846"/>
            <a:ext cx="9122400" cy="1325160"/>
          </a:xfrm>
          <a:prstGeom prst="rect">
            <a:avLst/>
          </a:prstGeom>
          <a:noFill/>
          <a:ln>
            <a:solidFill>
              <a:srgbClr val="ED7D31"/>
            </a:solidFill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strike="noStrike" spc="-1" dirty="0">
                <a:solidFill>
                  <a:schemeClr val="accent2"/>
                </a:solidFill>
                <a:latin typeface="Calibri"/>
                <a:cs typeface="Calibri"/>
              </a:rPr>
              <a:t>Marginália</a:t>
            </a:r>
          </a:p>
        </p:txBody>
      </p:sp>
      <p:sp>
        <p:nvSpPr>
          <p:cNvPr id="459" name="TextShape 2"/>
          <p:cNvSpPr txBox="1"/>
          <p:nvPr/>
        </p:nvSpPr>
        <p:spPr>
          <a:xfrm>
            <a:off x="2192364" y="2164545"/>
            <a:ext cx="8458947" cy="376628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Se o objetivo é estudar o conteúdo de um texto, você pode fazer grifos e anotações com o objetivo de: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Identificar as ideias principais do texto. 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Destacar as pistas textuais e as palavras-chave de um parágrafo ou trecho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Explicar um termo ou expressão.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Indicar apreciações e considerações pessoais sobre o texto/parágrafo.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Indicar a correspondência com outros textos ou com elementos estruturais do gênero.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" name="Graphic 7"/>
          <p:cNvPicPr/>
          <p:nvPr/>
        </p:nvPicPr>
        <p:blipFill>
          <a:blip r:embed="rId2"/>
          <a:stretch/>
        </p:blipFill>
        <p:spPr>
          <a:xfrm>
            <a:off x="764931" y="1921535"/>
            <a:ext cx="1225279" cy="1253132"/>
          </a:xfrm>
          <a:prstGeom prst="rect">
            <a:avLst/>
          </a:prstGeom>
          <a:ln>
            <a:noFill/>
          </a:ln>
        </p:spPr>
      </p:pic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chemeClr val="bg1"/>
                </a:solidFill>
                <a:latin typeface="Calibri"/>
                <a:cs typeface="Calibri"/>
              </a:rPr>
              <a:t>Palavras com final </a:t>
            </a:r>
            <a:r>
              <a:rPr lang="pt-BR" sz="4400" b="1" strike="noStrike" spc="-1" dirty="0">
                <a:solidFill>
                  <a:schemeClr val="tx2"/>
                </a:solidFill>
                <a:latin typeface="Calibri"/>
                <a:cs typeface="Calibri"/>
              </a:rPr>
              <a:t>-ice </a:t>
            </a:r>
            <a:r>
              <a:rPr lang="pt-BR" sz="4400" b="1" strike="noStrike" spc="-1" dirty="0">
                <a:solidFill>
                  <a:schemeClr val="bg1"/>
                </a:solidFill>
                <a:latin typeface="Calibri"/>
                <a:cs typeface="Calibri"/>
              </a:rPr>
              <a:t>e </a:t>
            </a:r>
            <a:r>
              <a:rPr lang="pt-BR" sz="4400" b="1" strike="noStrike" spc="-1" dirty="0">
                <a:solidFill>
                  <a:srgbClr val="44546A"/>
                </a:solidFill>
                <a:latin typeface="Calibri"/>
                <a:cs typeface="Calibri"/>
              </a:rPr>
              <a:t>-sse</a:t>
            </a:r>
            <a:endParaRPr lang="pt-BR" sz="4400" b="0" strike="noStrike" spc="-1" dirty="0">
              <a:solidFill>
                <a:srgbClr val="44546A"/>
              </a:solidFill>
              <a:latin typeface="Calibri"/>
              <a:cs typeface="Calibri"/>
            </a:endParaRPr>
          </a:p>
        </p:txBody>
      </p:sp>
      <p:grpSp>
        <p:nvGrpSpPr>
          <p:cNvPr id="462" name="Group 2"/>
          <p:cNvGrpSpPr/>
          <p:nvPr/>
        </p:nvGrpSpPr>
        <p:grpSpPr>
          <a:xfrm>
            <a:off x="838080" y="1827720"/>
            <a:ext cx="10515600" cy="4346640"/>
            <a:chOff x="838080" y="1827720"/>
            <a:chExt cx="10515600" cy="4346640"/>
          </a:xfrm>
        </p:grpSpPr>
        <p:sp>
          <p:nvSpPr>
            <p:cNvPr id="464" name="CustomShape 4"/>
            <p:cNvSpPr/>
            <p:nvPr/>
          </p:nvSpPr>
          <p:spPr>
            <a:xfrm>
              <a:off x="838080" y="1827720"/>
              <a:ext cx="10515240" cy="1448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2960" tIns="102960" rIns="102960" bIns="102960"/>
            <a:lstStyle/>
            <a:p>
              <a:pPr marL="457200" indent="-457200">
                <a:lnSpc>
                  <a:spcPct val="90000"/>
                </a:lnSpc>
                <a:spcAft>
                  <a:spcPts val="944"/>
                </a:spcAft>
                <a:buFont typeface="Arial"/>
                <a:buChar char="•"/>
              </a:pPr>
              <a:r>
                <a:rPr lang="pt-BR" sz="2700" b="0" strike="noStrike" spc="-1" dirty="0">
                  <a:solidFill>
                    <a:srgbClr val="000000"/>
                  </a:solidFill>
                  <a:latin typeface="RobotoBR"/>
                </a:rPr>
                <a:t>As </a:t>
              </a:r>
              <a:r>
                <a:rPr lang="pt-BR" sz="2700" b="1" strike="noStrike" spc="-1" dirty="0">
                  <a:solidFill>
                    <a:srgbClr val="000000"/>
                  </a:solidFill>
                  <a:latin typeface="RobotoBR"/>
                </a:rPr>
                <a:t>formas verbais </a:t>
              </a:r>
              <a:r>
                <a:rPr lang="pt-BR" sz="2700" b="0" strike="noStrike" spc="-1" dirty="0">
                  <a:solidFill>
                    <a:srgbClr val="000000"/>
                  </a:solidFill>
                  <a:latin typeface="RobotoBR"/>
                </a:rPr>
                <a:t>do </a:t>
              </a:r>
              <a:r>
                <a:rPr lang="pt-BR" sz="2700" b="1" strike="noStrike" spc="-1" dirty="0">
                  <a:solidFill>
                    <a:srgbClr val="000000"/>
                  </a:solidFill>
                  <a:latin typeface="RobotoBR"/>
                </a:rPr>
                <a:t>pretérito imperfeito do subjuntivo </a:t>
              </a:r>
              <a:r>
                <a:rPr lang="pt-BR" sz="2700" b="0" strike="noStrike" spc="-1" dirty="0">
                  <a:solidFill>
                    <a:srgbClr val="000000"/>
                  </a:solidFill>
                  <a:latin typeface="RobotoBR"/>
                </a:rPr>
                <a:t>apresentam a mesma terminação </a:t>
              </a:r>
              <a:r>
                <a:rPr lang="pt-BR" sz="2700" b="1" strike="noStrike" spc="-1" dirty="0">
                  <a:solidFill>
                    <a:srgbClr val="000000"/>
                  </a:solidFill>
                  <a:latin typeface="RobotoBR"/>
                </a:rPr>
                <a:t>-sse</a:t>
              </a:r>
              <a:r>
                <a:rPr lang="pt-BR" sz="2700" b="0" strike="noStrike" spc="-1" dirty="0">
                  <a:solidFill>
                    <a:srgbClr val="000000"/>
                  </a:solidFill>
                  <a:latin typeface="RobotoBR"/>
                </a:rPr>
                <a:t>.</a:t>
              </a:r>
              <a:endParaRPr lang="pt-BR" sz="2700" b="0" strike="noStrike" spc="-1" dirty="0">
                <a:latin typeface="Arial"/>
              </a:endParaRPr>
            </a:p>
          </p:txBody>
        </p:sp>
        <p:sp>
          <p:nvSpPr>
            <p:cNvPr id="465" name="Line 5"/>
            <p:cNvSpPr/>
            <p:nvPr/>
          </p:nvSpPr>
          <p:spPr>
            <a:xfrm>
              <a:off x="838080" y="3276720"/>
              <a:ext cx="10515600" cy="360"/>
            </a:xfrm>
            <a:prstGeom prst="line">
              <a:avLst/>
            </a:prstGeom>
            <a:ln>
              <a:solidFill>
                <a:schemeClr val="accent3">
                  <a:hueOff val="0"/>
                  <a:satOff val="0"/>
                  <a:lumOff val="0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6" name="CustomShape 6"/>
            <p:cNvSpPr/>
            <p:nvPr/>
          </p:nvSpPr>
          <p:spPr>
            <a:xfrm>
              <a:off x="838080" y="3276720"/>
              <a:ext cx="10515240" cy="1448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2960" tIns="102960" rIns="102960" bIns="102960"/>
            <a:lstStyle/>
            <a:p>
              <a:pPr marL="457200" indent="-457200">
                <a:lnSpc>
                  <a:spcPct val="90000"/>
                </a:lnSpc>
                <a:spcAft>
                  <a:spcPts val="944"/>
                </a:spcAft>
                <a:buFont typeface="Arial"/>
                <a:buChar char="•"/>
              </a:pPr>
              <a:r>
                <a:rPr lang="pt-BR" sz="2700" b="0" strike="noStrike" spc="-1" dirty="0">
                  <a:solidFill>
                    <a:srgbClr val="000000"/>
                  </a:solidFill>
                  <a:latin typeface="RobotoBR"/>
                </a:rPr>
                <a:t>As palavras </a:t>
              </a:r>
              <a:r>
                <a:rPr lang="pt-BR" sz="2700" b="1" strike="noStrike" spc="-1" dirty="0">
                  <a:solidFill>
                    <a:srgbClr val="000000"/>
                  </a:solidFill>
                  <a:latin typeface="RobotoBR"/>
                </a:rPr>
                <a:t>meiguice</a:t>
              </a:r>
              <a:r>
                <a:rPr lang="pt-BR" sz="2700" b="0" strike="noStrike" spc="-1" dirty="0">
                  <a:solidFill>
                    <a:srgbClr val="000000"/>
                  </a:solidFill>
                  <a:latin typeface="RobotoBR"/>
                </a:rPr>
                <a:t>, </a:t>
              </a:r>
              <a:r>
                <a:rPr lang="pt-BR" sz="2700" b="1" strike="noStrike" spc="-1" dirty="0">
                  <a:solidFill>
                    <a:srgbClr val="000000"/>
                  </a:solidFill>
                  <a:latin typeface="RobotoBR"/>
                </a:rPr>
                <a:t>esquisitice </a:t>
              </a:r>
              <a:r>
                <a:rPr lang="pt-BR" sz="2700" b="0" strike="noStrike" spc="-1" dirty="0">
                  <a:solidFill>
                    <a:srgbClr val="000000"/>
                  </a:solidFill>
                  <a:latin typeface="RobotoBR"/>
                </a:rPr>
                <a:t>e </a:t>
              </a:r>
              <a:r>
                <a:rPr lang="pt-BR" sz="2700" b="1" strike="noStrike" spc="-1" dirty="0">
                  <a:solidFill>
                    <a:srgbClr val="000000"/>
                  </a:solidFill>
                  <a:latin typeface="RobotoBR"/>
                </a:rPr>
                <a:t>chatice </a:t>
              </a:r>
              <a:r>
                <a:rPr lang="pt-BR" sz="2700" b="0" strike="noStrike" spc="-1" dirty="0">
                  <a:solidFill>
                    <a:srgbClr val="000000"/>
                  </a:solidFill>
                  <a:latin typeface="RobotoBR"/>
                </a:rPr>
                <a:t>são </a:t>
              </a:r>
              <a:r>
                <a:rPr lang="pt-BR" sz="2700" b="1" strike="noStrike" spc="-1" dirty="0">
                  <a:solidFill>
                    <a:srgbClr val="000000"/>
                  </a:solidFill>
                  <a:latin typeface="RobotoBR"/>
                </a:rPr>
                <a:t>substantivos </a:t>
              </a:r>
              <a:r>
                <a:rPr lang="pt-BR" sz="2700" b="0" strike="noStrike" spc="-1" dirty="0">
                  <a:solidFill>
                    <a:srgbClr val="000000"/>
                  </a:solidFill>
                  <a:latin typeface="RobotoBR"/>
                </a:rPr>
                <a:t>formados com acréscimo do sufixo </a:t>
              </a:r>
              <a:r>
                <a:rPr lang="pt-BR" sz="2700" b="1" strike="noStrike" spc="-1" dirty="0">
                  <a:solidFill>
                    <a:srgbClr val="000000"/>
                  </a:solidFill>
                  <a:latin typeface="RobotoBR"/>
                </a:rPr>
                <a:t>-ice</a:t>
              </a:r>
              <a:r>
                <a:rPr lang="pt-BR" sz="2700" b="0" strike="noStrike" spc="-1" dirty="0">
                  <a:solidFill>
                    <a:srgbClr val="000000"/>
                  </a:solidFill>
                  <a:latin typeface="RobotoBR"/>
                </a:rPr>
                <a:t>, por isso a grafia da terminação dessas palavras não varia.</a:t>
              </a:r>
              <a:endParaRPr lang="pt-BR" sz="2700" b="0" strike="noStrike" spc="-1" dirty="0">
                <a:latin typeface="Arial"/>
              </a:endParaRPr>
            </a:p>
          </p:txBody>
        </p:sp>
        <p:sp>
          <p:nvSpPr>
            <p:cNvPr id="467" name="Line 7"/>
            <p:cNvSpPr/>
            <p:nvPr/>
          </p:nvSpPr>
          <p:spPr>
            <a:xfrm>
              <a:off x="838080" y="4725720"/>
              <a:ext cx="10515600" cy="360"/>
            </a:xfrm>
            <a:prstGeom prst="line">
              <a:avLst/>
            </a:prstGeom>
            <a:ln>
              <a:solidFill>
                <a:schemeClr val="accent4">
                  <a:hueOff val="0"/>
                  <a:satOff val="0"/>
                  <a:lumOff val="0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8" name="CustomShape 8"/>
            <p:cNvSpPr/>
            <p:nvPr/>
          </p:nvSpPr>
          <p:spPr>
            <a:xfrm>
              <a:off x="838080" y="4725720"/>
              <a:ext cx="10515240" cy="1448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2960" tIns="102960" rIns="102960" bIns="102960"/>
            <a:lstStyle/>
            <a:p>
              <a:pPr marL="457200" indent="-457200">
                <a:lnSpc>
                  <a:spcPct val="90000"/>
                </a:lnSpc>
                <a:spcAft>
                  <a:spcPts val="944"/>
                </a:spcAft>
                <a:buFont typeface="Arial"/>
                <a:buChar char="•"/>
              </a:pPr>
              <a:r>
                <a:rPr lang="pt-BR" sz="2700" b="0" strike="noStrike" spc="-1" dirty="0">
                  <a:solidFill>
                    <a:srgbClr val="000000"/>
                  </a:solidFill>
                  <a:latin typeface="RobotoBR"/>
                </a:rPr>
                <a:t>Ela se distingue da terminação dos </a:t>
              </a:r>
              <a:r>
                <a:rPr lang="pt-BR" sz="2700" b="1" strike="noStrike" spc="-1" dirty="0">
                  <a:solidFill>
                    <a:srgbClr val="000000"/>
                  </a:solidFill>
                  <a:latin typeface="RobotoBR"/>
                </a:rPr>
                <a:t>verbos </a:t>
              </a:r>
              <a:r>
                <a:rPr lang="pt-BR" sz="2700" b="0" strike="noStrike" spc="-1" dirty="0">
                  <a:solidFill>
                    <a:srgbClr val="000000"/>
                  </a:solidFill>
                  <a:latin typeface="RobotoBR"/>
                </a:rPr>
                <a:t>no </a:t>
              </a:r>
              <a:r>
                <a:rPr lang="pt-BR" sz="2700" b="1" strike="noStrike" spc="-1" dirty="0">
                  <a:solidFill>
                    <a:srgbClr val="000000"/>
                  </a:solidFill>
                  <a:latin typeface="RobotoBR"/>
                </a:rPr>
                <a:t>pretérito imperfeito do subjuntivo</a:t>
              </a:r>
              <a:r>
                <a:rPr lang="pt-BR" sz="2700" b="0" strike="noStrike" spc="-1" dirty="0">
                  <a:solidFill>
                    <a:srgbClr val="000000"/>
                  </a:solidFill>
                  <a:latin typeface="RobotoBR"/>
                </a:rPr>
                <a:t>, grafada com </a:t>
              </a:r>
              <a:r>
                <a:rPr lang="pt-BR" sz="2700" b="1" strike="noStrike" spc="-1" dirty="0">
                  <a:solidFill>
                    <a:srgbClr val="000000"/>
                  </a:solidFill>
                  <a:latin typeface="RobotoBR"/>
                </a:rPr>
                <a:t>-sse</a:t>
              </a:r>
              <a:r>
                <a:rPr lang="pt-BR" sz="2700" b="0" strike="noStrike" spc="-1" dirty="0">
                  <a:solidFill>
                    <a:srgbClr val="000000"/>
                  </a:solidFill>
                  <a:latin typeface="RobotoBR"/>
                </a:rPr>
                <a:t>: submete</a:t>
              </a:r>
              <a:r>
                <a:rPr lang="pt-BR" sz="2700" b="1" strike="noStrike" spc="-1" dirty="0">
                  <a:solidFill>
                    <a:srgbClr val="000000"/>
                  </a:solidFill>
                  <a:latin typeface="RobotoBR"/>
                </a:rPr>
                <a:t>sse</a:t>
              </a:r>
              <a:r>
                <a:rPr lang="pt-BR" sz="2700" b="0" strike="noStrike" spc="-1" dirty="0">
                  <a:solidFill>
                    <a:srgbClr val="000000"/>
                  </a:solidFill>
                  <a:latin typeface="RobotoBR"/>
                </a:rPr>
                <a:t>, transpassa</a:t>
              </a:r>
              <a:r>
                <a:rPr lang="pt-BR" sz="2700" b="1" strike="noStrike" spc="-1" dirty="0">
                  <a:solidFill>
                    <a:srgbClr val="000000"/>
                  </a:solidFill>
                  <a:latin typeface="RobotoBR"/>
                </a:rPr>
                <a:t>sse</a:t>
              </a:r>
              <a:r>
                <a:rPr lang="pt-BR" sz="2700" b="0" strike="noStrike" spc="-1" dirty="0">
                  <a:solidFill>
                    <a:srgbClr val="000000"/>
                  </a:solidFill>
                  <a:latin typeface="RobotoBR"/>
                </a:rPr>
                <a:t>, senti</a:t>
              </a:r>
              <a:r>
                <a:rPr lang="pt-BR" sz="2700" b="1" strike="noStrike" spc="-1" dirty="0">
                  <a:solidFill>
                    <a:srgbClr val="000000"/>
                  </a:solidFill>
                  <a:latin typeface="RobotoBR"/>
                </a:rPr>
                <a:t>sse</a:t>
              </a:r>
              <a:r>
                <a:rPr lang="pt-BR" sz="2700" b="0" strike="noStrike" spc="-1" dirty="0">
                  <a:solidFill>
                    <a:srgbClr val="000000"/>
                  </a:solidFill>
                  <a:latin typeface="RobotoBR"/>
                </a:rPr>
                <a:t>, larga</a:t>
              </a:r>
              <a:r>
                <a:rPr lang="pt-BR" sz="2700" b="1" strike="noStrike" spc="-1" dirty="0">
                  <a:solidFill>
                    <a:srgbClr val="000000"/>
                  </a:solidFill>
                  <a:latin typeface="RobotoBR"/>
                </a:rPr>
                <a:t>sse </a:t>
              </a:r>
              <a:r>
                <a:rPr lang="pt-BR" sz="2700" b="0" strike="noStrike" spc="-1" dirty="0">
                  <a:solidFill>
                    <a:srgbClr val="000000"/>
                  </a:solidFill>
                  <a:latin typeface="RobotoBR"/>
                </a:rPr>
                <a:t>etc.</a:t>
              </a:r>
              <a:endParaRPr lang="pt-BR" sz="2700" b="0" strike="noStrike" spc="-1" dirty="0">
                <a:latin typeface="Arial"/>
              </a:endParaRPr>
            </a:p>
          </p:txBody>
        </p:sp>
      </p:grpSp>
      <p:grpSp>
        <p:nvGrpSpPr>
          <p:cNvPr id="469" name="Group 9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pic>
        <p:nvPicPr>
          <p:cNvPr id="11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TextShape 1"/>
          <p:cNvSpPr txBox="1"/>
          <p:nvPr/>
        </p:nvSpPr>
        <p:spPr>
          <a:xfrm>
            <a:off x="642601" y="545212"/>
            <a:ext cx="10587960" cy="106236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chemeClr val="bg1"/>
                </a:solidFill>
                <a:latin typeface="Calibri"/>
                <a:cs typeface="Calibri"/>
              </a:rPr>
              <a:t>Serenata</a:t>
            </a:r>
            <a:endParaRPr lang="pt-BR" sz="4400" b="0" strike="noStrike" spc="-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71" name="TextShape 2"/>
          <p:cNvSpPr txBox="1"/>
          <p:nvPr/>
        </p:nvSpPr>
        <p:spPr>
          <a:xfrm>
            <a:off x="4883236" y="2465905"/>
            <a:ext cx="5768076" cy="25847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As serenatas existem desde a Idade Média, quando poetas chamados de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trovadores 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ou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menestréis 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entoavam seus cantos como forma de declaração do seu amor.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72" name="Gráfico 5"/>
          <p:cNvPicPr/>
          <p:nvPr/>
        </p:nvPicPr>
        <p:blipFill>
          <a:blip r:embed="rId2"/>
          <a:stretch/>
        </p:blipFill>
        <p:spPr>
          <a:xfrm>
            <a:off x="1390811" y="2248459"/>
            <a:ext cx="2927880" cy="2927880"/>
          </a:xfrm>
          <a:prstGeom prst="rect">
            <a:avLst/>
          </a:prstGeom>
          <a:ln>
            <a:noFill/>
          </a:ln>
        </p:spPr>
      </p:pic>
      <p:pic>
        <p:nvPicPr>
          <p:cNvPr id="5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pt-BR" sz="4400" b="1" strike="noStrike" spc="-1">
                <a:solidFill>
                  <a:srgbClr val="ED7D31"/>
                </a:solidFill>
                <a:latin typeface="Calibri Light"/>
              </a:rPr>
              <a:t>Poemas</a:t>
            </a:r>
            <a:endParaRPr lang="pt-B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4" name="TextShape 2"/>
          <p:cNvSpPr txBox="1"/>
          <p:nvPr/>
        </p:nvSpPr>
        <p:spPr>
          <a:xfrm>
            <a:off x="1025705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Para recriar o sentimento ou a emoção que se quer transmitir, são criadas imagens poéticas por meio da linguagem e recursos sonoros que ajudam na construção do sentido do texto. Como a palavra é o seu instrumento, o escritor recorre a: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Ritmo: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 é o resultado da posição intercalada de sílabas mais fortes e mais fracas: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914400">
              <a:lnSpc>
                <a:spcPct val="90000"/>
              </a:lnSpc>
              <a:spcBef>
                <a:spcPts val="499"/>
              </a:spcBef>
            </a:pPr>
            <a:r>
              <a:rPr lang="pt-BR" sz="2000" b="0" strike="noStrike" spc="-1" dirty="0">
                <a:solidFill>
                  <a:srgbClr val="808080"/>
                </a:solidFill>
                <a:latin typeface="RobotoBR"/>
              </a:rPr>
              <a:t>“Se a</a:t>
            </a:r>
            <a:r>
              <a:rPr lang="pt-BR" sz="2000" b="1" strike="noStrike" spc="-1" dirty="0">
                <a:solidFill>
                  <a:srgbClr val="808080"/>
                </a:solidFill>
                <a:latin typeface="RobotoBR"/>
              </a:rPr>
              <a:t>ca</a:t>
            </a:r>
            <a:r>
              <a:rPr lang="pt-BR" sz="2000" b="0" strike="noStrike" spc="-1" dirty="0">
                <a:solidFill>
                  <a:srgbClr val="808080"/>
                </a:solidFill>
                <a:latin typeface="RobotoBR"/>
              </a:rPr>
              <a:t>so </a:t>
            </a:r>
            <a:r>
              <a:rPr lang="pt-BR" sz="2000" b="1" strike="noStrike" spc="-1" dirty="0">
                <a:solidFill>
                  <a:srgbClr val="808080"/>
                </a:solidFill>
                <a:latin typeface="RobotoBR"/>
              </a:rPr>
              <a:t>vo</a:t>
            </a:r>
            <a:r>
              <a:rPr lang="pt-BR" sz="2000" b="0" strike="noStrike" spc="-1" dirty="0">
                <a:solidFill>
                  <a:srgbClr val="808080"/>
                </a:solidFill>
                <a:latin typeface="RobotoBR"/>
              </a:rPr>
              <a:t>cê não </a:t>
            </a:r>
            <a:r>
              <a:rPr lang="pt-BR" sz="2000" b="1" strike="noStrike" spc="-1" dirty="0">
                <a:solidFill>
                  <a:srgbClr val="808080"/>
                </a:solidFill>
                <a:latin typeface="RobotoBR"/>
              </a:rPr>
              <a:t>pos</a:t>
            </a:r>
            <a:r>
              <a:rPr lang="pt-BR" sz="2000" b="0" strike="noStrike" spc="-1" dirty="0">
                <a:solidFill>
                  <a:srgbClr val="808080"/>
                </a:solidFill>
                <a:latin typeface="RobotoBR"/>
              </a:rPr>
              <a:t>sa</a:t>
            </a:r>
            <a:endParaRPr lang="pt-BR" sz="2000" b="0" strike="noStrike" spc="-1" dirty="0">
              <a:solidFill>
                <a:srgbClr val="000000"/>
              </a:solidFill>
              <a:latin typeface="Calibri"/>
            </a:endParaRPr>
          </a:p>
          <a:p>
            <a:pPr marL="914400">
              <a:lnSpc>
                <a:spcPct val="90000"/>
              </a:lnSpc>
              <a:spcBef>
                <a:spcPts val="499"/>
              </a:spcBef>
            </a:pPr>
            <a:r>
              <a:rPr lang="pt-BR" sz="2000" b="0" strike="noStrike" spc="-1" dirty="0">
                <a:solidFill>
                  <a:srgbClr val="808080"/>
                </a:solidFill>
                <a:latin typeface="RobotoBR"/>
              </a:rPr>
              <a:t>me </a:t>
            </a:r>
            <a:r>
              <a:rPr lang="pt-BR" sz="2000" b="1" strike="noStrike" spc="-1" dirty="0">
                <a:solidFill>
                  <a:srgbClr val="808080"/>
                </a:solidFill>
                <a:latin typeface="RobotoBR"/>
              </a:rPr>
              <a:t>car</a:t>
            </a:r>
            <a:r>
              <a:rPr lang="pt-BR" sz="2000" b="0" strike="noStrike" spc="-1" dirty="0">
                <a:solidFill>
                  <a:srgbClr val="808080"/>
                </a:solidFill>
                <a:latin typeface="RobotoBR"/>
              </a:rPr>
              <a:t>re</a:t>
            </a:r>
            <a:r>
              <a:rPr lang="pt-BR" sz="2000" b="1" strike="noStrike" spc="-1" dirty="0">
                <a:solidFill>
                  <a:srgbClr val="808080"/>
                </a:solidFill>
                <a:latin typeface="RobotoBR"/>
              </a:rPr>
              <a:t>gar </a:t>
            </a:r>
            <a:r>
              <a:rPr lang="pt-BR" sz="2000" b="0" strike="noStrike" spc="-1" dirty="0">
                <a:solidFill>
                  <a:srgbClr val="808080"/>
                </a:solidFill>
                <a:latin typeface="RobotoBR"/>
              </a:rPr>
              <a:t>pe</a:t>
            </a:r>
            <a:r>
              <a:rPr lang="pt-BR" sz="2000" b="1" strike="noStrike" spc="-1" dirty="0">
                <a:solidFill>
                  <a:srgbClr val="808080"/>
                </a:solidFill>
                <a:latin typeface="RobotoBR"/>
              </a:rPr>
              <a:t>la </a:t>
            </a:r>
            <a:r>
              <a:rPr lang="pt-BR" sz="2000" b="0" strike="noStrike" spc="-1" dirty="0">
                <a:solidFill>
                  <a:srgbClr val="808080"/>
                </a:solidFill>
                <a:latin typeface="RobotoBR"/>
              </a:rPr>
              <a:t>mão,</a:t>
            </a:r>
            <a:endParaRPr lang="pt-BR" sz="2000" b="0" strike="noStrike" spc="-1" dirty="0">
              <a:solidFill>
                <a:srgbClr val="000000"/>
              </a:solidFill>
              <a:latin typeface="Calibri"/>
            </a:endParaRPr>
          </a:p>
          <a:p>
            <a:pPr marL="914400">
              <a:lnSpc>
                <a:spcPct val="90000"/>
              </a:lnSpc>
              <a:spcBef>
                <a:spcPts val="499"/>
              </a:spcBef>
            </a:pPr>
            <a:r>
              <a:rPr lang="pt-BR" sz="2000" b="0" strike="noStrike" spc="-1" dirty="0">
                <a:solidFill>
                  <a:srgbClr val="808080"/>
                </a:solidFill>
                <a:latin typeface="RobotoBR"/>
              </a:rPr>
              <a:t>me</a:t>
            </a:r>
            <a:r>
              <a:rPr lang="pt-BR" sz="2000" b="1" strike="noStrike" spc="-1" dirty="0">
                <a:solidFill>
                  <a:srgbClr val="808080"/>
                </a:solidFill>
                <a:latin typeface="RobotoBR"/>
              </a:rPr>
              <a:t>ni</a:t>
            </a:r>
            <a:r>
              <a:rPr lang="pt-BR" sz="2000" b="0" strike="noStrike" spc="-1" dirty="0">
                <a:solidFill>
                  <a:srgbClr val="808080"/>
                </a:solidFill>
                <a:latin typeface="RobotoBR"/>
              </a:rPr>
              <a:t>na </a:t>
            </a:r>
            <a:r>
              <a:rPr lang="pt-BR" sz="2000" b="1" strike="noStrike" spc="-1" dirty="0">
                <a:solidFill>
                  <a:srgbClr val="808080"/>
                </a:solidFill>
                <a:latin typeface="RobotoBR"/>
              </a:rPr>
              <a:t>bran</a:t>
            </a:r>
            <a:r>
              <a:rPr lang="pt-BR" sz="2000" b="0" strike="noStrike" spc="-1" dirty="0">
                <a:solidFill>
                  <a:srgbClr val="808080"/>
                </a:solidFill>
                <a:latin typeface="RobotoBR"/>
              </a:rPr>
              <a:t>ca de </a:t>
            </a:r>
            <a:r>
              <a:rPr lang="pt-BR" sz="2000" b="1" strike="noStrike" spc="-1" dirty="0">
                <a:solidFill>
                  <a:srgbClr val="808080"/>
                </a:solidFill>
                <a:latin typeface="RobotoBR"/>
              </a:rPr>
              <a:t>ne</a:t>
            </a:r>
            <a:r>
              <a:rPr lang="pt-BR" sz="2000" b="0" strike="noStrike" spc="-1" dirty="0">
                <a:solidFill>
                  <a:srgbClr val="808080"/>
                </a:solidFill>
                <a:latin typeface="RobotoBR"/>
              </a:rPr>
              <a:t>ve,</a:t>
            </a:r>
            <a:endParaRPr lang="pt-BR" sz="2000" b="0" strike="noStrike" spc="-1" dirty="0">
              <a:solidFill>
                <a:srgbClr val="000000"/>
              </a:solidFill>
              <a:latin typeface="Calibri"/>
            </a:endParaRPr>
          </a:p>
          <a:p>
            <a:pPr marL="914400">
              <a:lnSpc>
                <a:spcPct val="90000"/>
              </a:lnSpc>
              <a:spcBef>
                <a:spcPts val="499"/>
              </a:spcBef>
            </a:pPr>
            <a:r>
              <a:rPr lang="pt-BR" sz="2000" b="0" strike="noStrike" spc="-1" dirty="0">
                <a:solidFill>
                  <a:srgbClr val="808080"/>
                </a:solidFill>
                <a:latin typeface="RobotoBR"/>
              </a:rPr>
              <a:t>me </a:t>
            </a:r>
            <a:r>
              <a:rPr lang="pt-BR" sz="2000" b="1" strike="noStrike" spc="-1" dirty="0">
                <a:solidFill>
                  <a:srgbClr val="808080"/>
                </a:solidFill>
                <a:latin typeface="RobotoBR"/>
              </a:rPr>
              <a:t>le</a:t>
            </a:r>
            <a:r>
              <a:rPr lang="pt-BR" sz="2000" b="0" strike="noStrike" spc="-1" dirty="0">
                <a:solidFill>
                  <a:srgbClr val="808080"/>
                </a:solidFill>
                <a:latin typeface="RobotoBR"/>
              </a:rPr>
              <a:t>ve no co</a:t>
            </a:r>
            <a:r>
              <a:rPr lang="pt-BR" sz="2000" b="1" strike="noStrike" spc="-1" dirty="0">
                <a:solidFill>
                  <a:srgbClr val="808080"/>
                </a:solidFill>
                <a:latin typeface="RobotoBR"/>
              </a:rPr>
              <a:t>ra</a:t>
            </a:r>
            <a:r>
              <a:rPr lang="pt-BR" sz="2000" b="0" strike="noStrike" spc="-1" dirty="0">
                <a:solidFill>
                  <a:srgbClr val="808080"/>
                </a:solidFill>
                <a:latin typeface="RobotoBR"/>
              </a:rPr>
              <a:t>ção.”</a:t>
            </a:r>
            <a:endParaRPr lang="pt-BR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5" name="CustomShape 3"/>
          <p:cNvSpPr/>
          <p:nvPr/>
        </p:nvSpPr>
        <p:spPr>
          <a:xfrm>
            <a:off x="990720" y="517680"/>
            <a:ext cx="10515240" cy="1325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Poemas</a:t>
            </a:r>
            <a:endParaRPr lang="pt-BR" sz="4400" b="0" strike="noStrike" spc="-1" dirty="0">
              <a:latin typeface="Calibri"/>
              <a:cs typeface="Calibri"/>
            </a:endParaRPr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TextShape 2"/>
          <p:cNvSpPr txBox="1"/>
          <p:nvPr/>
        </p:nvSpPr>
        <p:spPr>
          <a:xfrm>
            <a:off x="686815" y="1067842"/>
            <a:ext cx="10638000" cy="21789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Métrica: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 é a construção cuidadosa de um verso por meio da contagem das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sílabas poéticas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, o que dá ritmo e melodia ao poema.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Sílaba poética: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 é o nome que se dá às sílabas nos versos de um poema e que nem sempre coincidem com as sílabas das palavras quando são lidas isoladamente. As sílabas poéticas são contadas somente até a sílaba tônica da última palavra do verso.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78" name="Imagem 5"/>
          <p:cNvPicPr/>
          <p:nvPr/>
        </p:nvPicPr>
        <p:blipFill>
          <a:blip r:embed="rId2"/>
          <a:stretch/>
        </p:blipFill>
        <p:spPr>
          <a:xfrm>
            <a:off x="1111316" y="3259527"/>
            <a:ext cx="9929678" cy="3262968"/>
          </a:xfrm>
          <a:prstGeom prst="rect">
            <a:avLst/>
          </a:prstGeom>
          <a:ln>
            <a:noFill/>
          </a:ln>
        </p:spPr>
      </p:pic>
      <p:sp>
        <p:nvSpPr>
          <p:cNvPr id="480" name="TextShape 4"/>
          <p:cNvSpPr txBox="1"/>
          <p:nvPr/>
        </p:nvSpPr>
        <p:spPr>
          <a:xfrm>
            <a:off x="722618" y="441956"/>
            <a:ext cx="10515240" cy="640316"/>
          </a:xfrm>
          <a:prstGeom prst="rect">
            <a:avLst/>
          </a:prstGeom>
          <a:solidFill>
            <a:schemeClr val="bg1"/>
          </a:solidFill>
          <a:ln>
            <a:solidFill>
              <a:srgbClr val="ED7D31"/>
            </a:solidFill>
          </a:ln>
        </p:spPr>
        <p:txBody>
          <a:bodyPr anchor="b">
            <a:normAutofit fontScale="92500" lnSpcReduction="10000"/>
          </a:bodyPr>
          <a:lstStyle/>
          <a:p>
            <a:pPr algn="ctr">
              <a:lnSpc>
                <a:spcPct val="90000"/>
              </a:lnSpc>
            </a:pPr>
            <a:r>
              <a:rPr lang="pt-BR" sz="4400" strike="noStrike" spc="-1" dirty="0">
                <a:solidFill>
                  <a:schemeClr val="accent2"/>
                </a:solidFill>
                <a:latin typeface="Calibri"/>
                <a:cs typeface="Calibri"/>
              </a:rPr>
              <a:t>Poemas</a:t>
            </a:r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TextShape 2"/>
          <p:cNvSpPr txBox="1"/>
          <p:nvPr/>
        </p:nvSpPr>
        <p:spPr>
          <a:xfrm>
            <a:off x="838080" y="1597320"/>
            <a:ext cx="10515240" cy="1688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Posição das rimas: 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na construção do poema, as rimas podem variar de posição: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 algn="just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i="1" strike="noStrike" spc="-1" dirty="0">
                <a:solidFill>
                  <a:srgbClr val="000000"/>
                </a:solidFill>
                <a:latin typeface="RobotoBR"/>
              </a:rPr>
              <a:t>emparelhadas: 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versos paralelos rimam entre si.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 algn="just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i="1" strike="noStrike" spc="-1" dirty="0">
                <a:solidFill>
                  <a:srgbClr val="000000"/>
                </a:solidFill>
                <a:latin typeface="RobotoBR"/>
              </a:rPr>
              <a:t>intercaladas: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 versos intercalados rimam entre si.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83" name="Imagem 5"/>
          <p:cNvPicPr/>
          <p:nvPr/>
        </p:nvPicPr>
        <p:blipFill>
          <a:blip r:embed="rId2"/>
          <a:stretch/>
        </p:blipFill>
        <p:spPr>
          <a:xfrm>
            <a:off x="838080" y="3675960"/>
            <a:ext cx="10515240" cy="2284920"/>
          </a:xfrm>
          <a:prstGeom prst="rect">
            <a:avLst/>
          </a:prstGeom>
          <a:ln>
            <a:noFill/>
          </a:ln>
        </p:spPr>
      </p:pic>
      <p:sp>
        <p:nvSpPr>
          <p:cNvPr id="485" name="TextShape 4"/>
          <p:cNvSpPr txBox="1"/>
          <p:nvPr/>
        </p:nvSpPr>
        <p:spPr>
          <a:xfrm>
            <a:off x="737050" y="701701"/>
            <a:ext cx="10515240" cy="715320"/>
          </a:xfrm>
          <a:prstGeom prst="rect">
            <a:avLst/>
          </a:prstGeom>
          <a:solidFill>
            <a:srgbClr val="FFFFFF"/>
          </a:solidFill>
          <a:ln>
            <a:solidFill>
              <a:srgbClr val="ED7D31"/>
            </a:solidFill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strike="noStrike" spc="-1" dirty="0">
                <a:solidFill>
                  <a:srgbClr val="ED7D31"/>
                </a:solidFill>
                <a:latin typeface="Calibri"/>
                <a:cs typeface="Calibri"/>
              </a:rPr>
              <a:t>Poemas</a:t>
            </a:r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TextShape 1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Figuras de linguagem: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 são importantes recursos da linguagem do poema por criarem imagens visuais ou sonoras.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Para além desses recursos, o poeta também pode inovar pela linguagem, produzindo: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o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verso livre: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 é o que não tem uma métrica fixa.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o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poema visual: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 é o que constrói imagens não apenas com as palavras em relação às outras, mas com as palavras em relação ao espaço em branco.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7" name="TextShape 2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FFFFFF"/>
          </a:solidFill>
          <a:ln>
            <a:solidFill>
              <a:srgbClr val="ED7D31"/>
            </a:solidFill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strike="noStrike" spc="-1" dirty="0">
                <a:solidFill>
                  <a:srgbClr val="ED7D31"/>
                </a:solidFill>
                <a:latin typeface="Calibri"/>
                <a:cs typeface="Calibri"/>
              </a:rPr>
              <a:t>Poemas</a:t>
            </a:r>
            <a:endParaRPr lang="pt-BR" sz="4400" strike="noStrike" spc="-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TextShape 1"/>
          <p:cNvSpPr txBox="1"/>
          <p:nvPr/>
        </p:nvSpPr>
        <p:spPr>
          <a:xfrm>
            <a:off x="259787" y="331897"/>
            <a:ext cx="11560571" cy="13997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chemeClr val="bg1"/>
                </a:solidFill>
                <a:latin typeface="Calibri"/>
                <a:cs typeface="Calibri"/>
              </a:rPr>
              <a:t>Poemas líricos</a:t>
            </a:r>
            <a:endParaRPr lang="pt-BR" sz="4400" b="0" strike="noStrike" spc="-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89" name="TextShape 2"/>
          <p:cNvSpPr txBox="1"/>
          <p:nvPr/>
        </p:nvSpPr>
        <p:spPr>
          <a:xfrm>
            <a:off x="649080" y="2438280"/>
            <a:ext cx="6422400" cy="3785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Essa especificação tem origem na palavra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lira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, nome de um instrumento musical que, na Antiguidade, acompanhava as apresentações de poemas.</a:t>
            </a: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Designa o poema com musicalidade, ritmo próprio para o canto, mas também aquele que fala de sentimentos e emoções.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90" name="Gráfico 4"/>
          <p:cNvPicPr/>
          <p:nvPr/>
        </p:nvPicPr>
        <p:blipFill>
          <a:blip r:embed="rId2"/>
          <a:stretch/>
        </p:blipFill>
        <p:spPr>
          <a:xfrm>
            <a:off x="8000183" y="2490404"/>
            <a:ext cx="3026160" cy="3026160"/>
          </a:xfrm>
          <a:prstGeom prst="rect">
            <a:avLst/>
          </a:prstGeom>
          <a:ln>
            <a:noFill/>
          </a:ln>
        </p:spPr>
      </p:pic>
      <p:pic>
        <p:nvPicPr>
          <p:cNvPr id="5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TextShape 1"/>
          <p:cNvSpPr txBox="1"/>
          <p:nvPr/>
        </p:nvSpPr>
        <p:spPr>
          <a:xfrm>
            <a:off x="649080" y="629280"/>
            <a:ext cx="4943880" cy="162180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pc="-1" dirty="0">
                <a:solidFill>
                  <a:srgbClr val="FFFFFF"/>
                </a:solidFill>
                <a:latin typeface="Calibri"/>
                <a:cs typeface="Calibri"/>
              </a:rPr>
              <a:t>Poema visual</a:t>
            </a:r>
            <a:endParaRPr lang="pt-BR" sz="4400" b="0" strike="noStrike" spc="-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492" name="TextShape 2"/>
          <p:cNvSpPr txBox="1"/>
          <p:nvPr/>
        </p:nvSpPr>
        <p:spPr>
          <a:xfrm>
            <a:off x="649080" y="2438280"/>
            <a:ext cx="4943880" cy="23454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O poema visual tem origem nos caligramas do escritor francês Guillaume</a:t>
            </a:r>
            <a:r>
              <a:rPr lang="pt-BR" sz="2400" spc="-1" dirty="0">
                <a:solidFill>
                  <a:srgbClr val="000000"/>
                </a:solidFill>
                <a:latin typeface="RobotoBR"/>
              </a:rPr>
              <a:t> 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Apollinaire, que brincava com a forma do texto para criar sentidos.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3" name="CustomShape 3"/>
          <p:cNvSpPr/>
          <p:nvPr/>
        </p:nvSpPr>
        <p:spPr>
          <a:xfrm>
            <a:off x="6093000" y="0"/>
            <a:ext cx="6098760" cy="685764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4" name="CustomShape 4"/>
          <p:cNvSpPr/>
          <p:nvPr/>
        </p:nvSpPr>
        <p:spPr>
          <a:xfrm>
            <a:off x="6577560" y="484560"/>
            <a:ext cx="5130000" cy="573876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360">
            <a:solidFill>
              <a:srgbClr val="C8CACA"/>
            </a:solidFill>
          </a:ln>
          <a:effectLst>
            <a:outerShdw blurRad="57150" dist="19050" dir="5400000" algn="t" rotWithShape="0">
              <a:srgbClr val="000000">
                <a:alpha val="6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95" name="Imagem 5"/>
          <p:cNvPicPr/>
          <p:nvPr/>
        </p:nvPicPr>
        <p:blipFill>
          <a:blip r:embed="rId2"/>
          <a:stretch/>
        </p:blipFill>
        <p:spPr>
          <a:xfrm>
            <a:off x="7149600" y="967320"/>
            <a:ext cx="3985560" cy="4773240"/>
          </a:xfrm>
          <a:prstGeom prst="rect">
            <a:avLst/>
          </a:prstGeom>
          <a:ln>
            <a:noFill/>
          </a:ln>
        </p:spPr>
      </p:pic>
      <p:sp>
        <p:nvSpPr>
          <p:cNvPr id="496" name="CustomShape 5"/>
          <p:cNvSpPr/>
          <p:nvPr/>
        </p:nvSpPr>
        <p:spPr>
          <a:xfrm>
            <a:off x="3644280" y="5539320"/>
            <a:ext cx="244836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400" b="0" strike="noStrike" spc="-1" dirty="0">
                <a:solidFill>
                  <a:srgbClr val="000000"/>
                </a:solidFill>
                <a:latin typeface="RobotoBR"/>
              </a:rPr>
              <a:t>APOLLINAIRE, Guillaume.</a:t>
            </a:r>
            <a:endParaRPr lang="pt-B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400" b="1" strike="noStrike" spc="-1" dirty="0" err="1">
                <a:solidFill>
                  <a:srgbClr val="000000"/>
                </a:solidFill>
                <a:latin typeface="RobotoBR"/>
              </a:rPr>
              <a:t>Reconnais-toi</a:t>
            </a:r>
            <a:r>
              <a:rPr lang="pt-BR" sz="1400" b="0" strike="noStrike" spc="-1" dirty="0">
                <a:solidFill>
                  <a:srgbClr val="000000"/>
                </a:solidFill>
                <a:latin typeface="RobotoBR"/>
              </a:rPr>
              <a:t>, 1915.</a:t>
            </a:r>
            <a:endParaRPr lang="pt-BR" sz="1400" b="0" strike="noStrike" spc="-1" dirty="0">
              <a:latin typeface="Arial"/>
            </a:endParaRPr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CustomShape 1"/>
          <p:cNvSpPr/>
          <p:nvPr/>
        </p:nvSpPr>
        <p:spPr>
          <a:xfrm>
            <a:off x="0" y="0"/>
            <a:ext cx="2013120" cy="6857640"/>
          </a:xfrm>
          <a:prstGeom prst="rect">
            <a:avLst/>
          </a:prstGeom>
          <a:solidFill>
            <a:srgbClr val="744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98" name="Espaço Reservado para Conteúdo 5"/>
          <p:cNvPicPr/>
          <p:nvPr/>
        </p:nvPicPr>
        <p:blipFill>
          <a:blip r:embed="rId2"/>
          <a:stretch/>
        </p:blipFill>
        <p:spPr>
          <a:xfrm>
            <a:off x="3624479" y="577204"/>
            <a:ext cx="8426801" cy="6132878"/>
          </a:xfrm>
          <a:prstGeom prst="rect">
            <a:avLst/>
          </a:prstGeom>
          <a:ln>
            <a:noFill/>
          </a:ln>
        </p:spPr>
      </p:pic>
      <p:sp>
        <p:nvSpPr>
          <p:cNvPr id="499" name="CustomShape 2"/>
          <p:cNvSpPr/>
          <p:nvPr/>
        </p:nvSpPr>
        <p:spPr>
          <a:xfrm>
            <a:off x="0" y="0"/>
            <a:ext cx="2013120" cy="685764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0" name="TextShape 3"/>
          <p:cNvSpPr txBox="1"/>
          <p:nvPr/>
        </p:nvSpPr>
        <p:spPr>
          <a:xfrm>
            <a:off x="694440" y="1487160"/>
            <a:ext cx="2742840" cy="2742840"/>
          </a:xfrm>
          <a:prstGeom prst="rect">
            <a:avLst/>
          </a:prstGeom>
          <a:solidFill>
            <a:srgbClr val="262626"/>
          </a:solidFill>
          <a:ln w="174600">
            <a:solidFill>
              <a:srgbClr val="262626"/>
            </a:solidFill>
            <a:round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Poema</a:t>
            </a:r>
          </a:p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 visual</a:t>
            </a:r>
            <a:endParaRPr lang="pt-BR" sz="4400" b="0" strike="noStrike" spc="-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chemeClr val="bg1"/>
                </a:solidFill>
                <a:latin typeface="RobotoBR"/>
              </a:rPr>
              <a:t>Verbos: modo </a:t>
            </a:r>
            <a:r>
              <a:rPr lang="pt-BR" sz="4400" b="1" spc="-1" dirty="0">
                <a:solidFill>
                  <a:schemeClr val="bg1"/>
                </a:solidFill>
                <a:latin typeface="RobotoBR"/>
              </a:rPr>
              <a:t>i</a:t>
            </a:r>
            <a:r>
              <a:rPr lang="pt-BR" sz="4400" b="1" strike="noStrike" spc="-1" dirty="0">
                <a:solidFill>
                  <a:schemeClr val="bg1"/>
                </a:solidFill>
                <a:latin typeface="RobotoBR"/>
              </a:rPr>
              <a:t>ndicativo</a:t>
            </a:r>
            <a:endParaRPr lang="pt-BR" sz="4400" b="0" strike="noStrike" spc="-1" dirty="0">
              <a:solidFill>
                <a:schemeClr val="bg1"/>
              </a:solidFill>
              <a:latin typeface="Calibri"/>
            </a:endParaRPr>
          </a:p>
        </p:txBody>
      </p:sp>
      <p:grpSp>
        <p:nvGrpSpPr>
          <p:cNvPr id="399" name="Group 2"/>
          <p:cNvGrpSpPr/>
          <p:nvPr/>
        </p:nvGrpSpPr>
        <p:grpSpPr>
          <a:xfrm>
            <a:off x="823647" y="2101896"/>
            <a:ext cx="10544106" cy="4072464"/>
            <a:chOff x="823647" y="2101896"/>
            <a:chExt cx="10544106" cy="4072464"/>
          </a:xfrm>
        </p:grpSpPr>
        <p:sp>
          <p:nvSpPr>
            <p:cNvPr id="401" name="CustomShape 4"/>
            <p:cNvSpPr/>
            <p:nvPr/>
          </p:nvSpPr>
          <p:spPr>
            <a:xfrm>
              <a:off x="852513" y="2101896"/>
              <a:ext cx="10515240" cy="1448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2960" tIns="102960" rIns="102960" bIns="102960"/>
            <a:lstStyle/>
            <a:p>
              <a:pPr marL="457200" indent="-457200">
                <a:lnSpc>
                  <a:spcPct val="90000"/>
                </a:lnSpc>
                <a:spcAft>
                  <a:spcPts val="944"/>
                </a:spcAft>
                <a:buFont typeface="Arial"/>
                <a:buChar char="•"/>
              </a:pPr>
              <a:r>
                <a:rPr lang="pt-BR" sz="2700" b="0" strike="noStrike" spc="-1" dirty="0">
                  <a:solidFill>
                    <a:srgbClr val="000000"/>
                  </a:solidFill>
                  <a:latin typeface="RobotoBR"/>
                </a:rPr>
                <a:t>Contribuem para a construção da narrativa.</a:t>
              </a:r>
              <a:endParaRPr lang="pt-BR" sz="2700" b="0" strike="noStrike" spc="-1" dirty="0">
                <a:latin typeface="Arial"/>
              </a:endParaRPr>
            </a:p>
          </p:txBody>
        </p:sp>
        <p:sp>
          <p:nvSpPr>
            <p:cNvPr id="403" name="CustomShape 6"/>
            <p:cNvSpPr/>
            <p:nvPr/>
          </p:nvSpPr>
          <p:spPr>
            <a:xfrm>
              <a:off x="823647" y="3175708"/>
              <a:ext cx="10515240" cy="1448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2960" tIns="102960" rIns="102960" bIns="102960"/>
            <a:lstStyle/>
            <a:p>
              <a:pPr marL="457200" indent="-457200">
                <a:lnSpc>
                  <a:spcPct val="90000"/>
                </a:lnSpc>
                <a:spcAft>
                  <a:spcPts val="944"/>
                </a:spcAft>
                <a:buFont typeface="Arial"/>
                <a:buChar char="•"/>
              </a:pPr>
              <a:r>
                <a:rPr lang="pt-BR" sz="2700" b="0" strike="noStrike" spc="-1" dirty="0">
                  <a:solidFill>
                    <a:srgbClr val="000000"/>
                  </a:solidFill>
                  <a:latin typeface="RobotoBR"/>
                </a:rPr>
                <a:t>Ações que ocorrem com frequência e, portanto, apresentam a rotina das personagens são apresentadas no </a:t>
              </a:r>
              <a:r>
                <a:rPr lang="pt-BR" sz="2700" b="1" strike="noStrike" spc="-1" dirty="0">
                  <a:solidFill>
                    <a:srgbClr val="000000"/>
                  </a:solidFill>
                  <a:latin typeface="RobotoBR"/>
                </a:rPr>
                <a:t>pretérito imperfeito</a:t>
              </a:r>
              <a:r>
                <a:rPr lang="pt-BR" sz="2700" b="0" strike="noStrike" spc="-1" dirty="0">
                  <a:solidFill>
                    <a:srgbClr val="000000"/>
                  </a:solidFill>
                  <a:latin typeface="RobotoBR"/>
                </a:rPr>
                <a:t>.</a:t>
              </a:r>
              <a:endParaRPr lang="pt-BR" sz="2700" b="0" strike="noStrike" spc="-1" dirty="0">
                <a:latin typeface="Arial"/>
              </a:endParaRPr>
            </a:p>
          </p:txBody>
        </p:sp>
        <p:sp>
          <p:nvSpPr>
            <p:cNvPr id="405" name="CustomShape 8"/>
            <p:cNvSpPr/>
            <p:nvPr/>
          </p:nvSpPr>
          <p:spPr>
            <a:xfrm>
              <a:off x="838080" y="4725720"/>
              <a:ext cx="10515240" cy="1448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2960" tIns="102960" rIns="102960" bIns="102960"/>
            <a:lstStyle/>
            <a:p>
              <a:pPr marL="457200" indent="-457200">
                <a:lnSpc>
                  <a:spcPct val="90000"/>
                </a:lnSpc>
                <a:spcAft>
                  <a:spcPts val="944"/>
                </a:spcAft>
                <a:buFont typeface="Arial"/>
                <a:buChar char="•"/>
              </a:pPr>
              <a:r>
                <a:rPr lang="pt-BR" sz="2700" b="0" strike="noStrike" spc="-1" dirty="0">
                  <a:solidFill>
                    <a:srgbClr val="000000"/>
                  </a:solidFill>
                  <a:latin typeface="RobotoBR"/>
                </a:rPr>
                <a:t>Ações que marcam um tempo acabado e, portanto, apresentam uma ação específica que marcará a quebra da rotina são apresentadas no </a:t>
              </a:r>
              <a:r>
                <a:rPr lang="pt-BR" sz="2700" b="1" strike="noStrike" spc="-1" dirty="0">
                  <a:solidFill>
                    <a:srgbClr val="000000"/>
                  </a:solidFill>
                  <a:latin typeface="RobotoBR"/>
                </a:rPr>
                <a:t>pretérito perfeito</a:t>
              </a:r>
              <a:r>
                <a:rPr lang="pt-BR" sz="2700" b="0" strike="noStrike" spc="-1" dirty="0">
                  <a:solidFill>
                    <a:srgbClr val="000000"/>
                  </a:solidFill>
                  <a:latin typeface="RobotoBR"/>
                </a:rPr>
                <a:t>.</a:t>
              </a:r>
              <a:endParaRPr lang="pt-BR" sz="2700" b="0" strike="noStrike" spc="-1" dirty="0">
                <a:latin typeface="Arial"/>
              </a:endParaRPr>
            </a:p>
          </p:txBody>
        </p:sp>
      </p:grpSp>
      <p:grpSp>
        <p:nvGrpSpPr>
          <p:cNvPr id="406" name="Group 9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pic>
        <p:nvPicPr>
          <p:cNvPr id="11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7" name="Imagem 7"/>
          <p:cNvPicPr/>
          <p:nvPr/>
        </p:nvPicPr>
        <p:blipFill>
          <a:blip r:embed="rId2"/>
          <a:stretch/>
        </p:blipFill>
        <p:spPr>
          <a:xfrm>
            <a:off x="1746353" y="3318969"/>
            <a:ext cx="8717334" cy="3217261"/>
          </a:xfrm>
          <a:prstGeom prst="rect">
            <a:avLst/>
          </a:prstGeom>
          <a:ln>
            <a:noFill/>
          </a:ln>
        </p:spPr>
      </p:pic>
      <p:sp>
        <p:nvSpPr>
          <p:cNvPr id="409" name="TextShape 2"/>
          <p:cNvSpPr txBox="1"/>
          <p:nvPr/>
        </p:nvSpPr>
        <p:spPr>
          <a:xfrm>
            <a:off x="0" y="-101012"/>
            <a:ext cx="12192000" cy="1596960"/>
          </a:xfrm>
          <a:prstGeom prst="rect">
            <a:avLst/>
          </a:prstGeom>
          <a:solidFill>
            <a:srgbClr val="ED7D31"/>
          </a:solidFill>
          <a:ln w="19080">
            <a:solidFill>
              <a:srgbClr val="FFFFFF"/>
            </a:solidFill>
            <a:round/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Predicado verbo-nominal × </a:t>
            </a:r>
            <a:r>
              <a:rPr lang="pt-BR" sz="4400" b="1" spc="-1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redicativo</a:t>
            </a:r>
            <a:endParaRPr lang="pt-BR" sz="4400" b="0" strike="noStrike" spc="-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10" name="TextShape 3"/>
          <p:cNvSpPr txBox="1"/>
          <p:nvPr/>
        </p:nvSpPr>
        <p:spPr>
          <a:xfrm>
            <a:off x="1364953" y="1584668"/>
            <a:ext cx="9690473" cy="2138349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457560" indent="-457200">
              <a:lnSpc>
                <a:spcPct val="90000"/>
              </a:lnSpc>
              <a:spcBef>
                <a:spcPts val="1001"/>
              </a:spcBef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O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predicado verbo-nominal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é aquele que apresenta um verbo de ação e um predicativo.</a:t>
            </a: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lnSpc>
                <a:spcPct val="90000"/>
              </a:lnSpc>
              <a:spcBef>
                <a:spcPts val="1001"/>
              </a:spcBef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O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predicativo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 pode estar ligado ao sujeito ou ao objeto do verbo.</a:t>
            </a: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7215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" name="Imagem 4"/>
          <p:cNvPicPr/>
          <p:nvPr/>
        </p:nvPicPr>
        <p:blipFill>
          <a:blip r:embed="rId2"/>
          <a:stretch/>
        </p:blipFill>
        <p:spPr>
          <a:xfrm>
            <a:off x="1674190" y="3881749"/>
            <a:ext cx="9770919" cy="2366569"/>
          </a:xfrm>
          <a:prstGeom prst="rect">
            <a:avLst/>
          </a:prstGeom>
          <a:ln>
            <a:noFill/>
          </a:ln>
        </p:spPr>
      </p:pic>
      <p:sp>
        <p:nvSpPr>
          <p:cNvPr id="412" name="TextShape 1"/>
          <p:cNvSpPr txBox="1"/>
          <p:nvPr/>
        </p:nvSpPr>
        <p:spPr>
          <a:xfrm>
            <a:off x="1556059" y="1111133"/>
            <a:ext cx="9152983" cy="2525303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pt-BR" sz="2600" b="0" strike="noStrike" spc="-1" dirty="0">
              <a:solidFill>
                <a:srgbClr val="000000"/>
              </a:solidFill>
              <a:latin typeface="RobotoBR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600" b="0" strike="noStrike" spc="-1" dirty="0">
                <a:solidFill>
                  <a:srgbClr val="000000"/>
                </a:solidFill>
                <a:latin typeface="RobotoBR"/>
              </a:rPr>
              <a:t>No predicado verbo-nominal, o </a:t>
            </a:r>
            <a:r>
              <a:rPr lang="pt-BR" sz="2600" b="1" strike="noStrike" spc="-1" dirty="0">
                <a:solidFill>
                  <a:srgbClr val="000000"/>
                </a:solidFill>
                <a:latin typeface="RobotoBR"/>
              </a:rPr>
              <a:t>predicativo </a:t>
            </a:r>
            <a:r>
              <a:rPr lang="pt-BR" sz="2600" b="0" strike="noStrike" spc="-1" dirty="0">
                <a:solidFill>
                  <a:srgbClr val="000000"/>
                </a:solidFill>
                <a:latin typeface="RobotoBR"/>
              </a:rPr>
              <a:t>pode caracterizar o sujeito — nesse caso, chama-se </a:t>
            </a:r>
            <a:r>
              <a:rPr lang="pt-BR" sz="2600" b="1" strike="noStrike" spc="-1" dirty="0">
                <a:solidFill>
                  <a:srgbClr val="000000"/>
                </a:solidFill>
                <a:latin typeface="RobotoBR"/>
              </a:rPr>
              <a:t>predicativo do sujeito </a:t>
            </a:r>
            <a:r>
              <a:rPr lang="pt-BR" sz="2600" b="0" strike="noStrike" spc="-1" dirty="0">
                <a:solidFill>
                  <a:srgbClr val="000000"/>
                </a:solidFill>
                <a:latin typeface="RobotoBR"/>
              </a:rPr>
              <a:t>— ou o objeto — nesse caso, chama-se </a:t>
            </a:r>
            <a:r>
              <a:rPr lang="pt-BR" sz="2600" b="1" strike="noStrike" spc="-1" dirty="0">
                <a:solidFill>
                  <a:srgbClr val="000000"/>
                </a:solidFill>
                <a:latin typeface="RobotoBR"/>
              </a:rPr>
              <a:t>predicativo do objeto</a:t>
            </a:r>
            <a:r>
              <a:rPr lang="pt-BR" sz="2600" b="0" strike="noStrike" spc="-1" dirty="0">
                <a:solidFill>
                  <a:srgbClr val="000000"/>
                </a:solidFill>
                <a:latin typeface="RobotoBR"/>
              </a:rPr>
              <a:t>. Nos dois casos, a escolha do predicativo contribui para ampliar a apresentação da cena.</a:t>
            </a:r>
            <a:endParaRPr lang="pt-BR" sz="26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8229" y="533923"/>
            <a:ext cx="11066252" cy="76944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  <a:latin typeface="Calibri"/>
                <a:cs typeface="Calibri"/>
              </a:rPr>
              <a:t>Predicado verbo-nominal X predicativo</a:t>
            </a:r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5" name="Group 1"/>
          <p:cNvGrpSpPr/>
          <p:nvPr/>
        </p:nvGrpSpPr>
        <p:grpSpPr>
          <a:xfrm>
            <a:off x="5459400" y="645120"/>
            <a:ext cx="6089400" cy="5567040"/>
            <a:chOff x="5459400" y="645120"/>
            <a:chExt cx="6089400" cy="5567040"/>
          </a:xfrm>
        </p:grpSpPr>
        <p:sp>
          <p:nvSpPr>
            <p:cNvPr id="417" name="CustomShape 3"/>
            <p:cNvSpPr/>
            <p:nvPr/>
          </p:nvSpPr>
          <p:spPr>
            <a:xfrm>
              <a:off x="5459400" y="645120"/>
              <a:ext cx="6083280" cy="15512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68760" tIns="68760" rIns="68760" bIns="68760"/>
            <a:lstStyle/>
            <a:p>
              <a:pPr marL="285750" indent="-285750">
                <a:lnSpc>
                  <a:spcPct val="90000"/>
                </a:lnSpc>
                <a:spcAft>
                  <a:spcPts val="629"/>
                </a:spcAft>
                <a:buFont typeface="Arial"/>
                <a:buChar char="•"/>
              </a:pPr>
              <a:r>
                <a:rPr lang="pt-BR" sz="2000" b="0" strike="noStrike" spc="-1" dirty="0">
                  <a:solidFill>
                    <a:srgbClr val="000000"/>
                  </a:solidFill>
                  <a:latin typeface="RobotoBR"/>
                </a:rPr>
                <a:t>Ao se comunicar pela linguagem escrita ou falada, o produtor dos textos deixa marcas que indicam suas intenções, seus sentimentos e suas atitudes em relação ao evento anunciado, reforçando ou suavizando o que informa.</a:t>
              </a:r>
              <a:endParaRPr lang="pt-BR" sz="2000" b="0" strike="noStrike" spc="-1" dirty="0">
                <a:latin typeface="Arial"/>
              </a:endParaRPr>
            </a:p>
          </p:txBody>
        </p:sp>
        <p:sp>
          <p:nvSpPr>
            <p:cNvPr id="418" name="Line 4"/>
            <p:cNvSpPr/>
            <p:nvPr/>
          </p:nvSpPr>
          <p:spPr>
            <a:xfrm>
              <a:off x="5459400" y="2196720"/>
              <a:ext cx="6089400" cy="360"/>
            </a:xfrm>
            <a:prstGeom prst="line">
              <a:avLst/>
            </a:prstGeom>
            <a:ln>
              <a:solidFill>
                <a:schemeClr val="accent2">
                  <a:hueOff val="-485121"/>
                  <a:satOff val="-27976"/>
                  <a:lumOff val="2876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9" name="CustomShape 5"/>
            <p:cNvSpPr/>
            <p:nvPr/>
          </p:nvSpPr>
          <p:spPr>
            <a:xfrm>
              <a:off x="5459400" y="2197080"/>
              <a:ext cx="6089400" cy="1338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2360" tIns="72360" rIns="72360" bIns="72360"/>
            <a:lstStyle/>
            <a:p>
              <a:pPr marL="342900" indent="-342900">
                <a:lnSpc>
                  <a:spcPct val="90000"/>
                </a:lnSpc>
                <a:spcAft>
                  <a:spcPts val="666"/>
                </a:spcAft>
                <a:buFont typeface="Arial"/>
                <a:buChar char="•"/>
              </a:pPr>
              <a:r>
                <a:rPr lang="pt-BR" sz="2000" b="0" strike="noStrike" spc="-1" dirty="0">
                  <a:solidFill>
                    <a:srgbClr val="000000"/>
                  </a:solidFill>
                  <a:latin typeface="RobotoBR"/>
                </a:rPr>
                <a:t>As marcas de argumentação e opinião do autor podem ou não estar evidentes no texto.</a:t>
              </a:r>
              <a:endParaRPr lang="pt-BR" sz="2000" b="0" strike="noStrike" spc="-1" dirty="0">
                <a:latin typeface="Arial"/>
              </a:endParaRPr>
            </a:p>
          </p:txBody>
        </p:sp>
        <p:sp>
          <p:nvSpPr>
            <p:cNvPr id="420" name="Line 6"/>
            <p:cNvSpPr/>
            <p:nvPr/>
          </p:nvSpPr>
          <p:spPr>
            <a:xfrm>
              <a:off x="5459400" y="3535200"/>
              <a:ext cx="6089400" cy="360"/>
            </a:xfrm>
            <a:prstGeom prst="line">
              <a:avLst/>
            </a:prstGeom>
            <a:ln>
              <a:solidFill>
                <a:schemeClr val="accent2">
                  <a:hueOff val="-970242"/>
                  <a:satOff val="-55952"/>
                  <a:lumOff val="5752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1" name="CustomShape 7"/>
            <p:cNvSpPr/>
            <p:nvPr/>
          </p:nvSpPr>
          <p:spPr>
            <a:xfrm>
              <a:off x="5459400" y="3535560"/>
              <a:ext cx="6089400" cy="1338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2360" tIns="72360" rIns="72360" bIns="72360"/>
            <a:lstStyle/>
            <a:p>
              <a:pPr marL="342900" indent="-342900">
                <a:lnSpc>
                  <a:spcPct val="90000"/>
                </a:lnSpc>
                <a:spcAft>
                  <a:spcPts val="666"/>
                </a:spcAft>
                <a:buFont typeface="Arial"/>
                <a:buChar char="•"/>
              </a:pPr>
              <a:r>
                <a:rPr lang="pt-BR" sz="2000" b="0" strike="noStrike" spc="-1" dirty="0">
                  <a:solidFill>
                    <a:srgbClr val="000000"/>
                  </a:solidFill>
                  <a:latin typeface="RobotoBR"/>
                </a:rPr>
                <a:t>Na leitura, essas marcas são importantes para reconhecer as escolhas que o autor fez para apresentar seu ponto de vista.</a:t>
              </a:r>
              <a:endParaRPr lang="pt-BR" sz="2000" b="0" strike="noStrike" spc="-1" dirty="0">
                <a:latin typeface="Arial"/>
              </a:endParaRPr>
            </a:p>
          </p:txBody>
        </p:sp>
        <p:sp>
          <p:nvSpPr>
            <p:cNvPr id="422" name="Line 8"/>
            <p:cNvSpPr/>
            <p:nvPr/>
          </p:nvSpPr>
          <p:spPr>
            <a:xfrm>
              <a:off x="5459400" y="4874040"/>
              <a:ext cx="6089400" cy="360"/>
            </a:xfrm>
            <a:prstGeom prst="line">
              <a:avLst/>
            </a:prstGeom>
            <a:ln>
              <a:solidFill>
                <a:schemeClr val="accent2">
                  <a:hueOff val="-1455363"/>
                  <a:satOff val="-83928"/>
                  <a:lumOff val="8628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3" name="CustomShape 9"/>
            <p:cNvSpPr/>
            <p:nvPr/>
          </p:nvSpPr>
          <p:spPr>
            <a:xfrm>
              <a:off x="5459400" y="4874040"/>
              <a:ext cx="6089400" cy="1338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2360" tIns="72360" rIns="72360" bIns="72360"/>
            <a:lstStyle/>
            <a:p>
              <a:pPr marL="342900" indent="-342900">
                <a:lnSpc>
                  <a:spcPct val="90000"/>
                </a:lnSpc>
                <a:spcAft>
                  <a:spcPts val="666"/>
                </a:spcAft>
                <a:buFont typeface="Arial"/>
                <a:buChar char="•"/>
              </a:pPr>
              <a:r>
                <a:rPr lang="pt-BR" sz="2000" b="0" strike="noStrike" spc="-1" dirty="0">
                  <a:solidFill>
                    <a:srgbClr val="000000"/>
                  </a:solidFill>
                  <a:latin typeface="RobotoBR"/>
                </a:rPr>
                <a:t>Ao produzir um texto, precisamos conhecer as formas de convencer o leitor sobre as nossas opiniões sem parecer que estamos impondo nosso ponto de vista.</a:t>
              </a:r>
              <a:endParaRPr lang="pt-BR" sz="2000" b="0" strike="noStrike" spc="-1" dirty="0">
                <a:latin typeface="Arial"/>
              </a:endParaRPr>
            </a:p>
          </p:txBody>
        </p:sp>
      </p:grpSp>
      <p:grpSp>
        <p:nvGrpSpPr>
          <p:cNvPr id="424" name="Group 10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sp>
        <p:nvSpPr>
          <p:cNvPr id="425" name="CustomShape 11"/>
          <p:cNvSpPr/>
          <p:nvPr/>
        </p:nvSpPr>
        <p:spPr>
          <a:xfrm>
            <a:off x="0" y="0"/>
            <a:ext cx="4654080" cy="685764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6" name="TextShape 12"/>
          <p:cNvSpPr txBox="1"/>
          <p:nvPr/>
        </p:nvSpPr>
        <p:spPr>
          <a:xfrm>
            <a:off x="599661" y="421462"/>
            <a:ext cx="3845601" cy="54028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Marcas </a:t>
            </a:r>
          </a:p>
          <a:p>
            <a:pPr algn="ctr">
              <a:lnSpc>
                <a:spcPct val="90000"/>
              </a:lnSpc>
            </a:pPr>
            <a:endParaRPr lang="pt-BR" sz="4400" b="1" spc="-1" dirty="0">
              <a:solidFill>
                <a:srgbClr val="FFFFFF"/>
              </a:solidFill>
              <a:latin typeface="Calibri"/>
              <a:cs typeface="Calibri"/>
            </a:endParaRPr>
          </a:p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</a:p>
          <a:p>
            <a:pPr algn="ctr">
              <a:lnSpc>
                <a:spcPct val="90000"/>
              </a:lnSpc>
            </a:pPr>
            <a:endParaRPr lang="pt-BR" sz="4400" b="1" spc="-1" dirty="0">
              <a:solidFill>
                <a:srgbClr val="FFFFFF"/>
              </a:solidFill>
              <a:latin typeface="Calibri"/>
              <a:cs typeface="Calibri"/>
            </a:endParaRPr>
          </a:p>
          <a:p>
            <a:pPr algn="ctr">
              <a:lnSpc>
                <a:spcPct val="90000"/>
              </a:lnSpc>
            </a:pPr>
            <a:r>
              <a:rPr lang="pt-BR" sz="4400" b="1" spc="-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rgumentação</a:t>
            </a:r>
            <a:endParaRPr lang="pt-BR" sz="4400" b="0" strike="noStrike" spc="-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1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FFFFFF"/>
          </a:solidFill>
          <a:ln>
            <a:solidFill>
              <a:srgbClr val="ED7D31"/>
            </a:solidFill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strike="noStrike" spc="-1" dirty="0">
                <a:solidFill>
                  <a:srgbClr val="ED7D31"/>
                </a:solidFill>
                <a:latin typeface="Calibri"/>
                <a:cs typeface="Calibri"/>
              </a:rPr>
              <a:t>Marcas de argumentação</a:t>
            </a:r>
            <a:endParaRPr lang="pt-BR" sz="4400" strike="noStrike" spc="-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28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O posicionamento do enunciador no texto pode ser marcado por meio do uso de verbos auxiliares, tempos e modos verbais, adjetivos, advérbios, entre outros elementos.</a:t>
            </a: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Verbos auxiliares</a:t>
            </a: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</a:pPr>
            <a:r>
              <a:rPr lang="pt-BR" sz="2400" b="0" strike="noStrike" spc="-1" dirty="0">
                <a:solidFill>
                  <a:srgbClr val="808080"/>
                </a:solidFill>
                <a:latin typeface="RobotoBR"/>
              </a:rPr>
              <a:t>Ele </a:t>
            </a:r>
            <a:r>
              <a:rPr lang="pt-BR" sz="2400" b="1" strike="noStrike" spc="-1" dirty="0">
                <a:solidFill>
                  <a:srgbClr val="808080"/>
                </a:solidFill>
                <a:latin typeface="RobotoBR"/>
              </a:rPr>
              <a:t>pode </a:t>
            </a:r>
            <a:r>
              <a:rPr lang="pt-BR" sz="2400" b="0" strike="noStrike" spc="-1" dirty="0">
                <a:solidFill>
                  <a:srgbClr val="808080"/>
                </a:solidFill>
                <a:latin typeface="RobotoBR"/>
              </a:rPr>
              <a:t>fazer. (denota permissão)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</a:pPr>
            <a:r>
              <a:rPr lang="pt-BR" sz="2400" b="0" strike="noStrike" spc="-1" dirty="0">
                <a:solidFill>
                  <a:srgbClr val="808080"/>
                </a:solidFill>
                <a:latin typeface="RobotoBR"/>
              </a:rPr>
              <a:t>Ele </a:t>
            </a:r>
            <a:r>
              <a:rPr lang="pt-BR" sz="2400" b="1" strike="noStrike" spc="-1" dirty="0">
                <a:solidFill>
                  <a:srgbClr val="808080"/>
                </a:solidFill>
                <a:latin typeface="RobotoBR"/>
              </a:rPr>
              <a:t>deve </a:t>
            </a:r>
            <a:r>
              <a:rPr lang="pt-BR" sz="2400" b="0" strike="noStrike" spc="-1" dirty="0">
                <a:solidFill>
                  <a:srgbClr val="808080"/>
                </a:solidFill>
                <a:latin typeface="RobotoBR"/>
              </a:rPr>
              <a:t>ler. (denota necessidade)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</a:pPr>
            <a:r>
              <a:rPr lang="pt-BR" sz="2400" b="1" strike="noStrike" spc="-1" dirty="0">
                <a:solidFill>
                  <a:srgbClr val="808080"/>
                </a:solidFill>
                <a:latin typeface="RobotoBR"/>
              </a:rPr>
              <a:t>Tenho </a:t>
            </a:r>
            <a:r>
              <a:rPr lang="pt-BR" sz="2400" b="0" strike="noStrike" spc="-1" dirty="0">
                <a:solidFill>
                  <a:srgbClr val="808080"/>
                </a:solidFill>
                <a:latin typeface="RobotoBR"/>
              </a:rPr>
              <a:t>que estudar. (denota obrigação)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Adjetivos</a:t>
            </a: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A construção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é + adjetivo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é usada para expressar uma avaliação ou opinião do autor do texto:</a:t>
            </a: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</a:pPr>
            <a:r>
              <a:rPr lang="pt-BR" sz="2400" b="0" strike="noStrike" spc="-1" dirty="0">
                <a:solidFill>
                  <a:srgbClr val="808080"/>
                </a:solidFill>
                <a:latin typeface="RobotoBR"/>
              </a:rPr>
              <a:t>É importante notar que as mudanças também começam nas pequenas atitudes que podem ser multiplicadas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1"/>
          <p:cNvGrpSpPr/>
          <p:nvPr/>
        </p:nvGrpSpPr>
        <p:grpSpPr>
          <a:xfrm>
            <a:off x="851526" y="2667729"/>
            <a:ext cx="10726137" cy="4004192"/>
            <a:chOff x="5451162" y="2104948"/>
            <a:chExt cx="6122352" cy="4004192"/>
          </a:xfrm>
        </p:grpSpPr>
        <p:sp>
          <p:nvSpPr>
            <p:cNvPr id="430" name="CustomShape 2"/>
            <p:cNvSpPr/>
            <p:nvPr/>
          </p:nvSpPr>
          <p:spPr>
            <a:xfrm>
              <a:off x="5484114" y="2104948"/>
              <a:ext cx="6089400" cy="105528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56960" tIns="156960" bIns="156960" anchor="ctr"/>
            <a:lstStyle/>
            <a:p>
              <a:pPr marL="342900" lvl="1" indent="-342900">
                <a:lnSpc>
                  <a:spcPct val="90000"/>
                </a:lnSpc>
                <a:spcAft>
                  <a:spcPts val="839"/>
                </a:spcAft>
                <a:buFont typeface="Arial"/>
                <a:buChar char="•"/>
              </a:pPr>
              <a:r>
                <a:rPr lang="pt-BR" sz="2400" b="0" strike="noStrike" spc="-1" dirty="0">
                  <a:solidFill>
                    <a:srgbClr val="000000"/>
                  </a:solidFill>
                  <a:latin typeface="Calibri"/>
                </a:rPr>
                <a:t>Quando se quer provocar um efeito de certeza, usa-se o modo indicativo. </a:t>
              </a:r>
              <a:r>
                <a:rPr lang="pt-BR" sz="1900" spc="-1" dirty="0">
                  <a:solidFill>
                    <a:srgbClr val="000000"/>
                  </a:solidFill>
                  <a:latin typeface="Calibri"/>
                </a:rPr>
                <a:t>“Os dois se </a:t>
              </a:r>
              <a:r>
                <a:rPr lang="pt-BR" sz="1900" b="1" spc="-1" dirty="0">
                  <a:solidFill>
                    <a:srgbClr val="000000"/>
                  </a:solidFill>
                  <a:latin typeface="Calibri"/>
                </a:rPr>
                <a:t>deram </a:t>
              </a:r>
              <a:r>
                <a:rPr lang="pt-BR" sz="1900" spc="-1" dirty="0">
                  <a:solidFill>
                    <a:srgbClr val="000000"/>
                  </a:solidFill>
                  <a:latin typeface="Calibri"/>
                </a:rPr>
                <a:t>superbem e </a:t>
              </a:r>
              <a:r>
                <a:rPr lang="pt-BR" sz="1900" b="1" spc="-1" dirty="0">
                  <a:solidFill>
                    <a:srgbClr val="000000"/>
                  </a:solidFill>
                  <a:latin typeface="Calibri"/>
                </a:rPr>
                <a:t>adoram </a:t>
              </a:r>
              <a:r>
                <a:rPr lang="pt-BR" sz="1900" spc="-1" dirty="0">
                  <a:solidFill>
                    <a:srgbClr val="000000"/>
                  </a:solidFill>
                  <a:latin typeface="Calibri"/>
                </a:rPr>
                <a:t>brincar e dormir na mesma cama”.</a:t>
              </a:r>
              <a:endParaRPr lang="pt-BR" sz="1900" spc="-1" dirty="0"/>
            </a:p>
          </p:txBody>
        </p:sp>
        <p:sp>
          <p:nvSpPr>
            <p:cNvPr id="431" name="CustomShape 3"/>
            <p:cNvSpPr/>
            <p:nvPr/>
          </p:nvSpPr>
          <p:spPr>
            <a:xfrm>
              <a:off x="5467638" y="2711443"/>
              <a:ext cx="6089400" cy="5958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93320" tIns="30600" rIns="170640" bIns="30600"/>
            <a:lstStyle/>
            <a:p>
              <a:pPr marL="171360" lvl="1" indent="-171000">
                <a:lnSpc>
                  <a:spcPct val="90000"/>
                </a:lnSpc>
                <a:spcAft>
                  <a:spcPts val="380"/>
                </a:spcAft>
                <a:buClr>
                  <a:srgbClr val="000000"/>
                </a:buClr>
                <a:buFont typeface="Symbol" charset="2"/>
                <a:buChar char=""/>
              </a:pPr>
              <a:endParaRPr lang="pt-BR" sz="1900" b="0" strike="noStrike" spc="-1" dirty="0">
                <a:latin typeface="Arial"/>
              </a:endParaRPr>
            </a:p>
          </p:txBody>
        </p:sp>
        <p:sp>
          <p:nvSpPr>
            <p:cNvPr id="432" name="CustomShape 4"/>
            <p:cNvSpPr/>
            <p:nvPr/>
          </p:nvSpPr>
          <p:spPr>
            <a:xfrm>
              <a:off x="5459400" y="3304540"/>
              <a:ext cx="6089400" cy="106784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56960" tIns="156960" bIns="156960" anchor="ctr"/>
            <a:lstStyle/>
            <a:p>
              <a:pPr marL="342900" lvl="1" indent="-342900">
                <a:lnSpc>
                  <a:spcPct val="90000"/>
                </a:lnSpc>
                <a:spcAft>
                  <a:spcPts val="839"/>
                </a:spcAft>
                <a:buFont typeface="Arial"/>
                <a:buChar char="•"/>
              </a:pPr>
              <a:r>
                <a:rPr lang="pt-BR" sz="2400" b="0" strike="noStrike" spc="-1" dirty="0">
                  <a:solidFill>
                    <a:srgbClr val="000000"/>
                  </a:solidFill>
                  <a:latin typeface="Calibri"/>
                </a:rPr>
                <a:t>Quando a ideia que se quer transmitir é de dúvida ou hipótese, usa-se o modo subjuntivo. </a:t>
              </a:r>
              <a:r>
                <a:rPr lang="pt-BR" sz="1900" spc="-1" dirty="0">
                  <a:solidFill>
                    <a:srgbClr val="000000"/>
                  </a:solidFill>
                  <a:latin typeface="Calibri"/>
                </a:rPr>
                <a:t>“E se aí também não </a:t>
              </a:r>
              <a:r>
                <a:rPr lang="pt-BR" sz="1900" b="1" spc="-1" dirty="0">
                  <a:solidFill>
                    <a:srgbClr val="000000"/>
                  </a:solidFill>
                  <a:latin typeface="Calibri"/>
                </a:rPr>
                <a:t>possa</a:t>
              </a:r>
              <a:r>
                <a:rPr lang="pt-BR" sz="1900" spc="-1" dirty="0">
                  <a:solidFill>
                    <a:srgbClr val="000000"/>
                  </a:solidFill>
                  <a:latin typeface="Calibri"/>
                </a:rPr>
                <a:t>”.</a:t>
              </a:r>
              <a:endParaRPr lang="pt-BR" sz="1900" spc="-1" dirty="0">
                <a:solidFill>
                  <a:srgbClr val="000000"/>
                </a:solidFill>
              </a:endParaRPr>
            </a:p>
          </p:txBody>
        </p:sp>
        <p:sp>
          <p:nvSpPr>
            <p:cNvPr id="433" name="CustomShape 5"/>
            <p:cNvSpPr/>
            <p:nvPr/>
          </p:nvSpPr>
          <p:spPr>
            <a:xfrm>
              <a:off x="5475876" y="4332936"/>
              <a:ext cx="6089400" cy="3970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93320" tIns="30600" rIns="170640" bIns="30600"/>
            <a:lstStyle/>
            <a:p>
              <a:pPr marL="171360" lvl="1" indent="-171000">
                <a:lnSpc>
                  <a:spcPct val="90000"/>
                </a:lnSpc>
                <a:spcAft>
                  <a:spcPts val="380"/>
                </a:spcAft>
                <a:buClr>
                  <a:srgbClr val="000000"/>
                </a:buClr>
                <a:buFont typeface="Symbol" charset="2"/>
                <a:buChar char=""/>
              </a:pPr>
              <a:endParaRPr lang="pt-BR" sz="1900" b="0" strike="noStrike" spc="-1" dirty="0">
                <a:latin typeface="Arial"/>
              </a:endParaRPr>
            </a:p>
          </p:txBody>
        </p:sp>
        <p:sp>
          <p:nvSpPr>
            <p:cNvPr id="434" name="CustomShape 6"/>
            <p:cNvSpPr/>
            <p:nvPr/>
          </p:nvSpPr>
          <p:spPr>
            <a:xfrm>
              <a:off x="5451162" y="4718708"/>
              <a:ext cx="6089400" cy="101012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56960" tIns="156960" bIns="156960" anchor="ctr"/>
            <a:lstStyle/>
            <a:p>
              <a:pPr marL="342900" lvl="1" indent="-342900">
                <a:lnSpc>
                  <a:spcPct val="90000"/>
                </a:lnSpc>
                <a:spcAft>
                  <a:spcPts val="839"/>
                </a:spcAft>
                <a:buFont typeface="Arial"/>
                <a:buChar char="•"/>
              </a:pPr>
              <a:r>
                <a:rPr lang="pt-BR" sz="2400" b="0" strike="noStrike" spc="-1" dirty="0">
                  <a:solidFill>
                    <a:srgbClr val="000000"/>
                  </a:solidFill>
                  <a:latin typeface="Calibri"/>
                </a:rPr>
                <a:t>Quando se quer expressar um desejo, um pedido ou uma ordem, usa-se o modo imperativo.</a:t>
              </a:r>
              <a:r>
                <a:rPr lang="pt-BR" sz="1900" b="1" spc="-1" dirty="0">
                  <a:solidFill>
                    <a:srgbClr val="000000"/>
                  </a:solidFill>
                  <a:latin typeface="Calibri"/>
                </a:rPr>
                <a:t> “Espalhe </a:t>
              </a:r>
              <a:r>
                <a:rPr lang="pt-BR" sz="1900" spc="-1" dirty="0">
                  <a:solidFill>
                    <a:srgbClr val="000000"/>
                  </a:solidFill>
                  <a:latin typeface="Calibri"/>
                </a:rPr>
                <a:t>o amor no vento”.</a:t>
              </a:r>
              <a:endParaRPr lang="pt-BR" sz="1900" spc="-1" dirty="0">
                <a:solidFill>
                  <a:srgbClr val="000000"/>
                </a:solidFill>
              </a:endParaRPr>
            </a:p>
            <a:p>
              <a:pPr>
                <a:lnSpc>
                  <a:spcPct val="90000"/>
                </a:lnSpc>
                <a:spcAft>
                  <a:spcPts val="839"/>
                </a:spcAft>
              </a:pPr>
              <a:endParaRPr lang="pt-BR" sz="2400" b="0" strike="noStrike" spc="-1" dirty="0">
                <a:latin typeface="Arial"/>
              </a:endParaRPr>
            </a:p>
          </p:txBody>
        </p:sp>
        <p:sp>
          <p:nvSpPr>
            <p:cNvPr id="435" name="CustomShape 7"/>
            <p:cNvSpPr/>
            <p:nvPr/>
          </p:nvSpPr>
          <p:spPr>
            <a:xfrm>
              <a:off x="5459400" y="5712060"/>
              <a:ext cx="6089400" cy="3970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93320" tIns="30600" rIns="170640" bIns="30600"/>
            <a:lstStyle/>
            <a:p>
              <a:pPr marL="360" lvl="1">
                <a:lnSpc>
                  <a:spcPct val="90000"/>
                </a:lnSpc>
                <a:spcAft>
                  <a:spcPts val="380"/>
                </a:spcAft>
                <a:buClr>
                  <a:srgbClr val="000000"/>
                </a:buClr>
              </a:pPr>
              <a:endParaRPr lang="pt-BR" sz="1900" b="0" strike="noStrike" spc="-1" dirty="0">
                <a:latin typeface="Arial"/>
              </a:endParaRPr>
            </a:p>
          </p:txBody>
        </p:sp>
      </p:grpSp>
      <p:grpSp>
        <p:nvGrpSpPr>
          <p:cNvPr id="436" name="Group 8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sp>
        <p:nvSpPr>
          <p:cNvPr id="438" name="CustomShape 10"/>
          <p:cNvSpPr/>
          <p:nvPr/>
        </p:nvSpPr>
        <p:spPr>
          <a:xfrm>
            <a:off x="202057" y="430793"/>
            <a:ext cx="11185320" cy="147400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4400" strike="noStrike" spc="-1" dirty="0">
                <a:solidFill>
                  <a:srgbClr val="ED7D31"/>
                </a:solidFill>
                <a:latin typeface="Calibri"/>
                <a:cs typeface="Calibri"/>
              </a:rPr>
              <a:t>Marcas de </a:t>
            </a:r>
            <a:r>
              <a:rPr lang="pt-BR" sz="4400" spc="-1" dirty="0">
                <a:solidFill>
                  <a:srgbClr val="ED7D31"/>
                </a:solidFill>
                <a:latin typeface="Calibri"/>
                <a:cs typeface="Calibri"/>
              </a:rPr>
              <a:t>a</a:t>
            </a:r>
            <a:r>
              <a:rPr lang="pt-BR" sz="4400" strike="noStrike" spc="-1" dirty="0">
                <a:solidFill>
                  <a:srgbClr val="ED7D31"/>
                </a:solidFill>
                <a:latin typeface="Calibri"/>
                <a:cs typeface="Calibri"/>
              </a:rPr>
              <a:t>rgumentação: tempos e modos </a:t>
            </a:r>
          </a:p>
          <a:p>
            <a:pPr algn="ctr">
              <a:lnSpc>
                <a:spcPct val="100000"/>
              </a:lnSpc>
            </a:pPr>
            <a:r>
              <a:rPr lang="pt-BR" sz="4400" strike="noStrike" spc="-1" dirty="0">
                <a:solidFill>
                  <a:srgbClr val="ED7D31"/>
                </a:solidFill>
                <a:latin typeface="Calibri"/>
                <a:cs typeface="Calibri"/>
              </a:rPr>
              <a:t>verbais</a:t>
            </a:r>
          </a:p>
          <a:p>
            <a:pPr>
              <a:lnSpc>
                <a:spcPct val="100000"/>
              </a:lnSpc>
            </a:pPr>
            <a:endParaRPr lang="pt-BR" sz="4000" b="0" strike="noStrike" spc="-1" dirty="0"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4720" y="1678989"/>
            <a:ext cx="10189466" cy="1095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pt-BR" sz="2400" spc="-1" dirty="0">
              <a:latin typeface="RobotoBR"/>
            </a:endParaRPr>
          </a:p>
          <a:p>
            <a:pPr>
              <a:lnSpc>
                <a:spcPct val="90000"/>
              </a:lnSpc>
            </a:pPr>
            <a:r>
              <a:rPr lang="pt-BR" sz="2400" spc="-1" dirty="0">
                <a:latin typeface="RobotoBR"/>
              </a:rPr>
              <a:t>Uma ação pode ser apresentada a partir de três pontos de vista, de acordo com a intenção do autor.</a:t>
            </a:r>
            <a:r>
              <a:rPr lang="pt-BR" sz="2400" dirty="0"/>
              <a:t>:</a:t>
            </a:r>
            <a:endParaRPr lang="pt-BR" sz="2400" spc="-1" dirty="0">
              <a:latin typeface="Calibri"/>
            </a:endParaRPr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" name="Group 1"/>
          <p:cNvGrpSpPr/>
          <p:nvPr/>
        </p:nvGrpSpPr>
        <p:grpSpPr>
          <a:xfrm>
            <a:off x="5194440" y="470880"/>
            <a:ext cx="6784677" cy="5373390"/>
            <a:chOff x="5194440" y="470880"/>
            <a:chExt cx="6784677" cy="5373390"/>
          </a:xfrm>
        </p:grpSpPr>
        <p:sp>
          <p:nvSpPr>
            <p:cNvPr id="441" name="CustomShape 2"/>
            <p:cNvSpPr/>
            <p:nvPr/>
          </p:nvSpPr>
          <p:spPr>
            <a:xfrm>
              <a:off x="5194440" y="470880"/>
              <a:ext cx="6513120" cy="1765440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tint val="40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2" name="CustomShape 3"/>
            <p:cNvSpPr/>
            <p:nvPr/>
          </p:nvSpPr>
          <p:spPr>
            <a:xfrm>
              <a:off x="5728320" y="908280"/>
              <a:ext cx="970560" cy="970560"/>
            </a:xfrm>
            <a:prstGeom prst="rect">
              <a:avLst/>
            </a:prstGeom>
            <a:blipFill rotWithShape="0">
              <a:blip r:embed="rId2"/>
              <a:stretch>
                <a:fillRect/>
              </a:stretch>
            </a:blip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3" name="CustomShape 4"/>
            <p:cNvSpPr/>
            <p:nvPr/>
          </p:nvSpPr>
          <p:spPr>
            <a:xfrm>
              <a:off x="7233480" y="1427400"/>
              <a:ext cx="4474080" cy="17654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4" name="CustomShape 5"/>
            <p:cNvSpPr/>
            <p:nvPr/>
          </p:nvSpPr>
          <p:spPr>
            <a:xfrm>
              <a:off x="5194440" y="3908375"/>
              <a:ext cx="6513120" cy="1935895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tint val="40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5" name="CustomShape 6"/>
            <p:cNvSpPr/>
            <p:nvPr/>
          </p:nvSpPr>
          <p:spPr>
            <a:xfrm>
              <a:off x="5699455" y="4276958"/>
              <a:ext cx="970560" cy="97056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6" name="CustomShape 7"/>
            <p:cNvSpPr/>
            <p:nvPr/>
          </p:nvSpPr>
          <p:spPr>
            <a:xfrm>
              <a:off x="6679504" y="3865084"/>
              <a:ext cx="5299613" cy="19214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86840" tIns="186840" rIns="186840" bIns="186840" anchor="ctr"/>
            <a:lstStyle/>
            <a:p>
              <a:pPr>
                <a:lnSpc>
                  <a:spcPct val="100000"/>
                </a:lnSpc>
                <a:spcAft>
                  <a:spcPts val="666"/>
                </a:spcAft>
              </a:pPr>
              <a:r>
                <a:rPr lang="pt-BR" sz="2400" b="0" strike="noStrike" spc="-1" dirty="0">
                  <a:solidFill>
                    <a:srgbClr val="000000"/>
                  </a:solidFill>
                  <a:latin typeface="RobotoBR"/>
                </a:rPr>
                <a:t>Os advérbios terminados em </a:t>
              </a:r>
              <a:r>
                <a:rPr lang="pt-BR" sz="2400" b="1" strike="noStrike" spc="-1" dirty="0">
                  <a:solidFill>
                    <a:srgbClr val="000000"/>
                  </a:solidFill>
                  <a:latin typeface="RobotoBR"/>
                </a:rPr>
                <a:t>–mente </a:t>
              </a:r>
              <a:r>
                <a:rPr lang="pt-BR" sz="2400" b="0" strike="noStrike" spc="-1" dirty="0">
                  <a:solidFill>
                    <a:srgbClr val="000000"/>
                  </a:solidFill>
                  <a:latin typeface="RobotoBR"/>
                </a:rPr>
                <a:t>são importantes para o produtor do texto mostrar seu julgamento sobre os fatos apresentados.</a:t>
              </a:r>
              <a:endParaRPr lang="pt-BR" sz="2400" b="0" strike="noStrike" spc="-1" dirty="0">
                <a:latin typeface="Arial"/>
              </a:endParaRPr>
            </a:p>
          </p:txBody>
        </p:sp>
        <p:sp>
          <p:nvSpPr>
            <p:cNvPr id="447" name="CustomShape 8"/>
            <p:cNvSpPr/>
            <p:nvPr/>
          </p:nvSpPr>
          <p:spPr>
            <a:xfrm>
              <a:off x="10164600" y="3634200"/>
              <a:ext cx="1542960" cy="17654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448" name="Group 9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sp>
        <p:nvSpPr>
          <p:cNvPr id="449" name="CustomShape 10"/>
          <p:cNvSpPr/>
          <p:nvPr/>
        </p:nvSpPr>
        <p:spPr>
          <a:xfrm>
            <a:off x="6939590" y="539212"/>
            <a:ext cx="4505520" cy="16541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Podem expressar, além da opinião do autor do texto, algumas ideias, como certeza, negação, dúvida.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000" b="0" strike="noStrike" spc="-1" dirty="0">
              <a:latin typeface="Arial"/>
            </a:endParaRPr>
          </a:p>
        </p:txBody>
      </p:sp>
      <p:sp>
        <p:nvSpPr>
          <p:cNvPr id="450" name="CustomShape 11"/>
          <p:cNvSpPr/>
          <p:nvPr/>
        </p:nvSpPr>
        <p:spPr>
          <a:xfrm>
            <a:off x="5773190" y="2259178"/>
            <a:ext cx="5645160" cy="173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808080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808080"/>
                </a:solidFill>
                <a:latin typeface="RobotoBR"/>
              </a:rPr>
              <a:t>A gata e o rato </a:t>
            </a:r>
            <a:r>
              <a:rPr lang="pt-BR" sz="1800" b="1" strike="noStrike" spc="-1">
                <a:solidFill>
                  <a:srgbClr val="808080"/>
                </a:solidFill>
                <a:latin typeface="RobotoBR"/>
              </a:rPr>
              <a:t>certamente </a:t>
            </a:r>
            <a:r>
              <a:rPr lang="pt-BR" sz="1800" b="0" strike="noStrike" spc="-1">
                <a:solidFill>
                  <a:srgbClr val="808080"/>
                </a:solidFill>
                <a:latin typeface="RobotoBR"/>
              </a:rPr>
              <a:t>se darão bem. </a:t>
            </a:r>
            <a:r>
              <a:rPr lang="pt-BR" sz="1800" b="0" strike="noStrike" spc="-1">
                <a:solidFill>
                  <a:srgbClr val="000000"/>
                </a:solidFill>
                <a:latin typeface="RobotoBR"/>
              </a:rPr>
              <a:t>(certeza)</a:t>
            </a:r>
            <a:endParaRPr lang="pt-BR" sz="18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808080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808080"/>
                </a:solidFill>
                <a:latin typeface="RobotoBR"/>
              </a:rPr>
              <a:t>A gata e o rato </a:t>
            </a:r>
            <a:r>
              <a:rPr lang="pt-BR" sz="1800" b="1" strike="noStrike" spc="-1">
                <a:solidFill>
                  <a:srgbClr val="808080"/>
                </a:solidFill>
                <a:latin typeface="RobotoBR"/>
              </a:rPr>
              <a:t>não </a:t>
            </a:r>
            <a:r>
              <a:rPr lang="pt-BR" sz="1800" b="0" strike="noStrike" spc="-1">
                <a:solidFill>
                  <a:srgbClr val="808080"/>
                </a:solidFill>
                <a:latin typeface="RobotoBR"/>
              </a:rPr>
              <a:t>se darão bem.</a:t>
            </a:r>
            <a:r>
              <a:rPr lang="pt-BR" sz="1800" b="0" strike="noStrike" spc="-1">
                <a:solidFill>
                  <a:srgbClr val="000000"/>
                </a:solidFill>
                <a:latin typeface="RobotoBR"/>
              </a:rPr>
              <a:t> (negação)</a:t>
            </a:r>
            <a:endParaRPr lang="pt-BR" sz="18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808080"/>
              </a:buClr>
              <a:buFont typeface="Arial"/>
              <a:buChar char="•"/>
            </a:pPr>
            <a:r>
              <a:rPr lang="pt-BR" sz="1800" b="1" strike="noStrike" spc="-1">
                <a:solidFill>
                  <a:srgbClr val="808080"/>
                </a:solidFill>
                <a:latin typeface="RobotoBR"/>
              </a:rPr>
              <a:t>Talvez </a:t>
            </a:r>
            <a:r>
              <a:rPr lang="pt-BR" sz="1800" b="0" strike="noStrike" spc="-1">
                <a:solidFill>
                  <a:srgbClr val="808080"/>
                </a:solidFill>
                <a:latin typeface="RobotoBR"/>
              </a:rPr>
              <a:t>a gata e o rato se deem bem. </a:t>
            </a:r>
            <a:r>
              <a:rPr lang="pt-BR" sz="1800" b="0" strike="noStrike" spc="-1">
                <a:solidFill>
                  <a:srgbClr val="000000"/>
                </a:solidFill>
                <a:latin typeface="RobotoBR"/>
              </a:rPr>
              <a:t>(dúvida)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451" name="CustomShape 12"/>
          <p:cNvSpPr/>
          <p:nvPr/>
        </p:nvSpPr>
        <p:spPr>
          <a:xfrm>
            <a:off x="5845352" y="5842357"/>
            <a:ext cx="564516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808080"/>
              </a:buClr>
              <a:buFont typeface="Arial"/>
              <a:buChar char="•"/>
            </a:pPr>
            <a:r>
              <a:rPr lang="pt-BR" sz="1800" b="1" strike="noStrike" spc="-1" dirty="0">
                <a:solidFill>
                  <a:srgbClr val="808080"/>
                </a:solidFill>
                <a:latin typeface="RobotoBR"/>
              </a:rPr>
              <a:t>Sinceramente </a:t>
            </a:r>
            <a:r>
              <a:rPr lang="pt-BR" sz="1800" b="0" strike="noStrike" spc="-1" dirty="0">
                <a:solidFill>
                  <a:srgbClr val="808080"/>
                </a:solidFill>
                <a:latin typeface="RobotoBR"/>
              </a:rPr>
              <a:t>não acredito que a gata e o rato vão se dar bem.</a:t>
            </a:r>
            <a:endParaRPr lang="pt-BR" sz="1800" b="0" strike="noStrike" spc="-1" dirty="0">
              <a:latin typeface="Arial"/>
            </a:endParaRPr>
          </a:p>
        </p:txBody>
      </p:sp>
      <p:sp>
        <p:nvSpPr>
          <p:cNvPr id="452" name="CustomShape 13"/>
          <p:cNvSpPr/>
          <p:nvPr/>
        </p:nvSpPr>
        <p:spPr>
          <a:xfrm>
            <a:off x="484200" y="470880"/>
            <a:ext cx="4380480" cy="588492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3" name="TextShape 14"/>
          <p:cNvSpPr txBox="1"/>
          <p:nvPr/>
        </p:nvSpPr>
        <p:spPr>
          <a:xfrm>
            <a:off x="834054" y="968669"/>
            <a:ext cx="3842132" cy="47952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4400" strike="noStrike" spc="-1" dirty="0">
                <a:solidFill>
                  <a:srgbClr val="FFFFFF"/>
                </a:solidFill>
                <a:latin typeface="Calibri"/>
                <a:cs typeface="Calibri"/>
              </a:rPr>
              <a:t>Marcas de argumentação: </a:t>
            </a:r>
            <a:br>
              <a:rPr sz="4400" dirty="0">
                <a:latin typeface="Calibri"/>
                <a:cs typeface="Calibri"/>
              </a:rPr>
            </a:br>
            <a:r>
              <a:rPr lang="pt-BR" sz="4400" spc="-1" dirty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lang="pt-BR" sz="4400" strike="noStrike" spc="-1" dirty="0">
                <a:solidFill>
                  <a:schemeClr val="bg1"/>
                </a:solidFill>
                <a:latin typeface="Calibri"/>
                <a:cs typeface="Calibri"/>
              </a:rPr>
              <a:t>dvérbios</a:t>
            </a:r>
            <a:br>
              <a:rPr dirty="0"/>
            </a:br>
            <a:endParaRPr lang="pt-BR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TextShape 1"/>
          <p:cNvSpPr txBox="1"/>
          <p:nvPr/>
        </p:nvSpPr>
        <p:spPr>
          <a:xfrm>
            <a:off x="649080" y="629280"/>
            <a:ext cx="6586200" cy="1676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chemeClr val="bg1"/>
                </a:solidFill>
                <a:latin typeface="Calibri"/>
                <a:cs typeface="Calibri"/>
              </a:rPr>
              <a:t>Marginália</a:t>
            </a:r>
            <a:endParaRPr lang="pt-BR" sz="4400" b="0" strike="noStrike" spc="-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55" name="TextShape 2"/>
          <p:cNvSpPr txBox="1"/>
          <p:nvPr/>
        </p:nvSpPr>
        <p:spPr>
          <a:xfrm>
            <a:off x="649080" y="2438280"/>
            <a:ext cx="6586200" cy="3785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200" b="0" strike="noStrike" spc="-1" dirty="0">
                <a:solidFill>
                  <a:srgbClr val="000000"/>
                </a:solidFill>
                <a:latin typeface="RobotoBR"/>
              </a:rPr>
              <a:t>São as marcações feitas em um texto durante a leitura, constituídas tanto de grifos quanto de anotações feitas nas margens da página.</a:t>
            </a:r>
            <a:endParaRPr lang="pt-BR" sz="22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200" b="0" strike="noStrike" spc="-1" dirty="0">
                <a:solidFill>
                  <a:srgbClr val="000000"/>
                </a:solidFill>
                <a:latin typeface="RobotoBR"/>
              </a:rPr>
              <a:t>São úteis para recuperar informações importantes do texto e ajudam na compreensão e retomada do conteúdo, podendo servir de base para a composição de sínteses, resumos, fichamentos, resenhas etc.</a:t>
            </a:r>
            <a:endParaRPr lang="pt-BR" sz="22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200" b="0" strike="noStrike" spc="-1" dirty="0">
                <a:solidFill>
                  <a:srgbClr val="000000"/>
                </a:solidFill>
                <a:latin typeface="RobotoBR"/>
              </a:rPr>
              <a:t>Podem ser constituídas de marcas muito pessoais, contendo as impressões sobre o texto que se lê apenas para fruição estética.</a:t>
            </a:r>
            <a:endParaRPr lang="pt-BR" sz="2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56" name="Imagem 5"/>
          <p:cNvPicPr/>
          <p:nvPr/>
        </p:nvPicPr>
        <p:blipFill>
          <a:blip r:embed="rId2"/>
          <a:srcRect l="3420" r="4738"/>
          <a:stretch/>
        </p:blipFill>
        <p:spPr>
          <a:xfrm>
            <a:off x="7556400" y="640080"/>
            <a:ext cx="3995640" cy="5577480"/>
          </a:xfrm>
          <a:prstGeom prst="rect">
            <a:avLst/>
          </a:prstGeom>
          <a:ln>
            <a:noFill/>
          </a:ln>
        </p:spPr>
      </p:pic>
      <p:sp>
        <p:nvSpPr>
          <p:cNvPr id="457" name="CustomShape 3"/>
          <p:cNvSpPr/>
          <p:nvPr/>
        </p:nvSpPr>
        <p:spPr>
          <a:xfrm>
            <a:off x="9223560" y="6135120"/>
            <a:ext cx="2968200" cy="72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pt-BR" sz="1200" b="0" strike="noStrike" spc="-1">
                <a:solidFill>
                  <a:srgbClr val="000000"/>
                </a:solidFill>
                <a:latin typeface="RobotoBR"/>
              </a:rPr>
              <a:t>KUPSTAS, Márcia.</a:t>
            </a:r>
            <a:endParaRPr lang="pt-BR" sz="12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latin typeface="RobotoBR"/>
              </a:rPr>
              <a:t>A namorada de Camões</a:t>
            </a:r>
            <a:r>
              <a:rPr lang="pt-BR" sz="1200" b="0" strike="noStrike" spc="-1">
                <a:solidFill>
                  <a:srgbClr val="000000"/>
                </a:solidFill>
                <a:latin typeface="RobotoBR"/>
              </a:rPr>
              <a:t>.</a:t>
            </a:r>
            <a:endParaRPr lang="pt-BR" sz="12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pt-BR" sz="1200" b="0" strike="noStrike" spc="-1">
                <a:solidFill>
                  <a:srgbClr val="000000"/>
                </a:solidFill>
                <a:latin typeface="RobotoBR"/>
              </a:rPr>
              <a:t>São Paulo: FTD, 2014. p. 13</a:t>
            </a: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.</a:t>
            </a:r>
            <a:endParaRPr lang="pt-BR" sz="1800" b="0" strike="noStrike" spc="-1">
              <a:latin typeface="Arial"/>
            </a:endParaRP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1186</Words>
  <Application>Microsoft Office PowerPoint</Application>
  <PresentationFormat>Widescreen</PresentationFormat>
  <Paragraphs>95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RobotoBR</vt:lpstr>
      <vt:lpstr>Symbol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Paulo Bortoluci</dc:creator>
  <cp:lastModifiedBy>João Paulo Bortoluci</cp:lastModifiedBy>
  <cp:revision>1</cp:revision>
  <dcterms:created xsi:type="dcterms:W3CDTF">2020-04-03T02:06:56Z</dcterms:created>
  <dcterms:modified xsi:type="dcterms:W3CDTF">2020-04-03T02:08:44Z</dcterms:modified>
</cp:coreProperties>
</file>