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38" r:id="rId3"/>
    <p:sldId id="339" r:id="rId4"/>
    <p:sldId id="340" r:id="rId5"/>
    <p:sldId id="292" r:id="rId6"/>
    <p:sldId id="341" r:id="rId7"/>
    <p:sldId id="315" r:id="rId8"/>
    <p:sldId id="342" r:id="rId9"/>
    <p:sldId id="34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E6E0B-2249-4F3A-985A-94C3DF01E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419A3B-5DD9-4C14-A952-8949B1FBC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17BAD3-556E-4108-BB3F-32C34C78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631CF-3FCD-46FC-A690-15FACCCC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B35B69-5218-4BEB-AA59-06453AE5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48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C8D90-4F20-48C4-B452-BDFF2F7D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D824A-85C0-4DBA-AC6E-5E856CFCF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A260FA-74A7-43CA-8423-700CA8D7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77E86F-F373-4975-B76D-2F23FDC9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5319B-6D35-4F2B-BBB2-50FE8FFC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8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53D555-2D45-4382-9875-47035FFE4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605C1C-F4C2-43C5-B4DB-5A240E65D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69D43-2700-41A8-8FDF-F59F2ED6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231CE1-D591-42C0-88F6-7D9A000D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DDC3A2-A612-4AB1-9384-AAB0F5E0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59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E15AF-223E-438E-AC45-423D2BD0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B2354D-358E-4696-BA54-C8785DA2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E118E-26EB-48FD-B411-EA50FD18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1814D4-0A56-4544-920B-E97E83CC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BD0EAA-A765-4111-A4C3-7CFF9145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3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30D3A-9F51-476E-8434-71A99D0A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5C9683-2C51-431F-BF07-3C997B17C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1BD7D5-B52C-4195-8481-FCEAA767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89A409-8938-466D-A5BC-8175D2C1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520BF-6A44-48AA-87F9-F534D893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64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D10F0-18F4-4A64-86DC-FAA75867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6EFD0A-6017-4EB4-AC06-A3F5D2214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57EA3C-6AF7-4E64-938B-169130F9F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FD4405-0BF1-4F15-BE1C-3D4F8550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F11A49-CCC6-4354-86F2-0FB786C6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B60376-A511-4C28-AF61-81897DAC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87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C7A7-0B44-4020-8959-A4E5455B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C98E08-50B1-40D6-B573-D3196F7B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19059F-CE3B-43C2-8D8E-678D5262A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5FAEAD-FEF5-48C8-84EA-5C6CC2A7F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9301A6-5056-4A2F-8556-AD3538D59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52C39FE-926B-4D16-A691-B289DE80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A5F91A-81FE-48F3-A278-30283AAE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A141E3-98E4-42D8-8E49-6115290D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3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91F72-EA33-4BBB-9618-FDA5D0EB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502FF4-4AF6-4094-9951-45E0CE08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DB4BD6-8B58-413C-8EF9-6B46094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87719-7EB6-439F-9993-C215126B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16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186027-D314-47A2-BBA2-4A5513B4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D68C68-C310-41E2-B56A-29AA1E69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7F4CB9-A084-4E4D-B44C-0A0078E9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92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2F3E6-D4C0-489D-985C-13F389AB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121FEF-A0D3-4FBD-946E-78F1F382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74E15F-6F01-48FC-9A85-1D5F9AD32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9C1519-F75B-4468-A44C-4C8BA57D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BA7BA7-5BAC-4129-A696-8CD995F0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C694C2-6357-4967-AACD-124783F9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3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FFA18-2539-40C2-A88F-4C71B32E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08CFF48-FE23-43CD-8ED3-14BCD430F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B1C0B1-E315-4929-888D-7CBA8EF2B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866948-4B68-4627-9945-9D8B3290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88E948-D8CE-4CE3-9CE9-558F7B0D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FB8700-B18B-49FD-B57D-1298C06B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6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D051A21-A944-46E0-A6B3-3EFA9B7B9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B1F813-E4EC-4AD0-B3F3-D96885109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197A87-BD88-4CAB-BC70-4B4567D97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7679-4691-43D4-9D7B-BAB157A31B6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14AA7A-46E6-4DDE-BC58-9DB082942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EAC047-F646-4DBD-82A5-FEEC81D40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08FC-5026-420C-8B22-1581EF2FA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23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Unidade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59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1D4516ED-071F-44AD-B664-528279F468B6}"/>
              </a:ext>
            </a:extLst>
          </p:cNvPr>
          <p:cNvGrpSpPr/>
          <p:nvPr/>
        </p:nvGrpSpPr>
        <p:grpSpPr>
          <a:xfrm>
            <a:off x="346081" y="636259"/>
            <a:ext cx="10725193" cy="6301041"/>
            <a:chOff x="346081" y="636259"/>
            <a:chExt cx="10725193" cy="6301041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6D773536-7B53-4A81-9E4C-0E8A7B325C62}"/>
                </a:ext>
              </a:extLst>
            </p:cNvPr>
            <p:cNvSpPr/>
            <p:nvPr/>
          </p:nvSpPr>
          <p:spPr>
            <a:xfrm>
              <a:off x="1650047" y="2049681"/>
              <a:ext cx="3600000" cy="684000"/>
            </a:xfrm>
            <a:custGeom>
              <a:avLst/>
              <a:gdLst>
                <a:gd name="connsiteX0" fmla="*/ 0 w 4603305"/>
                <a:gd name="connsiteY0" fmla="*/ 51756 h 517555"/>
                <a:gd name="connsiteX1" fmla="*/ 51756 w 4603305"/>
                <a:gd name="connsiteY1" fmla="*/ 0 h 517555"/>
                <a:gd name="connsiteX2" fmla="*/ 4551550 w 4603305"/>
                <a:gd name="connsiteY2" fmla="*/ 0 h 517555"/>
                <a:gd name="connsiteX3" fmla="*/ 4603306 w 4603305"/>
                <a:gd name="connsiteY3" fmla="*/ 51756 h 517555"/>
                <a:gd name="connsiteX4" fmla="*/ 4603305 w 4603305"/>
                <a:gd name="connsiteY4" fmla="*/ 465800 h 517555"/>
                <a:gd name="connsiteX5" fmla="*/ 4551549 w 4603305"/>
                <a:gd name="connsiteY5" fmla="*/ 517556 h 517555"/>
                <a:gd name="connsiteX6" fmla="*/ 51756 w 4603305"/>
                <a:gd name="connsiteY6" fmla="*/ 517555 h 517555"/>
                <a:gd name="connsiteX7" fmla="*/ 0 w 4603305"/>
                <a:gd name="connsiteY7" fmla="*/ 465799 h 517555"/>
                <a:gd name="connsiteX8" fmla="*/ 0 w 4603305"/>
                <a:gd name="connsiteY8" fmla="*/ 51756 h 5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3305" h="517555">
                  <a:moveTo>
                    <a:pt x="0" y="51756"/>
                  </a:moveTo>
                  <a:cubicBezTo>
                    <a:pt x="0" y="23172"/>
                    <a:pt x="23172" y="0"/>
                    <a:pt x="51756" y="0"/>
                  </a:cubicBezTo>
                  <a:lnTo>
                    <a:pt x="4551550" y="0"/>
                  </a:lnTo>
                  <a:cubicBezTo>
                    <a:pt x="4580134" y="0"/>
                    <a:pt x="4603306" y="23172"/>
                    <a:pt x="4603306" y="51756"/>
                  </a:cubicBezTo>
                  <a:cubicBezTo>
                    <a:pt x="4603306" y="189771"/>
                    <a:pt x="4603305" y="327785"/>
                    <a:pt x="4603305" y="465800"/>
                  </a:cubicBezTo>
                  <a:cubicBezTo>
                    <a:pt x="4603305" y="494384"/>
                    <a:pt x="4580133" y="517556"/>
                    <a:pt x="4551549" y="517556"/>
                  </a:cubicBezTo>
                  <a:lnTo>
                    <a:pt x="51756" y="517555"/>
                  </a:lnTo>
                  <a:cubicBezTo>
                    <a:pt x="23172" y="517555"/>
                    <a:pt x="0" y="494383"/>
                    <a:pt x="0" y="465799"/>
                  </a:cubicBezTo>
                  <a:lnTo>
                    <a:pt x="0" y="51756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499" tIns="0" rIns="68499" bIns="0" numCol="1" spcCol="1270" anchor="ctr" anchorCtr="0">
              <a:noAutofit/>
            </a:bodyPr>
            <a:lstStyle/>
            <a:p>
              <a:pPr lvl="0"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Texto narrativo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A9A9C7BA-BEFB-4E4D-8F87-783D4039D0AC}"/>
                </a:ext>
              </a:extLst>
            </p:cNvPr>
            <p:cNvSpPr/>
            <p:nvPr/>
          </p:nvSpPr>
          <p:spPr>
            <a:xfrm>
              <a:off x="1650047" y="2961611"/>
              <a:ext cx="3600000" cy="1800000"/>
            </a:xfrm>
            <a:custGeom>
              <a:avLst/>
              <a:gdLst>
                <a:gd name="connsiteX0" fmla="*/ 0 w 4655123"/>
                <a:gd name="connsiteY0" fmla="*/ 62000 h 619995"/>
                <a:gd name="connsiteX1" fmla="*/ 62000 w 4655123"/>
                <a:gd name="connsiteY1" fmla="*/ 0 h 619995"/>
                <a:gd name="connsiteX2" fmla="*/ 4593124 w 4655123"/>
                <a:gd name="connsiteY2" fmla="*/ 0 h 619995"/>
                <a:gd name="connsiteX3" fmla="*/ 4655124 w 4655123"/>
                <a:gd name="connsiteY3" fmla="*/ 62000 h 619995"/>
                <a:gd name="connsiteX4" fmla="*/ 4655123 w 4655123"/>
                <a:gd name="connsiteY4" fmla="*/ 557996 h 619995"/>
                <a:gd name="connsiteX5" fmla="*/ 4593123 w 4655123"/>
                <a:gd name="connsiteY5" fmla="*/ 619996 h 619995"/>
                <a:gd name="connsiteX6" fmla="*/ 62000 w 4655123"/>
                <a:gd name="connsiteY6" fmla="*/ 619995 h 619995"/>
                <a:gd name="connsiteX7" fmla="*/ 0 w 4655123"/>
                <a:gd name="connsiteY7" fmla="*/ 557995 h 619995"/>
                <a:gd name="connsiteX8" fmla="*/ 0 w 4655123"/>
                <a:gd name="connsiteY8" fmla="*/ 62000 h 61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5123" h="619995">
                  <a:moveTo>
                    <a:pt x="0" y="62000"/>
                  </a:moveTo>
                  <a:cubicBezTo>
                    <a:pt x="0" y="27758"/>
                    <a:pt x="27758" y="0"/>
                    <a:pt x="62000" y="0"/>
                  </a:cubicBezTo>
                  <a:lnTo>
                    <a:pt x="4593124" y="0"/>
                  </a:lnTo>
                  <a:cubicBezTo>
                    <a:pt x="4627366" y="0"/>
                    <a:pt x="4655124" y="27758"/>
                    <a:pt x="4655124" y="62000"/>
                  </a:cubicBezTo>
                  <a:cubicBezTo>
                    <a:pt x="4655124" y="227332"/>
                    <a:pt x="4655123" y="392664"/>
                    <a:pt x="4655123" y="557996"/>
                  </a:cubicBezTo>
                  <a:cubicBezTo>
                    <a:pt x="4655123" y="592238"/>
                    <a:pt x="4627365" y="619996"/>
                    <a:pt x="4593123" y="619996"/>
                  </a:cubicBezTo>
                  <a:lnTo>
                    <a:pt x="62000" y="619995"/>
                  </a:lnTo>
                  <a:cubicBezTo>
                    <a:pt x="27758" y="619995"/>
                    <a:pt x="0" y="592237"/>
                    <a:pt x="0" y="557995"/>
                  </a:cubicBezTo>
                  <a:lnTo>
                    <a:pt x="0" y="62000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594" tIns="52449" rIns="69594" bIns="52449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São exploradas situações cotidianas e triviais das quais surgem dificuldades ou tensões, provocando reflexões nas personagens.</a:t>
              </a:r>
              <a:endParaRPr lang="pt-BR" sz="2000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31777308-6C60-4762-AB47-EC245B991D63}"/>
                </a:ext>
              </a:extLst>
            </p:cNvPr>
            <p:cNvSpPr/>
            <p:nvPr/>
          </p:nvSpPr>
          <p:spPr>
            <a:xfrm>
              <a:off x="1650047" y="4964066"/>
              <a:ext cx="3600000" cy="1656000"/>
            </a:xfrm>
            <a:custGeom>
              <a:avLst/>
              <a:gdLst>
                <a:gd name="connsiteX0" fmla="*/ 0 w 4656865"/>
                <a:gd name="connsiteY0" fmla="*/ 61232 h 612316"/>
                <a:gd name="connsiteX1" fmla="*/ 61232 w 4656865"/>
                <a:gd name="connsiteY1" fmla="*/ 0 h 612316"/>
                <a:gd name="connsiteX2" fmla="*/ 4595633 w 4656865"/>
                <a:gd name="connsiteY2" fmla="*/ 0 h 612316"/>
                <a:gd name="connsiteX3" fmla="*/ 4656865 w 4656865"/>
                <a:gd name="connsiteY3" fmla="*/ 61232 h 612316"/>
                <a:gd name="connsiteX4" fmla="*/ 4656865 w 4656865"/>
                <a:gd name="connsiteY4" fmla="*/ 551084 h 612316"/>
                <a:gd name="connsiteX5" fmla="*/ 4595633 w 4656865"/>
                <a:gd name="connsiteY5" fmla="*/ 612316 h 612316"/>
                <a:gd name="connsiteX6" fmla="*/ 61232 w 4656865"/>
                <a:gd name="connsiteY6" fmla="*/ 612316 h 612316"/>
                <a:gd name="connsiteX7" fmla="*/ 0 w 4656865"/>
                <a:gd name="connsiteY7" fmla="*/ 551084 h 612316"/>
                <a:gd name="connsiteX8" fmla="*/ 0 w 4656865"/>
                <a:gd name="connsiteY8" fmla="*/ 61232 h 61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6865" h="612316">
                  <a:moveTo>
                    <a:pt x="0" y="61232"/>
                  </a:moveTo>
                  <a:cubicBezTo>
                    <a:pt x="0" y="27415"/>
                    <a:pt x="27415" y="0"/>
                    <a:pt x="61232" y="0"/>
                  </a:cubicBezTo>
                  <a:lnTo>
                    <a:pt x="4595633" y="0"/>
                  </a:lnTo>
                  <a:cubicBezTo>
                    <a:pt x="4629450" y="0"/>
                    <a:pt x="4656865" y="27415"/>
                    <a:pt x="4656865" y="61232"/>
                  </a:cubicBezTo>
                  <a:lnTo>
                    <a:pt x="4656865" y="551084"/>
                  </a:lnTo>
                  <a:cubicBezTo>
                    <a:pt x="4656865" y="584901"/>
                    <a:pt x="4629450" y="612316"/>
                    <a:pt x="4595633" y="612316"/>
                  </a:cubicBezTo>
                  <a:lnTo>
                    <a:pt x="61232" y="612316"/>
                  </a:lnTo>
                  <a:cubicBezTo>
                    <a:pt x="27415" y="612316"/>
                    <a:pt x="0" y="584901"/>
                    <a:pt x="0" y="551084"/>
                  </a:cubicBezTo>
                  <a:lnTo>
                    <a:pt x="0" y="61232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74" tIns="53494" rIns="71274" bIns="53494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Pode estar em 1ª ou 3ª pessoa; o narrador pode participar dos fatos (visão subjetiva) ou apenas relatá-los (forma objetiva).</a:t>
              </a:r>
              <a:endParaRPr lang="pt-BR" sz="2000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F7C1DDF2-773E-47F8-8FEA-7F24AD61275F}"/>
                </a:ext>
              </a:extLst>
            </p:cNvPr>
            <p:cNvSpPr/>
            <p:nvPr/>
          </p:nvSpPr>
          <p:spPr>
            <a:xfrm>
              <a:off x="6874488" y="2072939"/>
              <a:ext cx="4196786" cy="1188000"/>
            </a:xfrm>
            <a:custGeom>
              <a:avLst/>
              <a:gdLst>
                <a:gd name="connsiteX0" fmla="*/ 0 w 4680099"/>
                <a:gd name="connsiteY0" fmla="*/ 61528 h 615275"/>
                <a:gd name="connsiteX1" fmla="*/ 61528 w 4680099"/>
                <a:gd name="connsiteY1" fmla="*/ 0 h 615275"/>
                <a:gd name="connsiteX2" fmla="*/ 4618572 w 4680099"/>
                <a:gd name="connsiteY2" fmla="*/ 0 h 615275"/>
                <a:gd name="connsiteX3" fmla="*/ 4680100 w 4680099"/>
                <a:gd name="connsiteY3" fmla="*/ 61528 h 615275"/>
                <a:gd name="connsiteX4" fmla="*/ 4680099 w 4680099"/>
                <a:gd name="connsiteY4" fmla="*/ 553748 h 615275"/>
                <a:gd name="connsiteX5" fmla="*/ 4618571 w 4680099"/>
                <a:gd name="connsiteY5" fmla="*/ 615276 h 615275"/>
                <a:gd name="connsiteX6" fmla="*/ 61528 w 4680099"/>
                <a:gd name="connsiteY6" fmla="*/ 615275 h 615275"/>
                <a:gd name="connsiteX7" fmla="*/ 0 w 4680099"/>
                <a:gd name="connsiteY7" fmla="*/ 553747 h 615275"/>
                <a:gd name="connsiteX8" fmla="*/ 0 w 4680099"/>
                <a:gd name="connsiteY8" fmla="*/ 61528 h 61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0099" h="615275">
                  <a:moveTo>
                    <a:pt x="0" y="61528"/>
                  </a:moveTo>
                  <a:cubicBezTo>
                    <a:pt x="0" y="27547"/>
                    <a:pt x="27547" y="0"/>
                    <a:pt x="61528" y="0"/>
                  </a:cubicBezTo>
                  <a:lnTo>
                    <a:pt x="4618572" y="0"/>
                  </a:lnTo>
                  <a:cubicBezTo>
                    <a:pt x="4652553" y="0"/>
                    <a:pt x="4680100" y="27547"/>
                    <a:pt x="4680100" y="61528"/>
                  </a:cubicBezTo>
                  <a:cubicBezTo>
                    <a:pt x="4680100" y="225601"/>
                    <a:pt x="4680099" y="389675"/>
                    <a:pt x="4680099" y="553748"/>
                  </a:cubicBezTo>
                  <a:cubicBezTo>
                    <a:pt x="4680099" y="587729"/>
                    <a:pt x="4652552" y="615276"/>
                    <a:pt x="4618571" y="615276"/>
                  </a:cubicBezTo>
                  <a:lnTo>
                    <a:pt x="61528" y="615275"/>
                  </a:lnTo>
                  <a:cubicBezTo>
                    <a:pt x="27547" y="615275"/>
                    <a:pt x="0" y="587728"/>
                    <a:pt x="0" y="553747"/>
                  </a:cubicBezTo>
                  <a:lnTo>
                    <a:pt x="0" y="61528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361" tIns="53581" rIns="71361" bIns="53581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Temas de caráter universal,</a:t>
              </a:r>
            </a:p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como solidão, amor, esperança,</a:t>
              </a:r>
            </a:p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solidariedade, inveja, medo.</a:t>
              </a:r>
              <a:endParaRPr lang="pt-BR" sz="2000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AE613259-B90B-4464-88D5-E1B89BA4223F}"/>
                </a:ext>
              </a:extLst>
            </p:cNvPr>
            <p:cNvSpPr/>
            <p:nvPr/>
          </p:nvSpPr>
          <p:spPr>
            <a:xfrm>
              <a:off x="829249" y="1821751"/>
              <a:ext cx="820799" cy="5337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3798"/>
                  </a:lnTo>
                  <a:lnTo>
                    <a:pt x="820799" y="533798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B8CA6C75-8C5A-48AE-9E72-864A2223AC40}"/>
                </a:ext>
              </a:extLst>
            </p:cNvPr>
            <p:cNvSpPr/>
            <p:nvPr/>
          </p:nvSpPr>
          <p:spPr>
            <a:xfrm>
              <a:off x="829249" y="1531659"/>
              <a:ext cx="820799" cy="2268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68769"/>
                  </a:lnTo>
                  <a:lnTo>
                    <a:pt x="820799" y="2268769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1A4E15B3-C287-42C9-85C6-A85301564872}"/>
                </a:ext>
              </a:extLst>
            </p:cNvPr>
            <p:cNvSpPr/>
            <p:nvPr/>
          </p:nvSpPr>
          <p:spPr>
            <a:xfrm>
              <a:off x="829248" y="1670078"/>
              <a:ext cx="820799" cy="52672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055726"/>
                  </a:lnTo>
                  <a:lnTo>
                    <a:pt x="820799" y="4055726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50FD83A9-5711-4F69-A11E-8740035600AA}"/>
                </a:ext>
              </a:extLst>
            </p:cNvPr>
            <p:cNvSpPr/>
            <p:nvPr/>
          </p:nvSpPr>
          <p:spPr>
            <a:xfrm>
              <a:off x="6874488" y="3431993"/>
              <a:ext cx="4196786" cy="1440000"/>
            </a:xfrm>
            <a:custGeom>
              <a:avLst/>
              <a:gdLst>
                <a:gd name="connsiteX0" fmla="*/ 0 w 4683496"/>
                <a:gd name="connsiteY0" fmla="*/ 63096 h 630962"/>
                <a:gd name="connsiteX1" fmla="*/ 63096 w 4683496"/>
                <a:gd name="connsiteY1" fmla="*/ 0 h 630962"/>
                <a:gd name="connsiteX2" fmla="*/ 4620400 w 4683496"/>
                <a:gd name="connsiteY2" fmla="*/ 0 h 630962"/>
                <a:gd name="connsiteX3" fmla="*/ 4683496 w 4683496"/>
                <a:gd name="connsiteY3" fmla="*/ 63096 h 630962"/>
                <a:gd name="connsiteX4" fmla="*/ 4683496 w 4683496"/>
                <a:gd name="connsiteY4" fmla="*/ 567866 h 630962"/>
                <a:gd name="connsiteX5" fmla="*/ 4620400 w 4683496"/>
                <a:gd name="connsiteY5" fmla="*/ 630962 h 630962"/>
                <a:gd name="connsiteX6" fmla="*/ 63096 w 4683496"/>
                <a:gd name="connsiteY6" fmla="*/ 630962 h 630962"/>
                <a:gd name="connsiteX7" fmla="*/ 0 w 4683496"/>
                <a:gd name="connsiteY7" fmla="*/ 567866 h 630962"/>
                <a:gd name="connsiteX8" fmla="*/ 0 w 4683496"/>
                <a:gd name="connsiteY8" fmla="*/ 63096 h 63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3496" h="630962">
                  <a:moveTo>
                    <a:pt x="0" y="63096"/>
                  </a:moveTo>
                  <a:cubicBezTo>
                    <a:pt x="0" y="28249"/>
                    <a:pt x="28249" y="0"/>
                    <a:pt x="63096" y="0"/>
                  </a:cubicBezTo>
                  <a:lnTo>
                    <a:pt x="4620400" y="0"/>
                  </a:lnTo>
                  <a:cubicBezTo>
                    <a:pt x="4655247" y="0"/>
                    <a:pt x="4683496" y="28249"/>
                    <a:pt x="4683496" y="63096"/>
                  </a:cubicBezTo>
                  <a:lnTo>
                    <a:pt x="4683496" y="567866"/>
                  </a:lnTo>
                  <a:cubicBezTo>
                    <a:pt x="4683496" y="602713"/>
                    <a:pt x="4655247" y="630962"/>
                    <a:pt x="4620400" y="630962"/>
                  </a:cubicBezTo>
                  <a:lnTo>
                    <a:pt x="63096" y="630962"/>
                  </a:lnTo>
                  <a:cubicBezTo>
                    <a:pt x="28249" y="630962"/>
                    <a:pt x="0" y="602713"/>
                    <a:pt x="0" y="567866"/>
                  </a:cubicBezTo>
                  <a:lnTo>
                    <a:pt x="0" y="63096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" tIns="51500" rIns="68010" bIns="51500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Conflito principal envolve um ou dois protagonistas; a resolução leva o leitor a uma reflexão sobre o tema explorado.</a:t>
              </a:r>
              <a:endParaRPr lang="pt-BR" sz="2000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265FEAE7-97E0-4742-8F70-91599AFDC9D7}"/>
                </a:ext>
              </a:extLst>
            </p:cNvPr>
            <p:cNvSpPr/>
            <p:nvPr/>
          </p:nvSpPr>
          <p:spPr>
            <a:xfrm>
              <a:off x="6053689" y="2223962"/>
              <a:ext cx="820799" cy="5337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3798"/>
                  </a:lnTo>
                  <a:lnTo>
                    <a:pt x="820799" y="533798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vre: Forma 18">
              <a:extLst>
                <a:ext uri="{FF2B5EF4-FFF2-40B4-BE49-F238E27FC236}">
                  <a16:creationId xmlns:a16="http://schemas.microsoft.com/office/drawing/2014/main" id="{D5F8F9ED-16C2-4F9B-A330-7143D4B777F5}"/>
                </a:ext>
              </a:extLst>
            </p:cNvPr>
            <p:cNvSpPr/>
            <p:nvPr/>
          </p:nvSpPr>
          <p:spPr>
            <a:xfrm>
              <a:off x="6053689" y="1966711"/>
              <a:ext cx="820799" cy="2268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68769"/>
                  </a:lnTo>
                  <a:lnTo>
                    <a:pt x="820799" y="2268769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B0EF5D58-55C4-43B2-A48C-51E10846A160}"/>
                </a:ext>
              </a:extLst>
            </p:cNvPr>
            <p:cNvSpPr/>
            <p:nvPr/>
          </p:nvSpPr>
          <p:spPr>
            <a:xfrm>
              <a:off x="6053689" y="1736340"/>
              <a:ext cx="820799" cy="40557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055726"/>
                  </a:lnTo>
                  <a:lnTo>
                    <a:pt x="820799" y="4055726"/>
                  </a:ln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a Livre: Forma 21">
              <a:extLst>
                <a:ext uri="{FF2B5EF4-FFF2-40B4-BE49-F238E27FC236}">
                  <a16:creationId xmlns:a16="http://schemas.microsoft.com/office/drawing/2014/main" id="{C41B6925-21F0-44DF-A74B-BF0C7550423A}"/>
                </a:ext>
              </a:extLst>
            </p:cNvPr>
            <p:cNvSpPr/>
            <p:nvPr/>
          </p:nvSpPr>
          <p:spPr>
            <a:xfrm>
              <a:off x="6874488" y="5072066"/>
              <a:ext cx="4196786" cy="1440000"/>
            </a:xfrm>
            <a:custGeom>
              <a:avLst/>
              <a:gdLst>
                <a:gd name="connsiteX0" fmla="*/ 0 w 4683496"/>
                <a:gd name="connsiteY0" fmla="*/ 63096 h 630962"/>
                <a:gd name="connsiteX1" fmla="*/ 63096 w 4683496"/>
                <a:gd name="connsiteY1" fmla="*/ 0 h 630962"/>
                <a:gd name="connsiteX2" fmla="*/ 4620400 w 4683496"/>
                <a:gd name="connsiteY2" fmla="*/ 0 h 630962"/>
                <a:gd name="connsiteX3" fmla="*/ 4683496 w 4683496"/>
                <a:gd name="connsiteY3" fmla="*/ 63096 h 630962"/>
                <a:gd name="connsiteX4" fmla="*/ 4683496 w 4683496"/>
                <a:gd name="connsiteY4" fmla="*/ 567866 h 630962"/>
                <a:gd name="connsiteX5" fmla="*/ 4620400 w 4683496"/>
                <a:gd name="connsiteY5" fmla="*/ 630962 h 630962"/>
                <a:gd name="connsiteX6" fmla="*/ 63096 w 4683496"/>
                <a:gd name="connsiteY6" fmla="*/ 630962 h 630962"/>
                <a:gd name="connsiteX7" fmla="*/ 0 w 4683496"/>
                <a:gd name="connsiteY7" fmla="*/ 567866 h 630962"/>
                <a:gd name="connsiteX8" fmla="*/ 0 w 4683496"/>
                <a:gd name="connsiteY8" fmla="*/ 63096 h 63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3496" h="630962">
                  <a:moveTo>
                    <a:pt x="0" y="63096"/>
                  </a:moveTo>
                  <a:cubicBezTo>
                    <a:pt x="0" y="28249"/>
                    <a:pt x="28249" y="0"/>
                    <a:pt x="63096" y="0"/>
                  </a:cubicBezTo>
                  <a:lnTo>
                    <a:pt x="4620400" y="0"/>
                  </a:lnTo>
                  <a:cubicBezTo>
                    <a:pt x="4655247" y="0"/>
                    <a:pt x="4683496" y="28249"/>
                    <a:pt x="4683496" y="63096"/>
                  </a:cubicBezTo>
                  <a:lnTo>
                    <a:pt x="4683496" y="567866"/>
                  </a:lnTo>
                  <a:cubicBezTo>
                    <a:pt x="4683496" y="602713"/>
                    <a:pt x="4655247" y="630962"/>
                    <a:pt x="4620400" y="630962"/>
                  </a:cubicBezTo>
                  <a:lnTo>
                    <a:pt x="63096" y="630962"/>
                  </a:lnTo>
                  <a:cubicBezTo>
                    <a:pt x="28249" y="630962"/>
                    <a:pt x="0" y="602713"/>
                    <a:pt x="0" y="567866"/>
                  </a:cubicBezTo>
                  <a:lnTo>
                    <a:pt x="0" y="63096"/>
                  </a:lnTo>
                  <a:close/>
                </a:path>
              </a:pathLst>
            </a:cu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" tIns="51500" rIns="68010" bIns="51500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Espaço físico e tempo</a:t>
              </a:r>
            </a:p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cronológico baseados em lembranças, imaginação ou reflexões de uma personagem.</a:t>
              </a:r>
              <a:endParaRPr lang="pt-BR" sz="2000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3" name="Forma Livre: Forma 2">
              <a:extLst>
                <a:ext uri="{FF2B5EF4-FFF2-40B4-BE49-F238E27FC236}">
                  <a16:creationId xmlns:a16="http://schemas.microsoft.com/office/drawing/2014/main" id="{A8A21287-3059-4B6A-93C1-20707F2E5872}"/>
                </a:ext>
              </a:extLst>
            </p:cNvPr>
            <p:cNvSpPr/>
            <p:nvPr/>
          </p:nvSpPr>
          <p:spPr>
            <a:xfrm>
              <a:off x="346081" y="636259"/>
              <a:ext cx="8532000" cy="1100081"/>
            </a:xfrm>
            <a:custGeom>
              <a:avLst/>
              <a:gdLst>
                <a:gd name="connsiteX0" fmla="*/ 0 w 8207995"/>
                <a:gd name="connsiteY0" fmla="*/ 110008 h 1100081"/>
                <a:gd name="connsiteX1" fmla="*/ 110008 w 8207995"/>
                <a:gd name="connsiteY1" fmla="*/ 0 h 1100081"/>
                <a:gd name="connsiteX2" fmla="*/ 8097987 w 8207995"/>
                <a:gd name="connsiteY2" fmla="*/ 0 h 1100081"/>
                <a:gd name="connsiteX3" fmla="*/ 8207995 w 8207995"/>
                <a:gd name="connsiteY3" fmla="*/ 110008 h 1100081"/>
                <a:gd name="connsiteX4" fmla="*/ 8207995 w 8207995"/>
                <a:gd name="connsiteY4" fmla="*/ 990073 h 1100081"/>
                <a:gd name="connsiteX5" fmla="*/ 8097987 w 8207995"/>
                <a:gd name="connsiteY5" fmla="*/ 1100081 h 1100081"/>
                <a:gd name="connsiteX6" fmla="*/ 110008 w 8207995"/>
                <a:gd name="connsiteY6" fmla="*/ 1100081 h 1100081"/>
                <a:gd name="connsiteX7" fmla="*/ 0 w 8207995"/>
                <a:gd name="connsiteY7" fmla="*/ 990073 h 1100081"/>
                <a:gd name="connsiteX8" fmla="*/ 0 w 8207995"/>
                <a:gd name="connsiteY8" fmla="*/ 110008 h 110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7995" h="1100081">
                  <a:moveTo>
                    <a:pt x="0" y="110008"/>
                  </a:moveTo>
                  <a:cubicBezTo>
                    <a:pt x="0" y="49252"/>
                    <a:pt x="49252" y="0"/>
                    <a:pt x="110008" y="0"/>
                  </a:cubicBezTo>
                  <a:lnTo>
                    <a:pt x="8097987" y="0"/>
                  </a:lnTo>
                  <a:cubicBezTo>
                    <a:pt x="8158743" y="0"/>
                    <a:pt x="8207995" y="49252"/>
                    <a:pt x="8207995" y="110008"/>
                  </a:cubicBezTo>
                  <a:lnTo>
                    <a:pt x="8207995" y="990073"/>
                  </a:lnTo>
                  <a:cubicBezTo>
                    <a:pt x="8207995" y="1050829"/>
                    <a:pt x="8158743" y="1100081"/>
                    <a:pt x="8097987" y="1100081"/>
                  </a:cubicBezTo>
                  <a:lnTo>
                    <a:pt x="110008" y="1100081"/>
                  </a:lnTo>
                  <a:cubicBezTo>
                    <a:pt x="49252" y="1100081"/>
                    <a:pt x="0" y="1050829"/>
                    <a:pt x="0" y="990073"/>
                  </a:cubicBezTo>
                  <a:lnTo>
                    <a:pt x="0" y="11000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0" tIns="93180" rIns="123660" bIns="931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8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Conto psicológico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33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99333772-B75A-4D4D-AC13-41EF155F5554}"/>
              </a:ext>
            </a:extLst>
          </p:cNvPr>
          <p:cNvGrpSpPr/>
          <p:nvPr/>
        </p:nvGrpSpPr>
        <p:grpSpPr>
          <a:xfrm>
            <a:off x="501267" y="2807220"/>
            <a:ext cx="11189466" cy="2936109"/>
            <a:chOff x="402312" y="2582137"/>
            <a:chExt cx="11189466" cy="2936109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E9B16FEA-6D2E-4C90-BB06-F71FF5BBED61}"/>
                </a:ext>
              </a:extLst>
            </p:cNvPr>
            <p:cNvSpPr/>
            <p:nvPr/>
          </p:nvSpPr>
          <p:spPr>
            <a:xfrm>
              <a:off x="5889252" y="2582137"/>
              <a:ext cx="43765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pt-BR" sz="2400" b="1" dirty="0">
                  <a:solidFill>
                    <a:schemeClr val="accent4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Tempo da narrativa</a:t>
              </a:r>
              <a:endParaRPr lang="pt-BR" sz="2400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0A35F3BE-6CE4-4814-94AF-CF92DA0D6619}"/>
                </a:ext>
              </a:extLst>
            </p:cNvPr>
            <p:cNvSpPr/>
            <p:nvPr/>
          </p:nvSpPr>
          <p:spPr>
            <a:xfrm>
              <a:off x="6546752" y="3117589"/>
              <a:ext cx="504502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6000" indent="-21600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pode transcorrer de maneira linear, em </a:t>
              </a:r>
              <a:r>
                <a:rPr lang="pt-BR" sz="2000" b="1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tempo cronológico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marcado em horas, dias, meses etc.</a:t>
              </a:r>
            </a:p>
            <a:p>
              <a:pPr marL="216000" indent="-216000"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ou tempo não linear, </a:t>
              </a:r>
              <a:r>
                <a:rPr lang="pt-BR" sz="2000" b="1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tempo psicológico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seguindo o pensamento, as memórias do narrador ou das personagens.</a:t>
              </a:r>
            </a:p>
          </p:txBody>
        </p:sp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8D5A3D93-E1EE-4DB6-9F47-A1262628DEDC}"/>
                </a:ext>
              </a:extLst>
            </p:cNvPr>
            <p:cNvSpPr/>
            <p:nvPr/>
          </p:nvSpPr>
          <p:spPr>
            <a:xfrm>
              <a:off x="402312" y="2582137"/>
              <a:ext cx="42594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pt-BR" sz="2400" b="1" dirty="0">
                  <a:solidFill>
                    <a:schemeClr val="accent4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As sequências descritivas</a:t>
              </a:r>
              <a:endParaRPr lang="pt-BR" sz="2400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C5A7862-E749-4AA8-B8BA-0D3F1817DECD}"/>
                </a:ext>
              </a:extLst>
            </p:cNvPr>
            <p:cNvSpPr/>
            <p:nvPr/>
          </p:nvSpPr>
          <p:spPr>
            <a:xfrm>
              <a:off x="1059812" y="3117589"/>
              <a:ext cx="441252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6000" indent="-21600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apresentam características de lugares, ambientes e ações em um momento do tempo; </a:t>
              </a:r>
            </a:p>
            <a:p>
              <a:pPr marL="216000" indent="-216000"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permitem constituir uma ambientação, contribuindo com o desenvolvimento da narrativa e com a construção da personagem.</a:t>
              </a:r>
            </a:p>
          </p:txBody>
        </p:sp>
      </p:grp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6A31B306-DA17-4004-B67B-002C94C2D4ED}"/>
              </a:ext>
            </a:extLst>
          </p:cNvPr>
          <p:cNvSpPr/>
          <p:nvPr/>
        </p:nvSpPr>
        <p:spPr>
          <a:xfrm>
            <a:off x="1623252" y="671536"/>
            <a:ext cx="8532000" cy="1100081"/>
          </a:xfrm>
          <a:custGeom>
            <a:avLst/>
            <a:gdLst>
              <a:gd name="connsiteX0" fmla="*/ 0 w 8207995"/>
              <a:gd name="connsiteY0" fmla="*/ 110008 h 1100081"/>
              <a:gd name="connsiteX1" fmla="*/ 110008 w 8207995"/>
              <a:gd name="connsiteY1" fmla="*/ 0 h 1100081"/>
              <a:gd name="connsiteX2" fmla="*/ 8097987 w 8207995"/>
              <a:gd name="connsiteY2" fmla="*/ 0 h 1100081"/>
              <a:gd name="connsiteX3" fmla="*/ 8207995 w 8207995"/>
              <a:gd name="connsiteY3" fmla="*/ 110008 h 1100081"/>
              <a:gd name="connsiteX4" fmla="*/ 8207995 w 8207995"/>
              <a:gd name="connsiteY4" fmla="*/ 990073 h 1100081"/>
              <a:gd name="connsiteX5" fmla="*/ 8097987 w 8207995"/>
              <a:gd name="connsiteY5" fmla="*/ 1100081 h 1100081"/>
              <a:gd name="connsiteX6" fmla="*/ 110008 w 8207995"/>
              <a:gd name="connsiteY6" fmla="*/ 1100081 h 1100081"/>
              <a:gd name="connsiteX7" fmla="*/ 0 w 8207995"/>
              <a:gd name="connsiteY7" fmla="*/ 990073 h 1100081"/>
              <a:gd name="connsiteX8" fmla="*/ 0 w 8207995"/>
              <a:gd name="connsiteY8" fmla="*/ 110008 h 11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7995" h="1100081">
                <a:moveTo>
                  <a:pt x="0" y="110008"/>
                </a:moveTo>
                <a:cubicBezTo>
                  <a:pt x="0" y="49252"/>
                  <a:pt x="49252" y="0"/>
                  <a:pt x="110008" y="0"/>
                </a:cubicBezTo>
                <a:lnTo>
                  <a:pt x="8097987" y="0"/>
                </a:lnTo>
                <a:cubicBezTo>
                  <a:pt x="8158743" y="0"/>
                  <a:pt x="8207995" y="49252"/>
                  <a:pt x="8207995" y="110008"/>
                </a:cubicBezTo>
                <a:lnTo>
                  <a:pt x="8207995" y="990073"/>
                </a:lnTo>
                <a:cubicBezTo>
                  <a:pt x="8207995" y="1050829"/>
                  <a:pt x="8158743" y="1100081"/>
                  <a:pt x="8097987" y="1100081"/>
                </a:cubicBezTo>
                <a:lnTo>
                  <a:pt x="110008" y="1100081"/>
                </a:lnTo>
                <a:cubicBezTo>
                  <a:pt x="49252" y="1100081"/>
                  <a:pt x="0" y="1050829"/>
                  <a:pt x="0" y="990073"/>
                </a:cubicBezTo>
                <a:lnTo>
                  <a:pt x="0" y="110008"/>
                </a:lnTo>
                <a:close/>
              </a:path>
            </a:pathLst>
          </a:custGeom>
          <a:noFill/>
          <a:ln>
            <a:solidFill>
              <a:srgbClr val="588894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660" tIns="93180" rIns="123660" bIns="93180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4400" kern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Conto psicológico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002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ABAA2DB-8425-4EDA-A1EC-05C6DF737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611947"/>
            <a:ext cx="12192006" cy="563410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60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C155F4-F2F4-4F33-B9CB-2242CA8CCB17}"/>
              </a:ext>
            </a:extLst>
          </p:cNvPr>
          <p:cNvSpPr txBox="1">
            <a:spLocks/>
          </p:cNvSpPr>
          <p:nvPr/>
        </p:nvSpPr>
        <p:spPr>
          <a:xfrm>
            <a:off x="809237" y="612849"/>
            <a:ext cx="10335841" cy="1368000"/>
          </a:xfrm>
          <a:prstGeom prst="rect">
            <a:avLst/>
          </a:prstGeom>
          <a:solidFill>
            <a:srgbClr val="497389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Período composto por coordenação</a:t>
            </a:r>
            <a:endParaRPr lang="pt-BR" sz="4800" b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4FDB4D1-94B1-47EB-9F28-29ABCAE007ED}"/>
              </a:ext>
            </a:extLst>
          </p:cNvPr>
          <p:cNvSpPr/>
          <p:nvPr/>
        </p:nvSpPr>
        <p:spPr>
          <a:xfrm>
            <a:off x="1393095" y="2387698"/>
            <a:ext cx="959457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sintaticamente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independentes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16000" indent="-2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orações coordenadas são classificadas de acordo com a presença ou a ausência de síndeto (conjunção coordenativa).</a:t>
            </a:r>
          </a:p>
          <a:p>
            <a:pPr marL="216000" indent="-2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que não apresentam síndeto são denominadas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assindéticas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16000">
              <a:spcAft>
                <a:spcPts val="1200"/>
              </a:spcAft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360000">
              <a:spcAft>
                <a:spcPts val="120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 comprou a passagem para viajar no Natal.</a:t>
            </a:r>
          </a:p>
          <a:p>
            <a:pPr marL="216000" indent="-2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que apresentam síndeto são chamadas de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sindéticas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52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C155F4-F2F4-4F33-B9CB-2242CA8CCB17}"/>
              </a:ext>
            </a:extLst>
          </p:cNvPr>
          <p:cNvSpPr txBox="1">
            <a:spLocks/>
          </p:cNvSpPr>
          <p:nvPr/>
        </p:nvSpPr>
        <p:spPr>
          <a:xfrm rot="5400000">
            <a:off x="8085198" y="2745000"/>
            <a:ext cx="6858000" cy="1368000"/>
          </a:xfrm>
          <a:prstGeom prst="rect">
            <a:avLst/>
          </a:prstGeom>
          <a:noFill/>
          <a:ln w="12700" cap="flat" cmpd="sng" algn="ctr">
            <a:solidFill>
              <a:srgbClr val="588894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Período composto por coordenação</a:t>
            </a:r>
            <a:endParaRPr lang="pt-BR" sz="4000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FD32C83-C35F-4018-A1B6-7D8888DC6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99" y="2085405"/>
            <a:ext cx="9631639" cy="4270554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4D6638F-3758-40AE-94CC-A1CFBCBC4622}"/>
              </a:ext>
            </a:extLst>
          </p:cNvPr>
          <p:cNvSpPr/>
          <p:nvPr/>
        </p:nvSpPr>
        <p:spPr>
          <a:xfrm>
            <a:off x="570699" y="960510"/>
            <a:ext cx="84445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32000">
              <a:buFont typeface="Wingdings" panose="05000000000000000000" pitchFamily="2" charset="2"/>
              <a:buChar char="q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Há cinco tipos de orações coordenadas sindéticas: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aditiva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adversativa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alternativa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explicativa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</a:t>
            </a: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conclusiva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70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 flipV="1">
            <a:off x="10455965" y="0"/>
            <a:ext cx="1736035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r"/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Colocação pronominal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8C78726-B948-4DF8-A2B4-C4276ACD06C7}"/>
              </a:ext>
            </a:extLst>
          </p:cNvPr>
          <p:cNvSpPr/>
          <p:nvPr/>
        </p:nvSpPr>
        <p:spPr>
          <a:xfrm>
            <a:off x="754082" y="474499"/>
            <a:ext cx="8566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320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Há três posições possíveis dos pronomes oblíquos átonos em relação ao verbo: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7F3F61A-05B8-441E-90C2-47C8D69AD8D2}"/>
              </a:ext>
            </a:extLst>
          </p:cNvPr>
          <p:cNvSpPr/>
          <p:nvPr/>
        </p:nvSpPr>
        <p:spPr>
          <a:xfrm>
            <a:off x="1468252" y="3122528"/>
            <a:ext cx="876242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Próclise</a:t>
            </a:r>
          </a:p>
          <a:p>
            <a:pPr marL="432000" indent="-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ocorre quando há, antes do verbo, uma palavra ou expressão atrativa: pronomes (demonstrativos, relativos e indefinidos), palavras negativas, advérbios, conjunções subordinativas, em algumas construções frasais (exclamativas e interrogativas) e em construções formadas por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pronome oblíquo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gerúndio</a:t>
            </a: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D98AEF1-4ECB-4CBE-8C35-52872FAD1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57" y="1351508"/>
            <a:ext cx="9276521" cy="160189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70601B7-C17D-46FB-BB43-D3D593F45B95}"/>
              </a:ext>
            </a:extLst>
          </p:cNvPr>
          <p:cNvSpPr/>
          <p:nvPr/>
        </p:nvSpPr>
        <p:spPr>
          <a:xfrm>
            <a:off x="1951310" y="5500080"/>
            <a:ext cx="65035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No Brasil, em se plantando tudo dá.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00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>
            <a:off x="0" y="0"/>
            <a:ext cx="1736035" cy="6858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400" dirty="0">
                <a:solidFill>
                  <a:srgbClr val="6997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Colocação pronominal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7F3F61A-05B8-441E-90C2-47C8D69AD8D2}"/>
              </a:ext>
            </a:extLst>
          </p:cNvPr>
          <p:cNvSpPr/>
          <p:nvPr/>
        </p:nvSpPr>
        <p:spPr>
          <a:xfrm>
            <a:off x="2422408" y="496146"/>
            <a:ext cx="87624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Mesóclise</a:t>
            </a:r>
          </a:p>
          <a:p>
            <a:pPr marL="432000" indent="-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obrigatória quando o verbo no futuro do presente ou no futuro do pretérito inicia a oração.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70601B7-C17D-46FB-BB43-D3D593F45B95}"/>
              </a:ext>
            </a:extLst>
          </p:cNvPr>
          <p:cNvSpPr/>
          <p:nvPr/>
        </p:nvSpPr>
        <p:spPr>
          <a:xfrm>
            <a:off x="2844211" y="1831274"/>
            <a:ext cx="83406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828000"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Comprometer-se-iam a adotar um cachorro se tivessem mais espaço no apartamento.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41CE82E-475F-498D-977A-85FC513D0F2B}"/>
              </a:ext>
            </a:extLst>
          </p:cNvPr>
          <p:cNvSpPr/>
          <p:nvPr/>
        </p:nvSpPr>
        <p:spPr>
          <a:xfrm>
            <a:off x="2422408" y="3295394"/>
            <a:ext cx="87624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Ênclise</a:t>
            </a:r>
          </a:p>
          <a:p>
            <a:pPr marL="432000" indent="-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obrigatória quando o verbo inicia um período ou após pausas como vírgula ou ponto e vírgula.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1EE20CB-A5C7-4506-9586-7BE47B5B2206}"/>
              </a:ext>
            </a:extLst>
          </p:cNvPr>
          <p:cNvSpPr/>
          <p:nvPr/>
        </p:nvSpPr>
        <p:spPr>
          <a:xfrm>
            <a:off x="2844210" y="4759424"/>
            <a:ext cx="83406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828000">
              <a:spcAft>
                <a:spcPts val="1200"/>
              </a:spcAft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Segurava-a com um amor conjugal já habituado, apertando-a contra os joelhos.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472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 flipV="1">
            <a:off x="10455965" y="0"/>
            <a:ext cx="1736035" cy="6858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000" dirty="0">
                <a:solidFill>
                  <a:srgbClr val="6997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Colocação pronominal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2EC363EE-598C-4056-A768-D2464FEF614C}"/>
              </a:ext>
            </a:extLst>
          </p:cNvPr>
          <p:cNvGrpSpPr/>
          <p:nvPr/>
        </p:nvGrpSpPr>
        <p:grpSpPr>
          <a:xfrm>
            <a:off x="639841" y="1757352"/>
            <a:ext cx="9678327" cy="3503965"/>
            <a:chOff x="639841" y="1757352"/>
            <a:chExt cx="9678327" cy="3503965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04EAD28-B5CF-40D2-B40D-4A000A20C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841" y="2352612"/>
              <a:ext cx="7533488" cy="2908705"/>
            </a:xfrm>
            <a:prstGeom prst="rect">
              <a:avLst/>
            </a:prstGeom>
          </p:spPr>
        </p:pic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CCE0CCDC-0A4B-4B28-A0D4-576E1AEB7CBC}"/>
                </a:ext>
              </a:extLst>
            </p:cNvPr>
            <p:cNvGrpSpPr/>
            <p:nvPr/>
          </p:nvGrpSpPr>
          <p:grpSpPr>
            <a:xfrm>
              <a:off x="833370" y="1757352"/>
              <a:ext cx="9484798" cy="3011597"/>
              <a:chOff x="847437" y="1321253"/>
              <a:chExt cx="9484798" cy="3011597"/>
            </a:xfrm>
          </p:grpSpPr>
          <p:pic>
            <p:nvPicPr>
              <p:cNvPr id="7" name="Imagem 6">
                <a:extLst>
                  <a:ext uri="{FF2B5EF4-FFF2-40B4-BE49-F238E27FC236}">
                    <a16:creationId xmlns:a16="http://schemas.microsoft.com/office/drawing/2014/main" id="{D2A7A09A-47CB-43E6-B461-EF49DCFD24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7437" y="1321253"/>
                <a:ext cx="9484798" cy="3011597"/>
              </a:xfrm>
              <a:prstGeom prst="rect">
                <a:avLst/>
              </a:prstGeom>
            </p:spPr>
          </p:pic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86591987-B3FE-470B-8B83-25504A841EAA}"/>
                  </a:ext>
                </a:extLst>
              </p:cNvPr>
              <p:cNvSpPr/>
              <p:nvPr/>
            </p:nvSpPr>
            <p:spPr>
              <a:xfrm>
                <a:off x="1358584" y="1701243"/>
                <a:ext cx="8179311" cy="1862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De acordo com a norma-padrão, geralmente, a posição dos </a:t>
                </a:r>
                <a:r>
                  <a:rPr lang="pt-BR" sz="2200" b="1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pronomes oblíquos átonos </a:t>
                </a: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em relação ao verbo é a de </a:t>
                </a:r>
                <a:r>
                  <a:rPr lang="pt-BR" sz="2200" b="1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próclise</a:t>
                </a: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Um erro em relação à colocação pronominal é fazer a próclise no início de períodos ou após pausas como a vírgula.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41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Wingdings</vt:lpstr>
      <vt:lpstr>Tema do Office</vt:lpstr>
      <vt:lpstr>Unidade 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João Paulo Bortoluci</dc:creator>
  <cp:lastModifiedBy>João Paulo Bortoluci</cp:lastModifiedBy>
  <cp:revision>1</cp:revision>
  <dcterms:created xsi:type="dcterms:W3CDTF">2020-04-03T16:36:15Z</dcterms:created>
  <dcterms:modified xsi:type="dcterms:W3CDTF">2020-04-03T16:38:29Z</dcterms:modified>
</cp:coreProperties>
</file>