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" r:id="rId2"/>
    <p:sldId id="379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E4173-E9AB-4D1A-9E38-5C8F7EA26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EB8EEF-A23F-4201-BD31-AEA5E0ABB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BB32E6-2F2A-48ED-BDB9-EBD390F2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A0FD64-2BBB-412A-BBF4-ABEE0671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A6CB2C-0C1D-475F-867D-5B145B48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58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C90A8-03B7-45AB-948E-3503D1EB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F144DA-2015-4BE6-964F-7D3E6BAE8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EFB9D3-0DE7-4047-BE09-251A73EB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A63F4-DC18-4FEF-A12E-AA13B2E3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3C3174-F560-43DD-881B-184D62E2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68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DAB38B-A178-4A4B-892C-EC63342A1C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792613-E8B0-4A04-9F67-D6889E638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AF91BC-8A8F-4846-B298-9BCAF586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A8C7C6-B673-4F28-863B-ABFE4CD0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9B1D2D-2714-48B7-B707-35E823DE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86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E20D58-5FC6-4253-9D11-72028024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810638-D028-40CC-A90D-19A6CB03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432203-A9C8-43FC-AF16-21DDC103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8BD9C4-C17E-4AC7-96D9-302157FC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0AD39B-9389-42A5-A936-F16E175B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94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B74CC-55C5-42E2-A155-07F31B78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5B8B61-8859-4B00-869C-C44D775B0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8E3824-842E-4DC2-B870-61E4C861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2D6F5F-CBD1-4424-AF63-72B0136B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55CCE8-2BAC-484C-AB69-79EC7782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76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EF014-6D6A-4E21-AC09-12811261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D9D7DF-AF77-4817-BDBD-13864B286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D1C5BC-87FC-4601-A4F5-A8DD60249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C084F3-7B9F-432F-B53A-5282DB28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85BB42-D462-4538-B034-2AECBCF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39514F-F336-4884-A123-85C1B3D3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70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276AA-7609-41CC-8D8D-FAF94229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8DA435-0094-4A28-B1A0-778905BB8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42EAB1-5ED6-42DB-A7F8-3E1A9816E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35C27C-BD72-49B2-8C07-254D31381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70CE08-D126-403D-BCA2-3951EF6E9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9DF5E38-7750-4EA5-84C5-82202D02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DDF6CA3-0DB4-42F2-B01D-DDCEE728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C48046-2C04-4F1E-BCD8-A9779310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A654E-FFCA-4953-A485-2C533C59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5B47CA-9AF1-4281-BABB-BA83D840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268829-E26D-427C-B9BD-F8FF6C66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4391504-3CCA-4DF8-AA98-21595AB4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01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2F29A31-580D-495A-86B4-8F1E2D1E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FC7298D-0798-4C96-A39F-A6031B4F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FF9F2A-F1D7-4AFE-AE76-419CE41E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23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55F2D-ECD1-42C2-9ACB-97A5B201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2CC28E-3FEC-4C20-B4C8-30F5DD6F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BEBF0E-7690-4A27-BB5E-579333B27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5906F7-96E8-4585-BE4F-C745E98B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AD4F7A-4E19-4C62-B19E-2C0CF4D5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19076F-5952-4A7C-8B5E-7D37364C8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34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9DD5F-3619-4C66-B1BE-5FB0B64C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EF066E7-2490-4403-A4BC-64B097968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DDA94C-957B-4EC7-8388-7B5A07E63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26F9D8-43A2-47A7-BB39-61D5268B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FEDE4E-72F3-49A2-9A22-08607A42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F9CF52-D0C6-4CD5-95EE-F1ED693B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97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BF2A9C3-DE58-4FCC-B9B3-C2EB96F7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51D137-F8E8-45ED-A398-91D32911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1A5F94-0BD5-4F71-B3FB-50B729853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57436-4D6D-4113-ACAA-E88EDEBC4C34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E377D0-72F1-4F4C-B306-1105FCE70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FFC4F2-44BD-4E77-8C5A-351FB44F4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CDB2-0D5C-4B5B-8A91-000605CEC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92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92985" y="2695563"/>
            <a:ext cx="7303698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África: economia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3794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94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595010" y="573046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39" y="485712"/>
            <a:ext cx="6439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Integrações africanas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creen Shot 2019-06-30 at 21.07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101" y="805135"/>
            <a:ext cx="6769100" cy="6070600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3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8108920" y="573046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38" y="485712"/>
            <a:ext cx="7915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Recursos minerais e energéticos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creen Shot 2019-06-30 at 20.45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589" y="1239778"/>
            <a:ext cx="7124700" cy="5524500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54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rot="10800000">
            <a:off x="1651404" y="1371395"/>
            <a:ext cx="4007322" cy="4666878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5407053" y="5796901"/>
            <a:ext cx="404521" cy="41347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0E3C914-1B14-4690-A65C-9DBF9B80CD18}"/>
              </a:ext>
            </a:extLst>
          </p:cNvPr>
          <p:cNvSpPr txBox="1"/>
          <p:nvPr/>
        </p:nvSpPr>
        <p:spPr>
          <a:xfrm>
            <a:off x="1816073" y="1545997"/>
            <a:ext cx="37502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Calcula-se que o continente africano possui cerca de 7,5% das reservas mundiais de petróleo e gás natural e 6% das reservas de carvão mineral, os </a:t>
            </a:r>
            <a:r>
              <a:rPr lang="pt-BR" sz="2000" b="1" dirty="0"/>
              <a:t>recursos energéticos </a:t>
            </a:r>
            <a:r>
              <a:rPr lang="pt-BR" sz="2000" dirty="0"/>
              <a:t>mais consumidos do mundo. As maiores reservas de petróleo do continente estão no Norte da África, mas há outras importantes, especialmente </a:t>
            </a:r>
            <a:br>
              <a:rPr lang="pt-BR" sz="2000" dirty="0"/>
            </a:br>
            <a:r>
              <a:rPr lang="pt-BR" sz="2000" dirty="0"/>
              <a:t>no </a:t>
            </a:r>
            <a:r>
              <a:rPr lang="pt-BR" sz="2000" b="1" dirty="0"/>
              <a:t>Golfo da Guiné</a:t>
            </a:r>
            <a:r>
              <a:rPr lang="pt-BR" sz="2000" dirty="0"/>
              <a:t>, onde estão localizados Nigéria, Congo, Gabão, Camarões e Guiné Equatorial.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73B81E2-388F-4D44-979E-EBCDE01ED7AC}"/>
              </a:ext>
            </a:extLst>
          </p:cNvPr>
          <p:cNvSpPr txBox="1"/>
          <p:nvPr/>
        </p:nvSpPr>
        <p:spPr>
          <a:xfrm>
            <a:off x="6432254" y="1545999"/>
            <a:ext cx="37060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Embora a exploração dos recursos minerais seja uma atividade central em muitos países africanos, ela não beneficia a maioria da população. A exploração desses recursos, principalmente em jazidas profundas, é realizada na maior parte das vezes por empresas mineradoras estrangeiras, geralmente europeias, estadunidenses, chinesas e japonesas, que dominam o mercado e a produção.</a:t>
            </a:r>
          </a:p>
        </p:txBody>
      </p:sp>
      <p:pic>
        <p:nvPicPr>
          <p:cNvPr id="7" name="Picture 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8108920" y="573046"/>
            <a:ext cx="404521" cy="413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1338" y="485712"/>
            <a:ext cx="7915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Recursos minerais e energéticos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 Same Side Corner Rectangle 13"/>
          <p:cNvSpPr/>
          <p:nvPr/>
        </p:nvSpPr>
        <p:spPr>
          <a:xfrm rot="10800000">
            <a:off x="6246386" y="1371395"/>
            <a:ext cx="4007322" cy="4666878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5" name="Picture 14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9978945" y="5796901"/>
            <a:ext cx="404521" cy="413472"/>
          </a:xfrm>
          <a:prstGeom prst="rect">
            <a:avLst/>
          </a:prstGeom>
        </p:spPr>
      </p:pic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00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677317" y="591451"/>
            <a:ext cx="404521" cy="41347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2">
            <a:extLst>
              <a:ext uri="{FF2B5EF4-FFF2-40B4-BE49-F238E27FC236}">
                <a16:creationId xmlns:a16="http://schemas.microsoft.com/office/drawing/2014/main" id="{8B0EA462-30D3-47C5-9245-8C75D380DA12}"/>
              </a:ext>
            </a:extLst>
          </p:cNvPr>
          <p:cNvSpPr txBox="1"/>
          <p:nvPr/>
        </p:nvSpPr>
        <p:spPr>
          <a:xfrm>
            <a:off x="491339" y="485712"/>
            <a:ext cx="7425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Atividades agropecuárias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3" name="Picture 2" descr="Screen Shot 2019-06-30 at 20.51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421" y="1251323"/>
            <a:ext cx="7324502" cy="5484643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717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B36E03-D0E8-4F44-91CC-7FEF0D5879E2}"/>
              </a:ext>
            </a:extLst>
          </p:cNvPr>
          <p:cNvSpPr txBox="1"/>
          <p:nvPr/>
        </p:nvSpPr>
        <p:spPr>
          <a:xfrm>
            <a:off x="553811" y="1697423"/>
            <a:ext cx="106920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Desde o século XIX, desenvolvem-se três tipos principais de agricultura na África: </a:t>
            </a:r>
          </a:p>
          <a:p>
            <a:r>
              <a:rPr lang="pt-BR" dirty="0"/>
              <a:t>-    As </a:t>
            </a:r>
            <a:r>
              <a:rPr lang="pt-BR" b="1" i="1" dirty="0"/>
              <a:t>plantations </a:t>
            </a:r>
            <a:r>
              <a:rPr lang="pt-BR" dirty="0"/>
              <a:t>são grandes propriedades rurais monocultoras com produção voltada ao</a:t>
            </a:r>
          </a:p>
          <a:p>
            <a:r>
              <a:rPr lang="pt-BR" dirty="0"/>
              <a:t>     mercado externo. Geralmente, pertencem a empresas estrangeiras, principalmente europeias,</a:t>
            </a:r>
          </a:p>
          <a:p>
            <a:r>
              <a:rPr lang="pt-BR" dirty="0"/>
              <a:t>     ou à elite local, e ocupam as terras mais férteis do continente. Algumas propriedades empregam</a:t>
            </a:r>
          </a:p>
          <a:p>
            <a:r>
              <a:rPr lang="pt-BR" dirty="0"/>
              <a:t>     grande quantidade de trabalhadores rurais e outras são altamente mecanizadas. 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A </a:t>
            </a:r>
            <a:r>
              <a:rPr lang="pt-BR" b="1" dirty="0"/>
              <a:t>agricultura mediterrânea </a:t>
            </a:r>
            <a:r>
              <a:rPr lang="pt-BR" dirty="0"/>
              <a:t>está associada às áreas de ocorrência de clima mediterrâneo, em parte do litoral norte do continente, na região do </a:t>
            </a:r>
            <a:r>
              <a:rPr lang="pt-BR" dirty="0" err="1"/>
              <a:t>Magreb</a:t>
            </a:r>
            <a:r>
              <a:rPr lang="pt-BR" dirty="0"/>
              <a:t>, e em certas áreas da África do Sul.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A </a:t>
            </a:r>
            <a:r>
              <a:rPr lang="pt-BR" b="1" dirty="0"/>
              <a:t>agricultura de subsistência </a:t>
            </a:r>
            <a:r>
              <a:rPr lang="pt-BR" dirty="0"/>
              <a:t>é praticada por pequenos agricultores familiares e caracteriza-se pela utilização de instrumentos agrícolas simples e métodos tradicionais de cultivos. A produção é pequena, geralmente destinada ao consumo dos próprios produtores, e vendida no mercado local. </a:t>
            </a:r>
          </a:p>
          <a:p>
            <a:endParaRPr lang="pt-BR" dirty="0"/>
          </a:p>
          <a:p>
            <a:r>
              <a:rPr lang="pt-BR" dirty="0"/>
              <a:t>Como a agricultura de subsistência é muito suscetível às condições impostas pela natureza, secas</a:t>
            </a:r>
          </a:p>
          <a:p>
            <a:r>
              <a:rPr lang="pt-BR" dirty="0"/>
              <a:t>prolongadas, esgotamento do solo ou grande quantidade de chuvas prejudicam a produção e</a:t>
            </a:r>
          </a:p>
          <a:p>
            <a:r>
              <a:rPr lang="pt-BR" dirty="0"/>
              <a:t>comprometem a alimentação de famílias e comunidades rurais.</a:t>
            </a:r>
          </a:p>
        </p:txBody>
      </p:sp>
      <p:pic>
        <p:nvPicPr>
          <p:cNvPr id="7" name="Picture 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677317" y="554641"/>
            <a:ext cx="404521" cy="4134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">
            <a:extLst>
              <a:ext uri="{FF2B5EF4-FFF2-40B4-BE49-F238E27FC236}">
                <a16:creationId xmlns:a16="http://schemas.microsoft.com/office/drawing/2014/main" id="{8B0EA462-30D3-47C5-9245-8C75D380DA12}"/>
              </a:ext>
            </a:extLst>
          </p:cNvPr>
          <p:cNvSpPr txBox="1"/>
          <p:nvPr/>
        </p:nvSpPr>
        <p:spPr>
          <a:xfrm>
            <a:off x="491339" y="485712"/>
            <a:ext cx="7425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Atividades agropecuárias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48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513868" y="591451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39" y="485712"/>
            <a:ext cx="6268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Atividade industrial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DC32FD-3D72-46DD-9A0E-0ECDBB95C32E}"/>
              </a:ext>
            </a:extLst>
          </p:cNvPr>
          <p:cNvSpPr txBox="1"/>
          <p:nvPr/>
        </p:nvSpPr>
        <p:spPr>
          <a:xfrm>
            <a:off x="553810" y="1513315"/>
            <a:ext cx="11049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Em escala global, a participação da África na produção e no comércio de produtos industrializados é pequena.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750D649-7B46-41FB-9FD0-0EABC002821F}"/>
              </a:ext>
            </a:extLst>
          </p:cNvPr>
          <p:cNvSpPr txBox="1"/>
          <p:nvPr/>
        </p:nvSpPr>
        <p:spPr>
          <a:xfrm>
            <a:off x="569197" y="2446349"/>
            <a:ext cx="10544175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vez de serem utilizadas para alavancar a indústria local, as matérias-primas africanas, principalmente os recursos minerais, abastecem o mercado externo. O desenvolvimento da atividade industrial também foi prejudicado pelo longo tempo de subordinação do continente africano à política imperialista. Os europeus exploravam matéria-prima a baixíssimo custo e a levavam para ser transformada na Europa. Depois, vendiam os produtos industrializados aos países africanos. </a:t>
            </a:r>
          </a:p>
          <a:p>
            <a:r>
              <a:rPr lang="pt-BR" dirty="0"/>
              <a:t>Outros fatores que colaboraram para o lento desenvolvimento industrial ou não industrialização:</a:t>
            </a:r>
            <a:br>
              <a:rPr lang="pt-BR" dirty="0"/>
            </a:br>
            <a:endParaRPr lang="pt-BR" dirty="0"/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forte dependência econômica em relação às antigas metrópoles,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escassez de capital, 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carência de mão de obra qualificada,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deficiente infraestrutura urbana de transportes e de produção energética,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pequeno mercado consumidor,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conflitos geopolíticos.</a:t>
            </a:r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02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91340" y="485712"/>
            <a:ext cx="7401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Capital estrangeiro na África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10800000">
            <a:off x="1651404" y="1371395"/>
            <a:ext cx="4007322" cy="4147332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488094" y="573046"/>
            <a:ext cx="404521" cy="41347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28CB981-04DF-44A5-8D2F-53981B01D4EF}"/>
              </a:ext>
            </a:extLst>
          </p:cNvPr>
          <p:cNvSpPr txBox="1"/>
          <p:nvPr/>
        </p:nvSpPr>
        <p:spPr>
          <a:xfrm>
            <a:off x="1744910" y="1543920"/>
            <a:ext cx="3913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Considerando as diretrizes das indústrias multinacionais, que transferem suas fábricas para outros países em busca de matéria-prima, mão de obra barata e leis ambientais menos rígidas, os países africanos atraíram investimentos em </a:t>
            </a:r>
          </a:p>
          <a:p>
            <a:r>
              <a:rPr lang="pt-BR" sz="2400" dirty="0"/>
              <a:t>diversos setores.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E94DB82-A604-4E5E-835B-F08ADFA7D1C4}"/>
              </a:ext>
            </a:extLst>
          </p:cNvPr>
          <p:cNvSpPr txBox="1"/>
          <p:nvPr/>
        </p:nvSpPr>
        <p:spPr>
          <a:xfrm>
            <a:off x="6328348" y="1535543"/>
            <a:ext cx="39253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Além disso, muitas empresas à procura de oportunidades de investimento veem na África um mercado promissor no setor de tecnologia e de inovação, como a solução dos diversos problemas que assolam o continente.</a:t>
            </a: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5395508" y="5231177"/>
            <a:ext cx="404521" cy="413472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/>
        </p:nvSpPr>
        <p:spPr>
          <a:xfrm rot="10800000">
            <a:off x="6246386" y="1371396"/>
            <a:ext cx="4007322" cy="4147333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9967400" y="5231177"/>
            <a:ext cx="404521" cy="413472"/>
          </a:xfrm>
          <a:prstGeom prst="rect">
            <a:avLst/>
          </a:prstGeom>
        </p:spPr>
      </p:pic>
      <p:pic>
        <p:nvPicPr>
          <p:cNvPr id="12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89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1340" y="485712"/>
            <a:ext cx="7401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Capital estrangeiro na África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488094" y="554641"/>
            <a:ext cx="404521" cy="413472"/>
          </a:xfrm>
          <a:prstGeom prst="rect">
            <a:avLst/>
          </a:prstGeom>
        </p:spPr>
      </p:pic>
      <p:pic>
        <p:nvPicPr>
          <p:cNvPr id="10" name="Picture 9" descr="Screen Shot 2019-06-30 at 21.01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062" y="1281123"/>
            <a:ext cx="6113763" cy="5488928"/>
          </a:xfrm>
          <a:prstGeom prst="rect">
            <a:avLst/>
          </a:prstGeom>
        </p:spPr>
      </p:pic>
      <p:pic>
        <p:nvPicPr>
          <p:cNvPr id="7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73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3608912" y="624383"/>
            <a:ext cx="404521" cy="41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1339" y="485712"/>
            <a:ext cx="512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PIB por setor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" name="Picture 1" descr="Screen Shot 2019-06-30 at 21.04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821" y="643014"/>
            <a:ext cx="7209360" cy="6182616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237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571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Aptifer Slab LT W01 Bold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2020-04-03T13:06:39Z</dcterms:created>
  <dcterms:modified xsi:type="dcterms:W3CDTF">2020-04-03T13:11:41Z</dcterms:modified>
</cp:coreProperties>
</file>