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gSqHOPdDS1eTPrjpLGa6w/cK+A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>
  <p:cSld name="Slide de título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9977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" name="Google Shape;12;p13"/>
          <p:cNvSpPr txBox="1"/>
          <p:nvPr>
            <p:ph type="title"/>
          </p:nvPr>
        </p:nvSpPr>
        <p:spPr>
          <a:xfrm>
            <a:off x="239086" y="486341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>
  <p:cSld name="Título e conteúdo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idx="1" type="body"/>
          </p:nvPr>
        </p:nvSpPr>
        <p:spPr>
          <a:xfrm>
            <a:off x="209725" y="752911"/>
            <a:ext cx="8477075" cy="550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8" name="Google Shape;18;p14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>
  <p:cSld name="Duas Partes de Conteúdo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idx="1" type="body"/>
          </p:nvPr>
        </p:nvSpPr>
        <p:spPr>
          <a:xfrm>
            <a:off x="457200" y="727744"/>
            <a:ext cx="4038600" cy="5547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5"/>
          <p:cNvSpPr txBox="1"/>
          <p:nvPr>
            <p:ph idx="2" type="body"/>
          </p:nvPr>
        </p:nvSpPr>
        <p:spPr>
          <a:xfrm>
            <a:off x="4648200" y="727744"/>
            <a:ext cx="4038600" cy="5547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5" name="Google Shape;25;p15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>
  <p:cSld name="Cabeçalho da Seção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1" name="Google Shape;31;p16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>
  <p:cSld name="Comparação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/>
          <p:nvPr>
            <p:ph idx="1" type="body"/>
          </p:nvPr>
        </p:nvSpPr>
        <p:spPr>
          <a:xfrm>
            <a:off x="457200" y="712991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17"/>
          <p:cNvSpPr txBox="1"/>
          <p:nvPr>
            <p:ph idx="2" type="body"/>
          </p:nvPr>
        </p:nvSpPr>
        <p:spPr>
          <a:xfrm>
            <a:off x="457200" y="1352752"/>
            <a:ext cx="4040188" cy="4930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17"/>
          <p:cNvSpPr txBox="1"/>
          <p:nvPr>
            <p:ph idx="3" type="body"/>
          </p:nvPr>
        </p:nvSpPr>
        <p:spPr>
          <a:xfrm>
            <a:off x="4645025" y="712991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17"/>
          <p:cNvSpPr txBox="1"/>
          <p:nvPr>
            <p:ph idx="4" type="body"/>
          </p:nvPr>
        </p:nvSpPr>
        <p:spPr>
          <a:xfrm>
            <a:off x="4645025" y="1352753"/>
            <a:ext cx="4041775" cy="49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p17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>
  <p:cSld name="Em branco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5" name="Google Shape;45;p18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>
  <p:cSld name="Conteúdo com Legenda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/>
          <p:nvPr>
            <p:ph idx="1" type="body"/>
          </p:nvPr>
        </p:nvSpPr>
        <p:spPr>
          <a:xfrm>
            <a:off x="3575050" y="687897"/>
            <a:ext cx="5111750" cy="5438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9"/>
          <p:cNvSpPr txBox="1"/>
          <p:nvPr>
            <p:ph idx="2" type="body"/>
          </p:nvPr>
        </p:nvSpPr>
        <p:spPr>
          <a:xfrm>
            <a:off x="457200" y="687898"/>
            <a:ext cx="3008313" cy="5438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2" name="Google Shape;52;p19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mplate_Apres_NovaMarca.jpg" id="6" name="Google Shape;6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/>
          <p:nvPr>
            <p:ph type="title"/>
          </p:nvPr>
        </p:nvSpPr>
        <p:spPr>
          <a:xfrm>
            <a:off x="467544" y="19888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pt-BR" sz="4800"/>
              <a:t>A ideia de função</a:t>
            </a:r>
            <a:endParaRPr sz="48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"/>
          <p:cNvSpPr txBox="1"/>
          <p:nvPr>
            <p:ph idx="1" type="body"/>
          </p:nvPr>
        </p:nvSpPr>
        <p:spPr>
          <a:xfrm>
            <a:off x="209725" y="752911"/>
            <a:ext cx="8477075" cy="550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/>
              <a:t>ATIVIDADES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2. Escreva a lei de formação obtida em cada caso da atividade 1.</a:t>
            </a:r>
            <a:endParaRPr/>
          </a:p>
        </p:txBody>
      </p:sp>
      <p:sp>
        <p:nvSpPr>
          <p:cNvPr id="128" name="Google Shape;128;p10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"/>
          <p:cNvSpPr txBox="1"/>
          <p:nvPr>
            <p:ph idx="1" type="body"/>
          </p:nvPr>
        </p:nvSpPr>
        <p:spPr>
          <a:xfrm>
            <a:off x="209725" y="752911"/>
            <a:ext cx="8477075" cy="550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/>
              <a:t>PARA SABER MAIS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Tele aula 27 da Fundação Roberto Marinho sobre a noção de função. Disponível em:&lt;</a:t>
            </a:r>
            <a:r>
              <a:rPr lang="pt-BR"/>
              <a:t>http://ftd.li/rgz5ga&gt;</a:t>
            </a:r>
            <a:r>
              <a:rPr lang="pt-BR"/>
              <a:t>. Acesso em: 3 abr. 2020.</a:t>
            </a:r>
            <a:endParaRPr/>
          </a:p>
        </p:txBody>
      </p:sp>
      <p:sp>
        <p:nvSpPr>
          <p:cNvPr id="134" name="Google Shape;134;p11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idx="1" type="body"/>
          </p:nvPr>
        </p:nvSpPr>
        <p:spPr>
          <a:xfrm>
            <a:off x="209725" y="752911"/>
            <a:ext cx="8477075" cy="550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/>
              <a:t>OBJETIVOS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Explorar a ideia de função como relação de dependência entre duas grandezas.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Identificar representações algébricas que expressem a relação entre grandezas.</a:t>
            </a:r>
            <a:endParaRPr/>
          </a:p>
        </p:txBody>
      </p:sp>
      <p:sp>
        <p:nvSpPr>
          <p:cNvPr id="63" name="Google Shape;63;p2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/>
          <p:nvPr>
            <p:ph idx="1" type="body"/>
          </p:nvPr>
        </p:nvSpPr>
        <p:spPr>
          <a:xfrm>
            <a:off x="209725" y="752911"/>
            <a:ext cx="8477075" cy="2316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Em diversas ocasiões, vocês já devem ter percebido situações em que uma grandeza depende de outra.</a:t>
            </a:r>
            <a:endParaRPr/>
          </a:p>
        </p:txBody>
      </p:sp>
      <p:sp>
        <p:nvSpPr>
          <p:cNvPr id="69" name="Google Shape;69;p3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  <p:grpSp>
        <p:nvGrpSpPr>
          <p:cNvPr id="70" name="Google Shape;70;p3"/>
          <p:cNvGrpSpPr/>
          <p:nvPr/>
        </p:nvGrpSpPr>
        <p:grpSpPr>
          <a:xfrm>
            <a:off x="2627784" y="4653136"/>
            <a:ext cx="3024336" cy="1762458"/>
            <a:chOff x="2627784" y="4653136"/>
            <a:chExt cx="3024336" cy="1762458"/>
          </a:xfrm>
        </p:grpSpPr>
        <p:pic>
          <p:nvPicPr>
            <p:cNvPr id="71" name="Google Shape;71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627784" y="4653136"/>
              <a:ext cx="3024336" cy="176245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Google Shape;72;p3"/>
            <p:cNvSpPr txBox="1"/>
            <p:nvPr/>
          </p:nvSpPr>
          <p:spPr>
            <a:xfrm>
              <a:off x="3059832" y="4789134"/>
              <a:ext cx="2403704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Termômetro clínico.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oogle Shape;73;p3"/>
          <p:cNvGrpSpPr/>
          <p:nvPr/>
        </p:nvGrpSpPr>
        <p:grpSpPr>
          <a:xfrm>
            <a:off x="5724128" y="2626838"/>
            <a:ext cx="2951615" cy="1954290"/>
            <a:chOff x="5652120" y="4375935"/>
            <a:chExt cx="2951615" cy="1954290"/>
          </a:xfrm>
        </p:grpSpPr>
        <p:pic>
          <p:nvPicPr>
            <p:cNvPr id="74" name="Google Shape;74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679560" y="4375935"/>
              <a:ext cx="2924175" cy="1752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3"/>
            <p:cNvSpPr txBox="1"/>
            <p:nvPr/>
          </p:nvSpPr>
          <p:spPr>
            <a:xfrm>
              <a:off x="5652120" y="6084004"/>
              <a:ext cx="2403704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Taxímetro.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76;p3"/>
          <p:cNvGrpSpPr/>
          <p:nvPr/>
        </p:nvGrpSpPr>
        <p:grpSpPr>
          <a:xfrm>
            <a:off x="251520" y="3140968"/>
            <a:ext cx="2160241" cy="2560350"/>
            <a:chOff x="251520" y="3140968"/>
            <a:chExt cx="2160241" cy="2560350"/>
          </a:xfrm>
        </p:grpSpPr>
        <p:pic>
          <p:nvPicPr>
            <p:cNvPr id="77" name="Google Shape;77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51520" y="3140968"/>
              <a:ext cx="2160241" cy="21980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3"/>
            <p:cNvSpPr txBox="1"/>
            <p:nvPr/>
          </p:nvSpPr>
          <p:spPr>
            <a:xfrm>
              <a:off x="323528" y="5301208"/>
              <a:ext cx="20882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Placa de Petri com cultura de bactérias.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 txBox="1"/>
          <p:nvPr>
            <p:ph idx="2" type="body"/>
          </p:nvPr>
        </p:nvSpPr>
        <p:spPr>
          <a:xfrm>
            <a:off x="4648200" y="727744"/>
            <a:ext cx="4038600" cy="5547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Em uma cultura de bactérias, a população se altera ao longo do tempo.</a:t>
            </a:r>
            <a:endParaRPr/>
          </a:p>
        </p:txBody>
      </p:sp>
      <p:sp>
        <p:nvSpPr>
          <p:cNvPr id="84" name="Google Shape;84;p4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  <p:pic>
        <p:nvPicPr>
          <p:cNvPr id="85" name="Google Shape;8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583" y="1628800"/>
            <a:ext cx="3600401" cy="366338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4"/>
          <p:cNvSpPr txBox="1"/>
          <p:nvPr/>
        </p:nvSpPr>
        <p:spPr>
          <a:xfrm>
            <a:off x="971600" y="5301208"/>
            <a:ext cx="345638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Placa de Petri com cultura de bactérias.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5616" y="1032864"/>
            <a:ext cx="6715430" cy="31882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5"/>
          <p:cNvSpPr txBox="1"/>
          <p:nvPr>
            <p:ph idx="1" type="body"/>
          </p:nvPr>
        </p:nvSpPr>
        <p:spPr>
          <a:xfrm>
            <a:off x="209725" y="4509120"/>
            <a:ext cx="8477075" cy="1533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Num termômetro clínico, a medida da temperatura varia de acordo com a altura da coluna de mercúrio.</a:t>
            </a:r>
            <a:endParaRPr/>
          </a:p>
        </p:txBody>
      </p:sp>
      <p:sp>
        <p:nvSpPr>
          <p:cNvPr id="93" name="Google Shape;93;p5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  <p:sp>
        <p:nvSpPr>
          <p:cNvPr id="94" name="Google Shape;94;p5"/>
          <p:cNvSpPr txBox="1"/>
          <p:nvPr/>
        </p:nvSpPr>
        <p:spPr>
          <a:xfrm>
            <a:off x="1880264" y="3902859"/>
            <a:ext cx="240370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Termômetro clínico.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/>
          <p:nvPr>
            <p:ph idx="1" type="body"/>
          </p:nvPr>
        </p:nvSpPr>
        <p:spPr>
          <a:xfrm>
            <a:off x="251520" y="4209295"/>
            <a:ext cx="8435280" cy="1811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O preço cobrado por uma corrida de táxi é composto de uma parte fixa (bandeirada) e uma variável que depende da distância percorrida.</a:t>
            </a:r>
            <a:endParaRPr/>
          </a:p>
        </p:txBody>
      </p:sp>
      <p:sp>
        <p:nvSpPr>
          <p:cNvPr id="100" name="Google Shape;100;p6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  <p:pic>
        <p:nvPicPr>
          <p:cNvPr id="101" name="Google Shape;10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4948" y="1095677"/>
            <a:ext cx="4734105" cy="283737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6"/>
          <p:cNvSpPr txBox="1"/>
          <p:nvPr/>
        </p:nvSpPr>
        <p:spPr>
          <a:xfrm>
            <a:off x="2312312" y="3861048"/>
            <a:ext cx="240370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Taxímetro.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/>
          <p:nvPr>
            <p:ph idx="1" type="body"/>
          </p:nvPr>
        </p:nvSpPr>
        <p:spPr>
          <a:xfrm>
            <a:off x="209725" y="752911"/>
            <a:ext cx="8477075" cy="550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/>
              <a:t>PESQUISANDO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Em grupos, façam uma pesquisa sobre outros exemplos de funções do cotidiano.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Exponham para o restante dos seus colegas os exemplos que vocês encontraram. Quando possível, escrevam na lousa a relação de dependência referente a cada exemplo. </a:t>
            </a:r>
            <a:endParaRPr/>
          </a:p>
        </p:txBody>
      </p:sp>
      <p:sp>
        <p:nvSpPr>
          <p:cNvPr id="108" name="Google Shape;108;p7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idx="1" type="body"/>
          </p:nvPr>
        </p:nvSpPr>
        <p:spPr>
          <a:xfrm>
            <a:off x="209725" y="752911"/>
            <a:ext cx="8477075" cy="550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/>
              <a:t>LEI DE FORMAÇÃO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A área </a:t>
            </a:r>
            <a:r>
              <a:rPr b="1" lang="pt-BR"/>
              <a:t>A</a:t>
            </a:r>
            <a:r>
              <a:rPr lang="pt-BR"/>
              <a:t> de um quadrado é função da medida do seu lado </a:t>
            </a:r>
            <a:r>
              <a:rPr b="1" lang="pt-BR"/>
              <a:t>x</a:t>
            </a:r>
            <a:r>
              <a:rPr lang="pt-BR"/>
              <a:t>. Assim, podemos representar essa área pela expressão </a:t>
            </a:r>
            <a:r>
              <a:rPr b="1" lang="pt-BR"/>
              <a:t>A = x²</a:t>
            </a:r>
            <a:r>
              <a:rPr lang="pt-BR"/>
              <a:t>.</a:t>
            </a:r>
            <a:endParaRPr/>
          </a:p>
          <a:p>
            <a:pPr indent="0" lvl="0" marL="45720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Se compararmos essa função com uma máquina, podemos representá-la pelo esquema ao lado.</a:t>
            </a:r>
            <a:endParaRPr/>
          </a:p>
        </p:txBody>
      </p:sp>
      <p:sp>
        <p:nvSpPr>
          <p:cNvPr id="114" name="Google Shape;114;p8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  <p:pic>
        <p:nvPicPr>
          <p:cNvPr id="115" name="Google Shape;11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3091" y="3645024"/>
            <a:ext cx="4352925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"/>
          <p:cNvSpPr txBox="1"/>
          <p:nvPr>
            <p:ph idx="1" type="body"/>
          </p:nvPr>
        </p:nvSpPr>
        <p:spPr>
          <a:xfrm>
            <a:off x="209725" y="752910"/>
            <a:ext cx="8477075" cy="5772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/>
              <a:t>ATIVIDADES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1. Considerando o esquema dado a seguir, responda que operações a “máquina” deve fazer para determinar: </a:t>
            </a:r>
            <a:endParaRPr/>
          </a:p>
          <a:p>
            <a:pPr indent="0" lvl="0" marL="394017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a) o perímetro de um quadrado de lado </a:t>
            </a:r>
            <a:r>
              <a:rPr b="1" lang="pt-BR"/>
              <a:t>x</a:t>
            </a:r>
            <a:r>
              <a:rPr lang="pt-BR"/>
              <a:t>;</a:t>
            </a:r>
            <a:endParaRPr/>
          </a:p>
          <a:p>
            <a:pPr indent="0" lvl="0" marL="394017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b) a diagonal do quadrado de lado </a:t>
            </a:r>
            <a:r>
              <a:rPr b="1" lang="pt-BR"/>
              <a:t>x</a:t>
            </a:r>
            <a:r>
              <a:rPr lang="pt-BR"/>
              <a:t>;</a:t>
            </a:r>
            <a:endParaRPr/>
          </a:p>
          <a:p>
            <a:pPr indent="0" lvl="0" marL="394017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c) a área de um </a:t>
            </a:r>
            <a:br>
              <a:rPr lang="pt-BR"/>
            </a:br>
            <a:r>
              <a:rPr lang="pt-BR"/>
              <a:t>círculo de raio </a:t>
            </a:r>
            <a:r>
              <a:rPr b="1" lang="pt-BR"/>
              <a:t>x</a:t>
            </a:r>
            <a:r>
              <a:rPr lang="pt-BR"/>
              <a:t>.</a:t>
            </a:r>
            <a:endParaRPr/>
          </a:p>
        </p:txBody>
      </p:sp>
      <p:sp>
        <p:nvSpPr>
          <p:cNvPr id="121" name="Google Shape;121;p9"/>
          <p:cNvSpPr txBox="1"/>
          <p:nvPr>
            <p:ph type="title"/>
          </p:nvPr>
        </p:nvSpPr>
        <p:spPr>
          <a:xfrm>
            <a:off x="171973" y="188640"/>
            <a:ext cx="8812635" cy="441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pt-BR"/>
              <a:t>A ideia de função</a:t>
            </a:r>
            <a:endParaRPr/>
          </a:p>
        </p:txBody>
      </p:sp>
      <p:pic>
        <p:nvPicPr>
          <p:cNvPr id="122" name="Google Shape;12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3965282"/>
            <a:ext cx="3772780" cy="1695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TD_Educacao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2013-09-19T11:48:29Z</dcterms:created>
  <dc:creator>Daniela Silveira Lima - FTD</dc:creator>
</cp:coreProperties>
</file>