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26" r:id="rId2"/>
    <p:sldId id="284" r:id="rId3"/>
    <p:sldId id="285" r:id="rId4"/>
    <p:sldId id="286" r:id="rId5"/>
    <p:sldId id="287" r:id="rId6"/>
    <p:sldId id="288" r:id="rId7"/>
    <p:sldId id="289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B00B8-F321-481E-B5EB-8F048E973DC8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2E7B3-B3E0-44F6-85AB-CD5E22AD85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7401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82E1B4-CAFB-4FF5-9558-A6584CBB38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8DC2EFD-3EF3-4E6D-BE22-C15D0008E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66A7EA-BB59-41C9-B244-7FBB9D3A7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6CD7-DCA0-4A35-BCB6-C38D0863A5F4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651FA5-4B1B-464F-AB54-E599FEF21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D31B79-7B3F-4CE6-8475-6DD302995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DB1F4-D6C9-4E0B-AC87-8CA6048095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9570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3E862F-ADA7-417E-985C-9CEBE2741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C79617E-5746-4FF0-B866-1BD3C492A0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76BB93A-55EA-4C93-9290-03D8E4643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6CD7-DCA0-4A35-BCB6-C38D0863A5F4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5FD8090-5892-4BA9-811A-1DA185975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34F6499-BFB5-4BDF-9C7E-DAB5D20EA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DB1F4-D6C9-4E0B-AC87-8CA6048095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4686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13BE03D-A49B-4795-862C-5EDCC65904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03FA7A0-6803-4E15-81A5-CD866F25B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A0A1F1-A407-4670-89F3-D4533E7AF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6CD7-DCA0-4A35-BCB6-C38D0863A5F4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80FDCB6-4F51-4091-ABBC-5F12D2D6F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E08207F-6B01-452E-B5D8-64776D875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DB1F4-D6C9-4E0B-AC87-8CA6048095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5345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601487-E894-4CC8-B6B8-60DAFB9ED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97E817-1A0C-4D0E-8616-54270D3DE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6C7BDA1-7686-4B34-B376-3F88ADACD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6CD7-DCA0-4A35-BCB6-C38D0863A5F4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C5A529-0011-44D8-A1F7-66312C1E8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6728447-7ADB-498A-9885-F1B2E1444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DB1F4-D6C9-4E0B-AC87-8CA6048095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2820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DBE3A4-11B2-4B89-BB55-92980DD11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6FCBA3B-85F2-4F9B-935D-00F33AB6E1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775AFAC-B4FB-4155-95F2-B4B25595F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6CD7-DCA0-4A35-BCB6-C38D0863A5F4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0308DD-AAA0-4C5D-BCA2-C88A0A208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7FFC91F-F243-4AC2-BEFD-DC0A302CF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DB1F4-D6C9-4E0B-AC87-8CA6048095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6470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48799A-77C2-4CB1-BFD7-97620300B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84DACE-DD72-4A5C-AECA-DE08E53950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D41B5B1-D05F-4BDE-A544-5619A90C24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F827CDA-1027-4B0A-976F-E2180EF5D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6CD7-DCA0-4A35-BCB6-C38D0863A5F4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D595CA6-B19D-42AB-9050-FD465B14C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880198D-057C-4AE6-933F-71696F7A4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DB1F4-D6C9-4E0B-AC87-8CA6048095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594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183A23-2BBC-4FF6-B002-BEE2DDFCA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2A37BFA-5ECF-4DC2-A16E-3BFD052C3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9BE00E5-CAD6-46F7-A553-96C2CE1A35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6F3FAE8-5588-4E6F-98FD-EB3A5FB863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BB00855-46E1-43EB-B1AA-F9B81C4A94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29DE130-124D-4F1B-9066-8430CB432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6CD7-DCA0-4A35-BCB6-C38D0863A5F4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D383BF9-3A39-4F3F-8589-EC6C992A9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C63BF7F-B993-457A-BB88-8683E3AEB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DB1F4-D6C9-4E0B-AC87-8CA6048095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0208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2181B6-E4BC-4CDF-8B22-591214C94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C13161A-E7B6-462B-BBB0-A99E6D6C5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6CD7-DCA0-4A35-BCB6-C38D0863A5F4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B938C96-BB15-4B0C-98B1-9CA63C86D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643B4A2-EEC8-40BA-94EF-08FF17F13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DB1F4-D6C9-4E0B-AC87-8CA6048095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8013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0F0CAED-E146-42F5-914D-0752447F5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6CD7-DCA0-4A35-BCB6-C38D0863A5F4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B46F7FA-2177-47E5-B505-BB54D912B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ED25423-97C9-4A0B-89DF-055ADE491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DB1F4-D6C9-4E0B-AC87-8CA6048095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024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00598C-0674-4864-965C-F0B55C094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A98965-077B-4DF1-9424-05C5829C3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AAD99FC-20F5-4EDB-915A-3570E8C378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9DAA0A4-CDF2-40AB-81E2-A620B2392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6CD7-DCA0-4A35-BCB6-C38D0863A5F4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8A49965-D9E8-420B-804F-74CC3422C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07227A7-28A8-46C0-9E1D-DADCC5197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DB1F4-D6C9-4E0B-AC87-8CA6048095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3427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94131E-19FC-4676-BB25-65DBF768A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7CB8A2A-0428-41FC-BF55-92D12CE079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6702464-2625-48D1-9838-848DFF2525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F38CF45-C764-47EB-9947-0EFCB194D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6CD7-DCA0-4A35-BCB6-C38D0863A5F4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B78A5D3-A0E3-4E45-B1CD-57A060782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0D42917-3802-47A6-85AD-DDF0C33D7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DB1F4-D6C9-4E0B-AC87-8CA6048095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871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E4BF1BC-5CDF-4EAD-9760-C82291111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E7A599F-3065-46AD-BADB-7C8EBAE8B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FBAB7E-E95A-4800-B640-4F2DFB7E9E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06CD7-DCA0-4A35-BCB6-C38D0863A5F4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353982A-3B52-499F-8E3C-D4B690470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83A331-01A7-44D8-9C94-7B8643D4F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DB1F4-D6C9-4E0B-AC87-8CA6048095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1916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>
                <a:latin typeface="RobotoBR" pitchFamily="2" charset="0"/>
              </a:rPr>
              <a:t>Unidade 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0893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7A8E51-6B4E-4198-88DE-5CF4B728A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b="1" dirty="0">
                <a:latin typeface="RobotoBR" pitchFamily="2" charset="0"/>
              </a:rPr>
              <a:t>Gênero textual: conto popular</a:t>
            </a:r>
            <a:endParaRPr lang="pt-BR" b="1" dirty="0">
              <a:solidFill>
                <a:schemeClr val="bg1"/>
              </a:solidFill>
              <a:latin typeface="RobotoBR" pitchFamily="2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EC9014-A093-48C6-9B10-6539D03C6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0888"/>
          </a:xfrm>
        </p:spPr>
        <p:txBody>
          <a:bodyPr>
            <a:normAutofit/>
          </a:bodyPr>
          <a:lstStyle/>
          <a:p>
            <a:r>
              <a:rPr lang="pt-BR" dirty="0">
                <a:latin typeface="RobotoBR" pitchFamily="2" charset="0"/>
              </a:rPr>
              <a:t>No </a:t>
            </a:r>
            <a:r>
              <a:rPr lang="pt-BR" b="1" dirty="0">
                <a:latin typeface="RobotoBR" pitchFamily="2" charset="0"/>
              </a:rPr>
              <a:t>conto popular</a:t>
            </a:r>
            <a:r>
              <a:rPr lang="pt-BR" dirty="0">
                <a:latin typeface="RobotoBR" pitchFamily="2" charset="0"/>
              </a:rPr>
              <a:t>, há um </a:t>
            </a:r>
            <a:r>
              <a:rPr lang="pt-BR" b="1" dirty="0">
                <a:latin typeface="RobotoBR" pitchFamily="2" charset="0"/>
              </a:rPr>
              <a:t>conflito </a:t>
            </a:r>
            <a:r>
              <a:rPr lang="pt-BR" dirty="0">
                <a:latin typeface="RobotoBR" pitchFamily="2" charset="0"/>
              </a:rPr>
              <a:t>que modifica a </a:t>
            </a:r>
            <a:r>
              <a:rPr lang="pt-BR" b="1" dirty="0">
                <a:latin typeface="RobotoBR" pitchFamily="2" charset="0"/>
              </a:rPr>
              <a:t>situação inicial </a:t>
            </a:r>
            <a:r>
              <a:rPr lang="pt-BR" dirty="0">
                <a:latin typeface="RobotoBR" pitchFamily="2" charset="0"/>
              </a:rPr>
              <a:t>da história, isto é, há uma complicação que deverá ser resolvida no decorrer da narrativa. O </a:t>
            </a:r>
            <a:r>
              <a:rPr lang="pt-BR" b="1" dirty="0">
                <a:latin typeface="RobotoBR" pitchFamily="2" charset="0"/>
              </a:rPr>
              <a:t>clímax</a:t>
            </a:r>
            <a:r>
              <a:rPr lang="pt-BR" dirty="0">
                <a:latin typeface="RobotoBR" pitchFamily="2" charset="0"/>
              </a:rPr>
              <a:t>, ou o momento de maior tensão, é criado a partir do conflito.</a:t>
            </a:r>
          </a:p>
          <a:p>
            <a:r>
              <a:rPr lang="pt-BR" dirty="0">
                <a:latin typeface="RobotoBR" pitchFamily="2" charset="0"/>
              </a:rPr>
              <a:t>A resolução do conflito é chamada de </a:t>
            </a:r>
            <a:r>
              <a:rPr lang="pt-BR" b="1" dirty="0">
                <a:latin typeface="RobotoBR" pitchFamily="2" charset="0"/>
              </a:rPr>
              <a:t>desfecho</a:t>
            </a:r>
            <a:r>
              <a:rPr lang="pt-BR" dirty="0">
                <a:latin typeface="RobotoBR" pitchFamily="2" charset="0"/>
              </a:rPr>
              <a:t>. A </a:t>
            </a:r>
            <a:r>
              <a:rPr lang="pt-BR" b="1" dirty="0">
                <a:latin typeface="RobotoBR" pitchFamily="2" charset="0"/>
              </a:rPr>
              <a:t>finalização </a:t>
            </a:r>
            <a:r>
              <a:rPr lang="pt-BR" dirty="0">
                <a:latin typeface="RobotoBR" pitchFamily="2" charset="0"/>
              </a:rPr>
              <a:t>mostra as consequências de tudo o que ocorreu. Esses elementos compõem o </a:t>
            </a:r>
            <a:r>
              <a:rPr lang="pt-BR" b="1" dirty="0">
                <a:latin typeface="RobotoBR" pitchFamily="2" charset="0"/>
              </a:rPr>
              <a:t>enredo </a:t>
            </a:r>
            <a:r>
              <a:rPr lang="pt-BR" dirty="0">
                <a:latin typeface="RobotoBR" pitchFamily="2" charset="0"/>
              </a:rPr>
              <a:t>da história.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57C63B48-6F48-4599-BCE1-DA9290EAA4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6728" y="4832586"/>
            <a:ext cx="7838540" cy="181658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9675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CE37A722-52FD-45A9-9301-963387D4B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81113" cy="4919124"/>
          </a:xfrm>
        </p:spPr>
        <p:txBody>
          <a:bodyPr>
            <a:normAutofit lnSpcReduction="10000"/>
          </a:bodyPr>
          <a:lstStyle/>
          <a:p>
            <a:r>
              <a:rPr lang="pt-BR" sz="2400" dirty="0">
                <a:latin typeface="RobotoBR" pitchFamily="2" charset="0"/>
              </a:rPr>
              <a:t>É a palavra que demarca ação, estado ou fenômenos (da natureza ou meteorológicos). </a:t>
            </a:r>
          </a:p>
          <a:p>
            <a:r>
              <a:rPr lang="pt-BR" sz="2400" dirty="0">
                <a:latin typeface="RobotoBR" pitchFamily="2" charset="0"/>
              </a:rPr>
              <a:t>O verbo indica o momento em que ocorreu a situação – presente, pretérito ou futuro. </a:t>
            </a:r>
          </a:p>
          <a:p>
            <a:r>
              <a:rPr lang="pt-BR" sz="2400" dirty="0">
                <a:latin typeface="RobotoBR" pitchFamily="2" charset="0"/>
              </a:rPr>
              <a:t>Também indica quem realizou ou “sofreu” a ação – 1ª, 2ª ou 3ª pessoa do singular (eu, tu, ele/ela) ou do plural (nós, vós, eles/elas).</a:t>
            </a:r>
          </a:p>
          <a:p>
            <a:r>
              <a:rPr lang="pt-BR" sz="2400" dirty="0">
                <a:latin typeface="RobotoBR" pitchFamily="2" charset="0"/>
              </a:rPr>
              <a:t>As expressões formadas por dois ou mais verbos são chamadas </a:t>
            </a:r>
            <a:r>
              <a:rPr lang="pt-BR" sz="2400" b="1" dirty="0">
                <a:latin typeface="RobotoBR" pitchFamily="2" charset="0"/>
              </a:rPr>
              <a:t>locuções verbais</a:t>
            </a:r>
            <a:r>
              <a:rPr lang="pt-BR" sz="2400" dirty="0">
                <a:latin typeface="RobotoBR" pitchFamily="2" charset="0"/>
              </a:rPr>
              <a:t>.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B6F19906-A39D-43A7-BB7D-F07AEBC6E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RobotoBR" pitchFamily="2" charset="0"/>
              </a:rPr>
              <a:t>Verbo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88185C29-1213-43B3-B201-AEB1988436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4823" y="2074545"/>
            <a:ext cx="6105564" cy="3938157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3069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E8012D0-8275-4FC0-8AEC-788E36269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1443" y="2272606"/>
            <a:ext cx="8662358" cy="149965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2600" dirty="0">
                <a:latin typeface="RobotoBR" pitchFamily="2" charset="0"/>
              </a:rPr>
              <a:t>Palavras com terminação -</a:t>
            </a:r>
            <a:r>
              <a:rPr lang="pt-BR" sz="2600" b="1" dirty="0">
                <a:latin typeface="RobotoBR" pitchFamily="2" charset="0"/>
              </a:rPr>
              <a:t>agem </a:t>
            </a:r>
            <a:r>
              <a:rPr lang="pt-BR" sz="2600" dirty="0">
                <a:latin typeface="RobotoBR" pitchFamily="2" charset="0"/>
              </a:rPr>
              <a:t>são grafadas com </a:t>
            </a:r>
            <a:r>
              <a:rPr lang="pt-BR" sz="2600" b="1" dirty="0">
                <a:latin typeface="RobotoBR" pitchFamily="2" charset="0"/>
              </a:rPr>
              <a:t>g</a:t>
            </a:r>
            <a:r>
              <a:rPr lang="pt-BR" sz="2600" dirty="0">
                <a:latin typeface="RobotoBR" pitchFamily="2" charset="0"/>
              </a:rPr>
              <a:t>. </a:t>
            </a:r>
          </a:p>
          <a:p>
            <a:pPr marL="0" indent="0">
              <a:buNone/>
            </a:pPr>
            <a:r>
              <a:rPr lang="pt-BR" sz="2600" b="1" dirty="0">
                <a:latin typeface="RobotoBR" pitchFamily="2" charset="0"/>
              </a:rPr>
              <a:t>	</a:t>
            </a:r>
            <a:r>
              <a:rPr lang="pt-BR" sz="2600" dirty="0">
                <a:latin typeface="RobotoBR" pitchFamily="2" charset="0"/>
              </a:rPr>
              <a:t>Ex.: </a:t>
            </a:r>
            <a:r>
              <a:rPr lang="pt-BR" sz="2600" b="1" dirty="0">
                <a:latin typeface="RobotoBR" pitchFamily="2" charset="0"/>
              </a:rPr>
              <a:t>viagem.</a:t>
            </a:r>
            <a:endParaRPr lang="pt-BR" sz="2600" dirty="0">
              <a:latin typeface="RobotoBR" pitchFamily="2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40503097-45C0-467C-820B-D3C941306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b="1" dirty="0">
                <a:latin typeface="RobotoBR" pitchFamily="2" charset="0"/>
              </a:rPr>
              <a:t>Uso de </a:t>
            </a:r>
            <a:r>
              <a:rPr lang="pt-BR" b="1" i="1" dirty="0">
                <a:latin typeface="RobotoBR" pitchFamily="2" charset="0"/>
              </a:rPr>
              <a:t>g</a:t>
            </a:r>
            <a:r>
              <a:rPr lang="pt-BR" b="1" dirty="0">
                <a:latin typeface="RobotoBR" pitchFamily="2" charset="0"/>
              </a:rPr>
              <a:t> e </a:t>
            </a:r>
            <a:r>
              <a:rPr lang="pt-BR" b="1" i="1" dirty="0">
                <a:latin typeface="RobotoBR" pitchFamily="2" charset="0"/>
              </a:rPr>
              <a:t>j</a:t>
            </a:r>
            <a:endParaRPr lang="pt-BR" b="1" i="1" dirty="0">
              <a:solidFill>
                <a:schemeClr val="bg1"/>
              </a:solidFill>
              <a:latin typeface="RobotoBR" pitchFamily="2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89A84F8-C17B-4C8A-9E2F-EAC24B588220}"/>
              </a:ext>
            </a:extLst>
          </p:cNvPr>
          <p:cNvSpPr txBox="1"/>
          <p:nvPr/>
        </p:nvSpPr>
        <p:spPr>
          <a:xfrm>
            <a:off x="1235015" y="1371600"/>
            <a:ext cx="138741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RobotoBR" pitchFamily="2" charset="0"/>
              </a:rPr>
              <a:t>g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67BC67C4-4925-46A1-B663-8ACC1330591C}"/>
              </a:ext>
            </a:extLst>
          </p:cNvPr>
          <p:cNvSpPr txBox="1"/>
          <p:nvPr/>
        </p:nvSpPr>
        <p:spPr>
          <a:xfrm>
            <a:off x="1235014" y="3429000"/>
            <a:ext cx="138741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RobotoBR" pitchFamily="2" charset="0"/>
              </a:rPr>
              <a:t>j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D2804AE8-F3A4-47D8-8E1D-8EE1805DC039}"/>
              </a:ext>
            </a:extLst>
          </p:cNvPr>
          <p:cNvSpPr/>
          <p:nvPr/>
        </p:nvSpPr>
        <p:spPr>
          <a:xfrm>
            <a:off x="2691443" y="4261299"/>
            <a:ext cx="8662358" cy="12926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66700" indent="-266700">
              <a:buFont typeface="Arial" panose="020B0604020202020204" pitchFamily="34" charset="0"/>
              <a:buChar char="•"/>
            </a:pPr>
            <a:r>
              <a:rPr lang="pt-BR" sz="2600" dirty="0">
                <a:latin typeface="RobotoBR" pitchFamily="2" charset="0"/>
              </a:rPr>
              <a:t>Os verbos terminados em -</a:t>
            </a:r>
            <a:r>
              <a:rPr lang="pt-BR" sz="2600" b="1" dirty="0">
                <a:latin typeface="RobotoBR" pitchFamily="2" charset="0"/>
              </a:rPr>
              <a:t>jar </a:t>
            </a:r>
            <a:r>
              <a:rPr lang="pt-BR" sz="2600" dirty="0">
                <a:latin typeface="RobotoBR" pitchFamily="2" charset="0"/>
              </a:rPr>
              <a:t>ou -</a:t>
            </a:r>
            <a:r>
              <a:rPr lang="pt-BR" sz="2600" b="1" dirty="0">
                <a:latin typeface="RobotoBR" pitchFamily="2" charset="0"/>
              </a:rPr>
              <a:t>jear </a:t>
            </a:r>
            <a:r>
              <a:rPr lang="pt-BR" sz="2600" dirty="0">
                <a:latin typeface="RobotoBR" pitchFamily="2" charset="0"/>
              </a:rPr>
              <a:t>e suas formas são grafados com </a:t>
            </a:r>
            <a:r>
              <a:rPr lang="pt-BR" sz="2600" b="1" dirty="0">
                <a:latin typeface="RobotoBR" pitchFamily="2" charset="0"/>
              </a:rPr>
              <a:t>j</a:t>
            </a:r>
            <a:r>
              <a:rPr lang="pt-BR" sz="2600" dirty="0">
                <a:latin typeface="RobotoBR" pitchFamily="2" charset="0"/>
              </a:rPr>
              <a:t>. </a:t>
            </a:r>
          </a:p>
          <a:p>
            <a:r>
              <a:rPr lang="pt-BR" sz="2600" dirty="0">
                <a:latin typeface="RobotoBR" pitchFamily="2" charset="0"/>
              </a:rPr>
              <a:t>	Ex.: </a:t>
            </a:r>
            <a:r>
              <a:rPr lang="pt-BR" sz="2600" b="1" dirty="0">
                <a:latin typeface="RobotoBR" pitchFamily="2" charset="0"/>
              </a:rPr>
              <a:t>viajar </a:t>
            </a:r>
            <a:r>
              <a:rPr lang="pt-BR" sz="2600" dirty="0">
                <a:latin typeface="RobotoBR" pitchFamily="2" charset="0"/>
              </a:rPr>
              <a:t>(as formas verbais </a:t>
            </a:r>
            <a:r>
              <a:rPr lang="pt-BR" sz="2600" b="1" dirty="0">
                <a:latin typeface="RobotoBR" pitchFamily="2" charset="0"/>
              </a:rPr>
              <a:t>viajei</a:t>
            </a:r>
            <a:r>
              <a:rPr lang="pt-BR" sz="2600" dirty="0">
                <a:latin typeface="RobotoBR" pitchFamily="2" charset="0"/>
              </a:rPr>
              <a:t>, </a:t>
            </a:r>
            <a:r>
              <a:rPr lang="pt-BR" sz="2600" b="1" dirty="0">
                <a:latin typeface="RobotoBR" pitchFamily="2" charset="0"/>
              </a:rPr>
              <a:t>viajem</a:t>
            </a:r>
            <a:r>
              <a:rPr lang="pt-BR" sz="2600" dirty="0">
                <a:latin typeface="RobotoBR" pitchFamily="2" charset="0"/>
              </a:rPr>
              <a:t>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 dirty="0"/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0389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BD5F3F-F12C-4284-84E2-BF8885A5C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5323936" cy="5032375"/>
          </a:xfrm>
        </p:spPr>
        <p:txBody>
          <a:bodyPr>
            <a:normAutofit/>
          </a:bodyPr>
          <a:lstStyle/>
          <a:p>
            <a:r>
              <a:rPr lang="pt-BR" sz="2400" dirty="0">
                <a:latin typeface="RobotoBR" pitchFamily="2" charset="0"/>
              </a:rPr>
              <a:t>Além das variações de tempo, número e pessoa, o verbo sofre modificações relacionadas ao </a:t>
            </a:r>
            <a:r>
              <a:rPr lang="pt-BR" sz="2400" b="1" dirty="0">
                <a:latin typeface="RobotoBR" pitchFamily="2" charset="0"/>
              </a:rPr>
              <a:t>modo</a:t>
            </a:r>
            <a:r>
              <a:rPr lang="pt-BR" sz="2400" dirty="0">
                <a:latin typeface="RobotoBR" pitchFamily="2" charset="0"/>
              </a:rPr>
              <a:t>, que é a nossa avaliação sobre o que expressamos pelo verbo. </a:t>
            </a:r>
          </a:p>
          <a:p>
            <a:r>
              <a:rPr lang="pt-BR" sz="2400" dirty="0">
                <a:latin typeface="RobotoBR" pitchFamily="2" charset="0"/>
              </a:rPr>
              <a:t>Há três modos verbais: o </a:t>
            </a:r>
            <a:r>
              <a:rPr lang="pt-BR" sz="2400" b="1" dirty="0">
                <a:latin typeface="RobotoBR" pitchFamily="2" charset="0"/>
              </a:rPr>
              <a:t>indicativo</a:t>
            </a:r>
            <a:r>
              <a:rPr lang="pt-BR" sz="2400" dirty="0">
                <a:latin typeface="RobotoBR" pitchFamily="2" charset="0"/>
              </a:rPr>
              <a:t>, que expressa algo real, uma certeza (acordo, acordava, acordaremos); o </a:t>
            </a:r>
            <a:r>
              <a:rPr lang="pt-BR" sz="2400" b="1" dirty="0">
                <a:latin typeface="RobotoBR" pitchFamily="2" charset="0"/>
              </a:rPr>
              <a:t>subjuntivo</a:t>
            </a:r>
            <a:r>
              <a:rPr lang="pt-BR" sz="2400" dirty="0">
                <a:latin typeface="RobotoBR" pitchFamily="2" charset="0"/>
              </a:rPr>
              <a:t>, que indica algo duvidoso, hipotético (acordasse, acordarem); e o </a:t>
            </a:r>
            <a:r>
              <a:rPr lang="pt-BR" sz="2400" b="1" dirty="0">
                <a:latin typeface="RobotoBR" pitchFamily="2" charset="0"/>
              </a:rPr>
              <a:t>imperativo</a:t>
            </a:r>
            <a:r>
              <a:rPr lang="pt-BR" sz="2400" dirty="0">
                <a:latin typeface="RobotoBR" pitchFamily="2" charset="0"/>
              </a:rPr>
              <a:t>, que demarca ordem ou pedido (acordemos, acordem).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EE9E9C6B-D73E-4482-ACA0-6D87D5A5A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b="1" dirty="0">
                <a:latin typeface="RobotoBR" pitchFamily="2" charset="0"/>
              </a:rPr>
              <a:t>Modo verbal</a:t>
            </a:r>
            <a:endParaRPr lang="pt-BR" b="1" i="1" dirty="0">
              <a:solidFill>
                <a:schemeClr val="bg1"/>
              </a:solidFill>
              <a:latin typeface="RobotoBR" pitchFamily="2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A981113-14E2-4783-8015-E8A57B0505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2135" y="2040147"/>
            <a:ext cx="5620531" cy="4156149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48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0A19A0-CEDE-4B3C-9B45-AB601BF1F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651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dirty="0">
                <a:latin typeface="RobotoBR" pitchFamily="2" charset="0"/>
              </a:rPr>
              <a:t>Os </a:t>
            </a:r>
            <a:r>
              <a:rPr lang="pt-BR" b="1" dirty="0">
                <a:latin typeface="RobotoBR" pitchFamily="2" charset="0"/>
              </a:rPr>
              <a:t>tempos verbais </a:t>
            </a:r>
            <a:r>
              <a:rPr lang="pt-BR" dirty="0">
                <a:latin typeface="RobotoBR" pitchFamily="2" charset="0"/>
              </a:rPr>
              <a:t>estão relacionados ao que desejamos expressar. Por exemplo:</a:t>
            </a:r>
          </a:p>
          <a:p>
            <a:r>
              <a:rPr lang="pt-BR" dirty="0">
                <a:latin typeface="RobotoBR" pitchFamily="2" charset="0"/>
              </a:rPr>
              <a:t>Ao relatar uma situação passada, é comum usar o </a:t>
            </a:r>
            <a:r>
              <a:rPr lang="pt-BR" b="1" dirty="0">
                <a:latin typeface="RobotoBR" pitchFamily="2" charset="0"/>
              </a:rPr>
              <a:t>pretérito imperfeito do indicativo</a:t>
            </a:r>
            <a:r>
              <a:rPr lang="pt-BR" dirty="0">
                <a:latin typeface="RobotoBR" pitchFamily="2" charset="0"/>
              </a:rPr>
              <a:t> quando não é possível precisar quando os fatos terminaram ou para sugerir ações em seu andamento no passado (ex.: Eu </a:t>
            </a:r>
            <a:r>
              <a:rPr lang="pt-BR" u="sng" dirty="0">
                <a:latin typeface="RobotoBR" pitchFamily="2" charset="0"/>
              </a:rPr>
              <a:t>fazia</a:t>
            </a:r>
            <a:r>
              <a:rPr lang="pt-BR" dirty="0">
                <a:latin typeface="RobotoBR" pitchFamily="2" charset="0"/>
              </a:rPr>
              <a:t> a tarefa; Eu </a:t>
            </a:r>
            <a:r>
              <a:rPr lang="pt-BR" u="sng" dirty="0">
                <a:latin typeface="RobotoBR" pitchFamily="2" charset="0"/>
              </a:rPr>
              <a:t>estava</a:t>
            </a:r>
            <a:r>
              <a:rPr lang="pt-BR" dirty="0">
                <a:latin typeface="RobotoBR" pitchFamily="2" charset="0"/>
              </a:rPr>
              <a:t> na sala).</a:t>
            </a:r>
          </a:p>
          <a:p>
            <a:r>
              <a:rPr lang="pt-BR" dirty="0">
                <a:latin typeface="RobotoBR" pitchFamily="2" charset="0"/>
              </a:rPr>
              <a:t>É comum usar o </a:t>
            </a:r>
            <a:r>
              <a:rPr lang="pt-BR" b="1" dirty="0">
                <a:latin typeface="RobotoBR" pitchFamily="2" charset="0"/>
              </a:rPr>
              <a:t>pretérito perfeito do indicativo</a:t>
            </a:r>
            <a:r>
              <a:rPr lang="pt-BR" dirty="0">
                <a:latin typeface="RobotoBR" pitchFamily="2" charset="0"/>
              </a:rPr>
              <a:t> para demarcar situações encerradas (ex.: Eu </a:t>
            </a:r>
            <a:r>
              <a:rPr lang="pt-BR" u="sng" dirty="0">
                <a:latin typeface="RobotoBR" pitchFamily="2" charset="0"/>
              </a:rPr>
              <a:t>fiz</a:t>
            </a:r>
            <a:r>
              <a:rPr lang="pt-BR" dirty="0">
                <a:latin typeface="RobotoBR" pitchFamily="2" charset="0"/>
              </a:rPr>
              <a:t> a tarefa; Eu </a:t>
            </a:r>
            <a:r>
              <a:rPr lang="pt-BR" u="sng" dirty="0">
                <a:latin typeface="RobotoBR" pitchFamily="2" charset="0"/>
              </a:rPr>
              <a:t>estive</a:t>
            </a:r>
            <a:r>
              <a:rPr lang="pt-BR" dirty="0">
                <a:latin typeface="RobotoBR" pitchFamily="2" charset="0"/>
              </a:rPr>
              <a:t> na sala). </a:t>
            </a:r>
          </a:p>
          <a:p>
            <a:r>
              <a:rPr lang="pt-BR" dirty="0">
                <a:latin typeface="RobotoBR" pitchFamily="2" charset="0"/>
              </a:rPr>
              <a:t>Já o </a:t>
            </a:r>
            <a:r>
              <a:rPr lang="pt-BR" b="1" dirty="0">
                <a:latin typeface="RobotoBR" pitchFamily="2" charset="0"/>
              </a:rPr>
              <a:t>pretérito imperfeito do subjuntivo </a:t>
            </a:r>
            <a:r>
              <a:rPr lang="pt-BR" dirty="0">
                <a:latin typeface="RobotoBR" pitchFamily="2" charset="0"/>
              </a:rPr>
              <a:t>indica um passado duvidoso, hipotético, provável (ex.: Talvez eu </a:t>
            </a:r>
            <a:r>
              <a:rPr lang="pt-BR" u="sng" dirty="0">
                <a:latin typeface="RobotoBR" pitchFamily="2" charset="0"/>
              </a:rPr>
              <a:t>fizesse</a:t>
            </a:r>
            <a:r>
              <a:rPr lang="pt-BR" dirty="0">
                <a:latin typeface="RobotoBR" pitchFamily="2" charset="0"/>
              </a:rPr>
              <a:t> a tarefa; Se eu </a:t>
            </a:r>
            <a:r>
              <a:rPr lang="pt-BR" u="sng" dirty="0">
                <a:latin typeface="RobotoBR" pitchFamily="2" charset="0"/>
              </a:rPr>
              <a:t>estivesse</a:t>
            </a:r>
            <a:r>
              <a:rPr lang="pt-BR" dirty="0">
                <a:latin typeface="RobotoBR" pitchFamily="2" charset="0"/>
              </a:rPr>
              <a:t> na sala).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22C26F7B-AB57-419C-B369-B73F23274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b="1" dirty="0">
                <a:latin typeface="RobotoBR" pitchFamily="2" charset="0"/>
              </a:rPr>
              <a:t>Tempo verbal</a:t>
            </a:r>
            <a:endParaRPr lang="pt-BR" b="1" i="1" dirty="0">
              <a:solidFill>
                <a:schemeClr val="bg1"/>
              </a:solidFill>
              <a:latin typeface="RobotoBR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476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E8012D0-8275-4FC0-8AEC-788E36269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1443" y="2544945"/>
            <a:ext cx="8662358" cy="108306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dirty="0">
                <a:latin typeface="RobotoBR" pitchFamily="2" charset="0"/>
              </a:rPr>
              <a:t>Emprega-se a letra </a:t>
            </a:r>
            <a:r>
              <a:rPr lang="pt-BR" b="1" dirty="0">
                <a:latin typeface="RobotoBR" pitchFamily="2" charset="0"/>
              </a:rPr>
              <a:t>x </a:t>
            </a:r>
            <a:r>
              <a:rPr lang="pt-BR" dirty="0">
                <a:latin typeface="RobotoBR" pitchFamily="2" charset="0"/>
              </a:rPr>
              <a:t>após ditongo.</a:t>
            </a:r>
          </a:p>
          <a:p>
            <a:pPr marL="0" indent="0">
              <a:buNone/>
            </a:pPr>
            <a:r>
              <a:rPr lang="pt-BR" dirty="0">
                <a:latin typeface="RobotoBR" pitchFamily="2" charset="0"/>
              </a:rPr>
              <a:t>	Ex.: pei</a:t>
            </a:r>
            <a:r>
              <a:rPr lang="pt-BR" b="1" dirty="0">
                <a:latin typeface="RobotoBR" pitchFamily="2" charset="0"/>
              </a:rPr>
              <a:t>x</a:t>
            </a:r>
            <a:r>
              <a:rPr lang="pt-BR" dirty="0">
                <a:latin typeface="RobotoBR" pitchFamily="2" charset="0"/>
              </a:rPr>
              <a:t>es, amei</a:t>
            </a:r>
            <a:r>
              <a:rPr lang="pt-BR" b="1" dirty="0">
                <a:latin typeface="RobotoBR" pitchFamily="2" charset="0"/>
              </a:rPr>
              <a:t>x</a:t>
            </a:r>
            <a:r>
              <a:rPr lang="pt-BR" dirty="0">
                <a:latin typeface="RobotoBR" pitchFamily="2" charset="0"/>
              </a:rPr>
              <a:t>a.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40503097-45C0-467C-820B-D3C941306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b="1" dirty="0">
                <a:latin typeface="RobotoBR" pitchFamily="2" charset="0"/>
              </a:rPr>
              <a:t>Uso de </a:t>
            </a:r>
            <a:r>
              <a:rPr lang="pt-BR" b="1" i="1" dirty="0">
                <a:latin typeface="RobotoBR" pitchFamily="2" charset="0"/>
              </a:rPr>
              <a:t>x</a:t>
            </a:r>
            <a:r>
              <a:rPr lang="pt-BR" b="1" dirty="0">
                <a:latin typeface="RobotoBR" pitchFamily="2" charset="0"/>
              </a:rPr>
              <a:t> e </a:t>
            </a:r>
            <a:r>
              <a:rPr lang="pt-BR" b="1" i="1" dirty="0">
                <a:latin typeface="RobotoBR" pitchFamily="2" charset="0"/>
              </a:rPr>
              <a:t>ch</a:t>
            </a:r>
            <a:endParaRPr lang="pt-BR" b="1" i="1" dirty="0">
              <a:solidFill>
                <a:schemeClr val="bg1"/>
              </a:solidFill>
              <a:latin typeface="RobotoBR" pitchFamily="2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89A84F8-C17B-4C8A-9E2F-EAC24B588220}"/>
              </a:ext>
            </a:extLst>
          </p:cNvPr>
          <p:cNvSpPr txBox="1"/>
          <p:nvPr/>
        </p:nvSpPr>
        <p:spPr>
          <a:xfrm>
            <a:off x="1235015" y="1742533"/>
            <a:ext cx="138741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RobotoBR" pitchFamily="2" charset="0"/>
              </a:rPr>
              <a:t>x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67BC67C4-4925-46A1-B663-8ACC1330591C}"/>
              </a:ext>
            </a:extLst>
          </p:cNvPr>
          <p:cNvSpPr txBox="1"/>
          <p:nvPr/>
        </p:nvSpPr>
        <p:spPr>
          <a:xfrm>
            <a:off x="569344" y="4102416"/>
            <a:ext cx="20530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RobotoBR" pitchFamily="2" charset="0"/>
              </a:rPr>
              <a:t>ch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D2804AE8-F3A4-47D8-8E1D-8EE1805DC039}"/>
              </a:ext>
            </a:extLst>
          </p:cNvPr>
          <p:cNvSpPr/>
          <p:nvPr/>
        </p:nvSpPr>
        <p:spPr>
          <a:xfrm>
            <a:off x="2691443" y="4261299"/>
            <a:ext cx="8662358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66700" indent="-266700">
              <a:buFont typeface="Arial" panose="020B0604020202020204" pitchFamily="34" charset="0"/>
              <a:buChar char="•"/>
            </a:pPr>
            <a:r>
              <a:rPr lang="pt-BR" sz="2800" dirty="0">
                <a:latin typeface="RobotoBR" pitchFamily="2" charset="0"/>
              </a:rPr>
              <a:t>Emprega-se </a:t>
            </a:r>
            <a:r>
              <a:rPr lang="pt-BR" sz="2800" b="1" dirty="0">
                <a:latin typeface="RobotoBR" pitchFamily="2" charset="0"/>
              </a:rPr>
              <a:t>ch </a:t>
            </a:r>
            <a:r>
              <a:rPr lang="pt-BR" sz="2800" dirty="0">
                <a:latin typeface="RobotoBR" pitchFamily="2" charset="0"/>
              </a:rPr>
              <a:t>em palavras derivadas de outras grafadas com </a:t>
            </a:r>
            <a:r>
              <a:rPr lang="pt-BR" sz="2800" b="1" dirty="0">
                <a:latin typeface="RobotoBR" pitchFamily="2" charset="0"/>
              </a:rPr>
              <a:t>ch</a:t>
            </a:r>
            <a:r>
              <a:rPr lang="pt-BR" sz="2800" dirty="0">
                <a:latin typeface="RobotoBR" pitchFamily="2" charset="0"/>
              </a:rPr>
              <a:t>.	</a:t>
            </a:r>
          </a:p>
          <a:p>
            <a:r>
              <a:rPr lang="pt-BR" sz="2800" dirty="0">
                <a:latin typeface="RobotoBR" pitchFamily="2" charset="0"/>
              </a:rPr>
              <a:t>	Ex.: en</a:t>
            </a:r>
            <a:r>
              <a:rPr lang="pt-BR" sz="2800" b="1" dirty="0">
                <a:latin typeface="RobotoBR" pitchFamily="2" charset="0"/>
              </a:rPr>
              <a:t>ch</a:t>
            </a:r>
            <a:r>
              <a:rPr lang="pt-BR" sz="2800" dirty="0">
                <a:latin typeface="RobotoBR" pitchFamily="2" charset="0"/>
              </a:rPr>
              <a:t>er, en</a:t>
            </a:r>
            <a:r>
              <a:rPr lang="pt-BR" sz="2800" b="1" dirty="0">
                <a:latin typeface="RobotoBR" pitchFamily="2" charset="0"/>
              </a:rPr>
              <a:t>ch</a:t>
            </a:r>
            <a:r>
              <a:rPr lang="pt-BR" sz="2800" dirty="0">
                <a:latin typeface="RobotoBR" pitchFamily="2" charset="0"/>
              </a:rPr>
              <a:t>imento, </a:t>
            </a:r>
            <a:r>
              <a:rPr lang="pt-BR" sz="2800" b="1" dirty="0">
                <a:latin typeface="RobotoBR" pitchFamily="2" charset="0"/>
              </a:rPr>
              <a:t>ch</a:t>
            </a:r>
            <a:r>
              <a:rPr lang="pt-BR" sz="2800" dirty="0">
                <a:latin typeface="RobotoBR" pitchFamily="2" charset="0"/>
              </a:rPr>
              <a:t>eio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 dirty="0"/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61837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464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RobotoBR</vt:lpstr>
      <vt:lpstr>Tema do Office</vt:lpstr>
      <vt:lpstr>Unidade 4</vt:lpstr>
      <vt:lpstr>Gênero textual: conto popular</vt:lpstr>
      <vt:lpstr>Verbo</vt:lpstr>
      <vt:lpstr>Uso de g e j</vt:lpstr>
      <vt:lpstr>Modo verbal</vt:lpstr>
      <vt:lpstr>Tempo verbal</vt:lpstr>
      <vt:lpstr>Uso de x e 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Unidade 4</dc:title>
  <dc:creator>João Paulo Bortoluci</dc:creator>
  <cp:lastModifiedBy>João Paulo Bortoluci</cp:lastModifiedBy>
  <cp:revision>1</cp:revision>
  <dcterms:created xsi:type="dcterms:W3CDTF">2020-04-02T21:41:34Z</dcterms:created>
  <dcterms:modified xsi:type="dcterms:W3CDTF">2020-04-02T21:46:15Z</dcterms:modified>
</cp:coreProperties>
</file>