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8" r:id="rId2"/>
    <p:sldId id="301" r:id="rId3"/>
    <p:sldId id="302" r:id="rId4"/>
    <p:sldId id="303" r:id="rId5"/>
    <p:sldId id="304" r:id="rId6"/>
    <p:sldId id="305" r:id="rId7"/>
    <p:sldId id="306" r:id="rId8"/>
    <p:sldId id="307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62B03A-EE07-4856-A3A8-B66D4CFBC5D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D9D75FD-6B3E-4E75-B63E-3EE3FB3E059E}">
      <dgm:prSet phldrT="[Texto]" custT="1"/>
      <dgm:spPr/>
      <dgm:t>
        <a:bodyPr lIns="504000"/>
        <a:lstStyle/>
        <a:p>
          <a:r>
            <a: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BRLight" pitchFamily="2" charset="0"/>
              <a:ea typeface="Roboto" panose="02000000000000000000" pitchFamily="2" charset="0"/>
              <a:cs typeface="Roboto" panose="02000000000000000000" pitchFamily="2" charset="0"/>
            </a:rPr>
            <a:t>Verbo: modo imperativo</a:t>
          </a:r>
        </a:p>
      </dgm:t>
    </dgm:pt>
    <dgm:pt modelId="{648CD4C4-632C-4E31-8AEC-B5D08320021F}" type="parTrans" cxnId="{89F76D83-03D2-423C-B1CD-0067F2E0BCF9}">
      <dgm:prSet/>
      <dgm:spPr/>
      <dgm:t>
        <a:bodyPr/>
        <a:lstStyle/>
        <a:p>
          <a:endParaRPr lang="pt-BR"/>
        </a:p>
      </dgm:t>
    </dgm:pt>
    <dgm:pt modelId="{2A332BD8-2DFE-43FF-858A-262E83936641}" type="sibTrans" cxnId="{89F76D83-03D2-423C-B1CD-0067F2E0BCF9}">
      <dgm:prSet/>
      <dgm:spPr/>
      <dgm:t>
        <a:bodyPr/>
        <a:lstStyle/>
        <a:p>
          <a:endParaRPr lang="pt-BR"/>
        </a:p>
      </dgm:t>
    </dgm:pt>
    <dgm:pt modelId="{EC2ECD0C-CB17-459B-98A8-2EA514372CD8}">
      <dgm:prSet phldrT="[Texto]" custT="1"/>
      <dgm:spPr/>
      <dgm:t>
        <a:bodyPr/>
        <a:lstStyle/>
        <a:p>
          <a:pPr marL="285750">
            <a:buNone/>
          </a:pPr>
          <a:r>
            <a:rPr lang="pt-BR" sz="28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Usado para fazer pedidos, súplicas; dar ordens, orientações ou conselhos.</a:t>
          </a:r>
        </a:p>
      </dgm:t>
    </dgm:pt>
    <dgm:pt modelId="{6DB85567-DF09-459B-87CC-07C2489DCC39}" type="parTrans" cxnId="{BE837547-680F-4A25-B2CD-6F32709D8078}">
      <dgm:prSet/>
      <dgm:spPr/>
      <dgm:t>
        <a:bodyPr/>
        <a:lstStyle/>
        <a:p>
          <a:endParaRPr lang="pt-BR"/>
        </a:p>
      </dgm:t>
    </dgm:pt>
    <dgm:pt modelId="{C86AA488-4C4B-4531-A9A4-36A6978FC4D1}" type="sibTrans" cxnId="{BE837547-680F-4A25-B2CD-6F32709D8078}">
      <dgm:prSet/>
      <dgm:spPr/>
      <dgm:t>
        <a:bodyPr/>
        <a:lstStyle/>
        <a:p>
          <a:endParaRPr lang="pt-BR"/>
        </a:p>
      </dgm:t>
    </dgm:pt>
    <dgm:pt modelId="{5DF01690-C3C7-47DE-89E3-6C16C4C59155}">
      <dgm:prSet custT="1"/>
      <dgm:spPr/>
      <dgm:t>
        <a:bodyPr/>
        <a:lstStyle/>
        <a:p>
          <a:pPr marL="285750">
            <a:buNone/>
          </a:pPr>
          <a:r>
            <a:rPr lang="pt-BR" sz="28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Pode se manifestar de duas formas:</a:t>
          </a:r>
        </a:p>
      </dgm:t>
    </dgm:pt>
    <dgm:pt modelId="{D7611330-87DD-4832-A8F8-DD7975A9FADC}" type="parTrans" cxnId="{7A42BB0F-E64F-4897-9417-B1E8E5C0D37B}">
      <dgm:prSet/>
      <dgm:spPr/>
      <dgm:t>
        <a:bodyPr/>
        <a:lstStyle/>
        <a:p>
          <a:endParaRPr lang="pt-BR"/>
        </a:p>
      </dgm:t>
    </dgm:pt>
    <dgm:pt modelId="{FA4B0563-2A86-42A6-BEE2-DA4AE42541E3}" type="sibTrans" cxnId="{7A42BB0F-E64F-4897-9417-B1E8E5C0D37B}">
      <dgm:prSet/>
      <dgm:spPr/>
      <dgm:t>
        <a:bodyPr/>
        <a:lstStyle/>
        <a:p>
          <a:endParaRPr lang="pt-BR"/>
        </a:p>
      </dgm:t>
    </dgm:pt>
    <dgm:pt modelId="{8B08E512-7BFD-4AE0-8FF6-C9E21A88FA25}">
      <dgm:prSet custT="1"/>
      <dgm:spPr/>
      <dgm:t>
        <a:bodyPr/>
        <a:lstStyle/>
        <a:p>
          <a:pPr marL="285750">
            <a:buNone/>
          </a:pPr>
          <a:r>
            <a:rPr lang="pt-BR" sz="28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Seu uso é corrente em anúncios publicitários. </a:t>
          </a:r>
        </a:p>
      </dgm:t>
    </dgm:pt>
    <dgm:pt modelId="{76C1527E-4B3A-47A4-B38E-CD62213079AB}" type="parTrans" cxnId="{9D06A43B-6D90-44B0-BFDB-4CC72C42B91B}">
      <dgm:prSet/>
      <dgm:spPr/>
      <dgm:t>
        <a:bodyPr/>
        <a:lstStyle/>
        <a:p>
          <a:endParaRPr lang="pt-BR"/>
        </a:p>
      </dgm:t>
    </dgm:pt>
    <dgm:pt modelId="{18293E82-630B-47EC-B290-DC941D8BEAEC}" type="sibTrans" cxnId="{9D06A43B-6D90-44B0-BFDB-4CC72C42B91B}">
      <dgm:prSet/>
      <dgm:spPr/>
      <dgm:t>
        <a:bodyPr/>
        <a:lstStyle/>
        <a:p>
          <a:endParaRPr lang="pt-BR"/>
        </a:p>
      </dgm:t>
    </dgm:pt>
    <dgm:pt modelId="{EDB26A5C-1DE8-49A9-BA0A-193B2A169F43}">
      <dgm:prSet phldrT="[Texto]" custT="1"/>
      <dgm:spPr/>
      <dgm:t>
        <a:bodyPr/>
        <a:lstStyle/>
        <a:p>
          <a:pPr marL="285750">
            <a:buNone/>
          </a:pPr>
          <a:endParaRPr lang="pt-BR" sz="2800" dirty="0">
            <a:solidFill>
              <a:schemeClr val="tx2"/>
            </a:solidFill>
            <a:latin typeface="Roboto" panose="02000000000000000000" pitchFamily="2" charset="0"/>
            <a:ea typeface="Roboto" panose="02000000000000000000" pitchFamily="2" charset="0"/>
            <a:cs typeface="Roboto" panose="02000000000000000000" pitchFamily="2" charset="0"/>
          </a:endParaRPr>
        </a:p>
      </dgm:t>
    </dgm:pt>
    <dgm:pt modelId="{57DDC31A-5519-4285-BB48-4C3A8F74CC4C}" type="parTrans" cxnId="{41B02F3A-CD27-42D1-8E8F-3F79C1603992}">
      <dgm:prSet/>
      <dgm:spPr/>
      <dgm:t>
        <a:bodyPr/>
        <a:lstStyle/>
        <a:p>
          <a:endParaRPr lang="pt-BR"/>
        </a:p>
      </dgm:t>
    </dgm:pt>
    <dgm:pt modelId="{A0E2F393-CF7A-4CBA-BCA2-AFE800429ED1}" type="sibTrans" cxnId="{41B02F3A-CD27-42D1-8E8F-3F79C1603992}">
      <dgm:prSet/>
      <dgm:spPr/>
      <dgm:t>
        <a:bodyPr/>
        <a:lstStyle/>
        <a:p>
          <a:endParaRPr lang="pt-BR"/>
        </a:p>
      </dgm:t>
    </dgm:pt>
    <dgm:pt modelId="{53A82FC1-C6F4-4E8A-B421-CDCF4F3C5D07}">
      <dgm:prSet custT="1"/>
      <dgm:spPr/>
      <dgm:t>
        <a:bodyPr/>
        <a:lstStyle/>
        <a:p>
          <a:pPr marL="576000">
            <a:buFont typeface="Wingdings" panose="05000000000000000000" pitchFamily="2" charset="2"/>
            <a:buChar char="§"/>
          </a:pPr>
          <a:endParaRPr lang="pt-BR" sz="2800" dirty="0">
            <a:solidFill>
              <a:schemeClr val="tx2"/>
            </a:solidFill>
            <a:latin typeface="Roboto" panose="02000000000000000000" pitchFamily="2" charset="0"/>
            <a:ea typeface="Roboto" panose="02000000000000000000" pitchFamily="2" charset="0"/>
            <a:cs typeface="Roboto" panose="02000000000000000000" pitchFamily="2" charset="0"/>
          </a:endParaRPr>
        </a:p>
      </dgm:t>
    </dgm:pt>
    <dgm:pt modelId="{F857AC4F-00D1-4EF7-9C56-CE4FE558EF44}" type="parTrans" cxnId="{C5C47A3D-1279-449F-A81F-B2F504C5956E}">
      <dgm:prSet/>
      <dgm:spPr/>
      <dgm:t>
        <a:bodyPr/>
        <a:lstStyle/>
        <a:p>
          <a:endParaRPr lang="pt-BR"/>
        </a:p>
      </dgm:t>
    </dgm:pt>
    <dgm:pt modelId="{DF4F23CC-8F72-4212-9782-D5B0EA184316}" type="sibTrans" cxnId="{C5C47A3D-1279-449F-A81F-B2F504C5956E}">
      <dgm:prSet/>
      <dgm:spPr/>
      <dgm:t>
        <a:bodyPr/>
        <a:lstStyle/>
        <a:p>
          <a:endParaRPr lang="pt-BR"/>
        </a:p>
      </dgm:t>
    </dgm:pt>
    <dgm:pt modelId="{81927D9E-8F8D-4AB1-81A0-2D297465753C}">
      <dgm:prSet custT="1"/>
      <dgm:spPr/>
      <dgm:t>
        <a:bodyPr/>
        <a:lstStyle/>
        <a:p>
          <a:pPr marL="828000">
            <a:buFont typeface="Wingdings" panose="05000000000000000000" pitchFamily="2" charset="2"/>
            <a:buChar char="§"/>
          </a:pPr>
          <a:r>
            <a:rPr lang="pt-BR" sz="28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imperativo </a:t>
          </a:r>
          <a:r>
            <a:rPr lang="pt-BR" sz="2800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negativo</a:t>
          </a:r>
          <a:r>
            <a:rPr lang="pt-BR" sz="28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.</a:t>
          </a:r>
        </a:p>
      </dgm:t>
    </dgm:pt>
    <dgm:pt modelId="{905E9A96-230F-4616-9F69-67952BDCE724}" type="parTrans" cxnId="{7564CD66-17F9-441A-B60E-F18CB3207F18}">
      <dgm:prSet/>
      <dgm:spPr/>
      <dgm:t>
        <a:bodyPr/>
        <a:lstStyle/>
        <a:p>
          <a:endParaRPr lang="pt-BR"/>
        </a:p>
      </dgm:t>
    </dgm:pt>
    <dgm:pt modelId="{12D39FA6-BC74-4CA9-945A-3F4EE8088D94}" type="sibTrans" cxnId="{7564CD66-17F9-441A-B60E-F18CB3207F18}">
      <dgm:prSet/>
      <dgm:spPr/>
      <dgm:t>
        <a:bodyPr/>
        <a:lstStyle/>
        <a:p>
          <a:endParaRPr lang="pt-BR"/>
        </a:p>
      </dgm:t>
    </dgm:pt>
    <dgm:pt modelId="{3636022C-64F8-4916-A577-C02518754850}">
      <dgm:prSet custT="1"/>
      <dgm:spPr/>
      <dgm:t>
        <a:bodyPr/>
        <a:lstStyle/>
        <a:p>
          <a:pPr marL="828000">
            <a:buFont typeface="Wingdings" panose="05000000000000000000" pitchFamily="2" charset="2"/>
            <a:buNone/>
          </a:pPr>
          <a:r>
            <a:rPr lang="pt-BR" sz="28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imperativo </a:t>
          </a:r>
          <a:r>
            <a:rPr lang="pt-BR" sz="2800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afirmativo</a:t>
          </a:r>
          <a:endParaRPr lang="pt-BR" sz="2800" dirty="0">
            <a:solidFill>
              <a:schemeClr val="tx2"/>
            </a:solidFill>
            <a:latin typeface="Roboto" panose="02000000000000000000" pitchFamily="2" charset="0"/>
            <a:ea typeface="Roboto" panose="02000000000000000000" pitchFamily="2" charset="0"/>
            <a:cs typeface="Roboto" panose="02000000000000000000" pitchFamily="2" charset="0"/>
          </a:endParaRPr>
        </a:p>
      </dgm:t>
    </dgm:pt>
    <dgm:pt modelId="{EF000CB8-0987-4A21-A495-2E1B385C49A0}" type="sibTrans" cxnId="{FA0FE404-3D9A-4B77-A411-FA7AC80D8DE9}">
      <dgm:prSet/>
      <dgm:spPr/>
      <dgm:t>
        <a:bodyPr/>
        <a:lstStyle/>
        <a:p>
          <a:endParaRPr lang="pt-BR"/>
        </a:p>
      </dgm:t>
    </dgm:pt>
    <dgm:pt modelId="{3749CBC4-A9D8-4C44-8586-D700EF96BD29}" type="parTrans" cxnId="{FA0FE404-3D9A-4B77-A411-FA7AC80D8DE9}">
      <dgm:prSet/>
      <dgm:spPr/>
      <dgm:t>
        <a:bodyPr/>
        <a:lstStyle/>
        <a:p>
          <a:endParaRPr lang="pt-BR"/>
        </a:p>
      </dgm:t>
    </dgm:pt>
    <dgm:pt modelId="{A7C39482-FDF6-458A-8E40-EDEEAECCEEC5}" type="pres">
      <dgm:prSet presAssocID="{A862B03A-EE07-4856-A3A8-B66D4CFBC5D0}" presName="linear" presStyleCnt="0">
        <dgm:presLayoutVars>
          <dgm:dir/>
          <dgm:animLvl val="lvl"/>
          <dgm:resizeHandles val="exact"/>
        </dgm:presLayoutVars>
      </dgm:prSet>
      <dgm:spPr/>
    </dgm:pt>
    <dgm:pt modelId="{4600F42B-DA40-446B-A8B1-043DD5E6586A}" type="pres">
      <dgm:prSet presAssocID="{7D9D75FD-6B3E-4E75-B63E-3EE3FB3E059E}" presName="parentLin" presStyleCnt="0"/>
      <dgm:spPr/>
    </dgm:pt>
    <dgm:pt modelId="{19BB5BAD-8202-46C3-A181-92481BAB59A2}" type="pres">
      <dgm:prSet presAssocID="{7D9D75FD-6B3E-4E75-B63E-3EE3FB3E059E}" presName="parentLeftMargin" presStyleLbl="node1" presStyleIdx="0" presStyleCnt="1"/>
      <dgm:spPr/>
    </dgm:pt>
    <dgm:pt modelId="{45790480-4168-4897-A237-254DC224208D}" type="pres">
      <dgm:prSet presAssocID="{7D9D75FD-6B3E-4E75-B63E-3EE3FB3E059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35DB3642-58E8-4E5D-8A02-1D5992E2ED0F}" type="pres">
      <dgm:prSet presAssocID="{7D9D75FD-6B3E-4E75-B63E-3EE3FB3E059E}" presName="negativeSpace" presStyleCnt="0"/>
      <dgm:spPr/>
    </dgm:pt>
    <dgm:pt modelId="{067C2E72-493D-446E-84E3-82CD45E92D94}" type="pres">
      <dgm:prSet presAssocID="{7D9D75FD-6B3E-4E75-B63E-3EE3FB3E059E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FA0FE404-3D9A-4B77-A411-FA7AC80D8DE9}" srcId="{7D9D75FD-6B3E-4E75-B63E-3EE3FB3E059E}" destId="{3636022C-64F8-4916-A577-C02518754850}" srcOrd="3" destOrd="0" parTransId="{3749CBC4-A9D8-4C44-8586-D700EF96BD29}" sibTransId="{EF000CB8-0987-4A21-A495-2E1B385C49A0}"/>
    <dgm:cxn modelId="{7A42BB0F-E64F-4897-9417-B1E8E5C0D37B}" srcId="{7D9D75FD-6B3E-4E75-B63E-3EE3FB3E059E}" destId="{5DF01690-C3C7-47DE-89E3-6C16C4C59155}" srcOrd="2" destOrd="0" parTransId="{D7611330-87DD-4832-A8F8-DD7975A9FADC}" sibTransId="{FA4B0563-2A86-42A6-BEE2-DA4AE42541E3}"/>
    <dgm:cxn modelId="{83DF8312-1E4B-4D23-81F0-AA42DC9BA9EF}" type="presOf" srcId="{5DF01690-C3C7-47DE-89E3-6C16C4C59155}" destId="{067C2E72-493D-446E-84E3-82CD45E92D94}" srcOrd="0" destOrd="2" presId="urn:microsoft.com/office/officeart/2005/8/layout/list1"/>
    <dgm:cxn modelId="{6AE71314-1710-49B3-A9DF-1C8D70C9EFCF}" type="presOf" srcId="{A862B03A-EE07-4856-A3A8-B66D4CFBC5D0}" destId="{A7C39482-FDF6-458A-8E40-EDEEAECCEEC5}" srcOrd="0" destOrd="0" presId="urn:microsoft.com/office/officeart/2005/8/layout/list1"/>
    <dgm:cxn modelId="{41B02F3A-CD27-42D1-8E8F-3F79C1603992}" srcId="{7D9D75FD-6B3E-4E75-B63E-3EE3FB3E059E}" destId="{EDB26A5C-1DE8-49A9-BA0A-193B2A169F43}" srcOrd="1" destOrd="0" parTransId="{57DDC31A-5519-4285-BB48-4C3A8F74CC4C}" sibTransId="{A0E2F393-CF7A-4CBA-BCA2-AFE800429ED1}"/>
    <dgm:cxn modelId="{9D06A43B-6D90-44B0-BFDB-4CC72C42B91B}" srcId="{7D9D75FD-6B3E-4E75-B63E-3EE3FB3E059E}" destId="{8B08E512-7BFD-4AE0-8FF6-C9E21A88FA25}" srcOrd="6" destOrd="0" parTransId="{76C1527E-4B3A-47A4-B38E-CD62213079AB}" sibTransId="{18293E82-630B-47EC-B290-DC941D8BEAEC}"/>
    <dgm:cxn modelId="{C5C47A3D-1279-449F-A81F-B2F504C5956E}" srcId="{7D9D75FD-6B3E-4E75-B63E-3EE3FB3E059E}" destId="{53A82FC1-C6F4-4E8A-B421-CDCF4F3C5D07}" srcOrd="5" destOrd="0" parTransId="{F857AC4F-00D1-4EF7-9C56-CE4FE558EF44}" sibTransId="{DF4F23CC-8F72-4212-9782-D5B0EA184316}"/>
    <dgm:cxn modelId="{06095562-B58B-4C3F-B603-D0469C96EC72}" type="presOf" srcId="{7D9D75FD-6B3E-4E75-B63E-3EE3FB3E059E}" destId="{45790480-4168-4897-A237-254DC224208D}" srcOrd="1" destOrd="0" presId="urn:microsoft.com/office/officeart/2005/8/layout/list1"/>
    <dgm:cxn modelId="{D4C2D542-9B07-44CA-B63F-C3ED945F64C9}" type="presOf" srcId="{81927D9E-8F8D-4AB1-81A0-2D297465753C}" destId="{067C2E72-493D-446E-84E3-82CD45E92D94}" srcOrd="0" destOrd="4" presId="urn:microsoft.com/office/officeart/2005/8/layout/list1"/>
    <dgm:cxn modelId="{7564CD66-17F9-441A-B60E-F18CB3207F18}" srcId="{7D9D75FD-6B3E-4E75-B63E-3EE3FB3E059E}" destId="{81927D9E-8F8D-4AB1-81A0-2D297465753C}" srcOrd="4" destOrd="0" parTransId="{905E9A96-230F-4616-9F69-67952BDCE724}" sibTransId="{12D39FA6-BC74-4CA9-945A-3F4EE8088D94}"/>
    <dgm:cxn modelId="{BE837547-680F-4A25-B2CD-6F32709D8078}" srcId="{7D9D75FD-6B3E-4E75-B63E-3EE3FB3E059E}" destId="{EC2ECD0C-CB17-459B-98A8-2EA514372CD8}" srcOrd="0" destOrd="0" parTransId="{6DB85567-DF09-459B-87CC-07C2489DCC39}" sibTransId="{C86AA488-4C4B-4531-A9A4-36A6978FC4D1}"/>
    <dgm:cxn modelId="{02680255-0E91-433E-AB68-5E7E3F03D446}" type="presOf" srcId="{7D9D75FD-6B3E-4E75-B63E-3EE3FB3E059E}" destId="{19BB5BAD-8202-46C3-A181-92481BAB59A2}" srcOrd="0" destOrd="0" presId="urn:microsoft.com/office/officeart/2005/8/layout/list1"/>
    <dgm:cxn modelId="{89F76D83-03D2-423C-B1CD-0067F2E0BCF9}" srcId="{A862B03A-EE07-4856-A3A8-B66D4CFBC5D0}" destId="{7D9D75FD-6B3E-4E75-B63E-3EE3FB3E059E}" srcOrd="0" destOrd="0" parTransId="{648CD4C4-632C-4E31-8AEC-B5D08320021F}" sibTransId="{2A332BD8-2DFE-43FF-858A-262E83936641}"/>
    <dgm:cxn modelId="{197B44BC-64AE-448D-827D-8B56DACCF817}" type="presOf" srcId="{8B08E512-7BFD-4AE0-8FF6-C9E21A88FA25}" destId="{067C2E72-493D-446E-84E3-82CD45E92D94}" srcOrd="0" destOrd="6" presId="urn:microsoft.com/office/officeart/2005/8/layout/list1"/>
    <dgm:cxn modelId="{DABBE9CB-D886-4077-BC35-E88D17BB3DA0}" type="presOf" srcId="{3636022C-64F8-4916-A577-C02518754850}" destId="{067C2E72-493D-446E-84E3-82CD45E92D94}" srcOrd="0" destOrd="3" presId="urn:microsoft.com/office/officeart/2005/8/layout/list1"/>
    <dgm:cxn modelId="{6842B5CF-BE3E-45EB-A76F-4437AB48224C}" type="presOf" srcId="{EDB26A5C-1DE8-49A9-BA0A-193B2A169F43}" destId="{067C2E72-493D-446E-84E3-82CD45E92D94}" srcOrd="0" destOrd="1" presId="urn:microsoft.com/office/officeart/2005/8/layout/list1"/>
    <dgm:cxn modelId="{022BFDE5-293B-420B-B14D-FDEC95DB654F}" type="presOf" srcId="{EC2ECD0C-CB17-459B-98A8-2EA514372CD8}" destId="{067C2E72-493D-446E-84E3-82CD45E92D94}" srcOrd="0" destOrd="0" presId="urn:microsoft.com/office/officeart/2005/8/layout/list1"/>
    <dgm:cxn modelId="{40C679F5-FD7A-4353-BED4-9E87B7F4F46F}" type="presOf" srcId="{53A82FC1-C6F4-4E8A-B421-CDCF4F3C5D07}" destId="{067C2E72-493D-446E-84E3-82CD45E92D94}" srcOrd="0" destOrd="5" presId="urn:microsoft.com/office/officeart/2005/8/layout/list1"/>
    <dgm:cxn modelId="{71D28345-43BF-409E-B528-57FD1AF9715C}" type="presParOf" srcId="{A7C39482-FDF6-458A-8E40-EDEEAECCEEC5}" destId="{4600F42B-DA40-446B-A8B1-043DD5E6586A}" srcOrd="0" destOrd="0" presId="urn:microsoft.com/office/officeart/2005/8/layout/list1"/>
    <dgm:cxn modelId="{D5B97CF8-3BB9-4BCE-B96A-7E0F928F5928}" type="presParOf" srcId="{4600F42B-DA40-446B-A8B1-043DD5E6586A}" destId="{19BB5BAD-8202-46C3-A181-92481BAB59A2}" srcOrd="0" destOrd="0" presId="urn:microsoft.com/office/officeart/2005/8/layout/list1"/>
    <dgm:cxn modelId="{8E266B2A-7B72-408E-8545-5CEDC22B12B9}" type="presParOf" srcId="{4600F42B-DA40-446B-A8B1-043DD5E6586A}" destId="{45790480-4168-4897-A237-254DC224208D}" srcOrd="1" destOrd="0" presId="urn:microsoft.com/office/officeart/2005/8/layout/list1"/>
    <dgm:cxn modelId="{04605AC7-F7CF-4FD5-ACC9-EF5A96859B60}" type="presParOf" srcId="{A7C39482-FDF6-458A-8E40-EDEEAECCEEC5}" destId="{35DB3642-58E8-4E5D-8A02-1D5992E2ED0F}" srcOrd="1" destOrd="0" presId="urn:microsoft.com/office/officeart/2005/8/layout/list1"/>
    <dgm:cxn modelId="{CACE4D6E-D8D5-4427-BABA-86926B2B69C7}" type="presParOf" srcId="{A7C39482-FDF6-458A-8E40-EDEEAECCEEC5}" destId="{067C2E72-493D-446E-84E3-82CD45E92D9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7C2E72-493D-446E-84E3-82CD45E92D94}">
      <dsp:nvSpPr>
        <dsp:cNvPr id="0" name=""/>
        <dsp:cNvSpPr/>
      </dsp:nvSpPr>
      <dsp:spPr>
        <a:xfrm>
          <a:off x="0" y="819093"/>
          <a:ext cx="10515600" cy="4750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1083056" rIns="816127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t-BR" sz="2800" kern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Usado para fazer pedidos, súplicas; dar ordens, orientações ou conselhos.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pt-BR" sz="2800" kern="1200" dirty="0">
            <a:solidFill>
              <a:schemeClr val="tx2"/>
            </a:solidFill>
            <a:latin typeface="Roboto" panose="02000000000000000000" pitchFamily="2" charset="0"/>
            <a:ea typeface="Roboto" panose="02000000000000000000" pitchFamily="2" charset="0"/>
            <a:cs typeface="Roboto" panose="02000000000000000000" pitchFamily="2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t-BR" sz="2800" kern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Pode se manifestar de duas formas:</a:t>
          </a:r>
        </a:p>
        <a:p>
          <a:pPr marL="82800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r>
            <a:rPr lang="pt-BR" sz="2800" kern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imperativo </a:t>
          </a:r>
          <a:r>
            <a:rPr lang="pt-BR" sz="2800" b="1" kern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afirmativo</a:t>
          </a:r>
          <a:endParaRPr lang="pt-BR" sz="2800" kern="1200" dirty="0">
            <a:solidFill>
              <a:schemeClr val="tx2"/>
            </a:solidFill>
            <a:latin typeface="Roboto" panose="02000000000000000000" pitchFamily="2" charset="0"/>
            <a:ea typeface="Roboto" panose="02000000000000000000" pitchFamily="2" charset="0"/>
            <a:cs typeface="Roboto" panose="02000000000000000000" pitchFamily="2" charset="0"/>
          </a:endParaRPr>
        </a:p>
        <a:p>
          <a:pPr marL="82800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pt-BR" sz="2800" kern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imperativo </a:t>
          </a:r>
          <a:r>
            <a:rPr lang="pt-BR" sz="2800" b="1" kern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negativo</a:t>
          </a:r>
          <a:r>
            <a:rPr lang="pt-BR" sz="2800" kern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.</a:t>
          </a:r>
        </a:p>
        <a:p>
          <a:pPr marL="57600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endParaRPr lang="pt-BR" sz="2800" kern="1200" dirty="0">
            <a:solidFill>
              <a:schemeClr val="tx2"/>
            </a:solidFill>
            <a:latin typeface="Roboto" panose="02000000000000000000" pitchFamily="2" charset="0"/>
            <a:ea typeface="Roboto" panose="02000000000000000000" pitchFamily="2" charset="0"/>
            <a:cs typeface="Roboto" panose="02000000000000000000" pitchFamily="2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t-BR" sz="2800" kern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Seu uso é corrente em anúncios publicitários. </a:t>
          </a:r>
        </a:p>
      </dsp:txBody>
      <dsp:txXfrm>
        <a:off x="0" y="819093"/>
        <a:ext cx="10515600" cy="4750200"/>
      </dsp:txXfrm>
    </dsp:sp>
    <dsp:sp modelId="{45790480-4168-4897-A237-254DC224208D}">
      <dsp:nvSpPr>
        <dsp:cNvPr id="0" name=""/>
        <dsp:cNvSpPr/>
      </dsp:nvSpPr>
      <dsp:spPr>
        <a:xfrm>
          <a:off x="525780" y="51573"/>
          <a:ext cx="7360920" cy="1535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4000" tIns="0" rIns="278225" bIns="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4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BRLight" pitchFamily="2" charset="0"/>
              <a:ea typeface="Roboto" panose="02000000000000000000" pitchFamily="2" charset="0"/>
              <a:cs typeface="Roboto" panose="02000000000000000000" pitchFamily="2" charset="0"/>
            </a:rPr>
            <a:t>Verbo: modo imperativo</a:t>
          </a:r>
        </a:p>
      </dsp:txBody>
      <dsp:txXfrm>
        <a:off x="600714" y="126507"/>
        <a:ext cx="7211052" cy="1385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239BA-710E-4B07-98C7-D35AA4064B42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6F3DD-DEE2-41A3-8746-736BE8BC96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804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099236-F36E-4F1D-95B3-D825CDAFD21A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8210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D4C860-CA79-422D-98B3-00EC77BCE7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5276F1-538F-4C62-89E2-75B4DBAFF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B58D00-D366-41EA-8A8B-C3439AEA5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FDDB-2006-4C2E-A73D-7B885ABD0C5D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7143F0-7F74-4730-B1C3-F9A86086D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194A61-E824-4792-963A-D48B74E01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4EE59-3999-41C4-9687-5AC8E02726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449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3A91DC-E1C4-481B-8927-AE81B70B7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0434F74-A26E-4355-8427-967BCFD57F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67488D-2BAE-442A-B7FC-95DAF92D2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FDDB-2006-4C2E-A73D-7B885ABD0C5D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AE7832-4D9D-4D09-AC8F-87D2FF627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EA76E1-1725-4437-9E27-61CAED010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4EE59-3999-41C4-9687-5AC8E02726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77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CAB5FB-6604-431E-B025-D6050BBFC5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361C7B9-2F19-4354-A706-E9E4F1B96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D3EA034-F353-45BC-A6D9-077CF28D2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FDDB-2006-4C2E-A73D-7B885ABD0C5D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780A41-2FCF-4DF9-A1A2-BA3393975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E9D324-2EBF-4A31-87FB-26F8380B6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4EE59-3999-41C4-9687-5AC8E02726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12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355FEE-E347-4261-B3EC-A08FDD26D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5A9B2B-36F6-4556-913A-E8248A0E6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6D71D9-7A1A-48B7-9491-F1131A96A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FDDB-2006-4C2E-A73D-7B885ABD0C5D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B93566-6C95-43B0-8140-70B0F11A7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2C08D4-5A20-4120-A329-1F3D03FB8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4EE59-3999-41C4-9687-5AC8E02726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31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E5DA66-11AC-4ACC-BB31-F453A4DC6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B78EDA5-9AE0-478B-9F44-77A78AB76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A1AA71-449B-422D-A20B-5A269B2CB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FDDB-2006-4C2E-A73D-7B885ABD0C5D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2F388BA-9FBC-4FFB-99F2-7A4087A3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96DA22-CDCB-423D-ABCA-79CEC00D8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4EE59-3999-41C4-9687-5AC8E02726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925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EC70A4-70B9-4083-8A9C-723D97A99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617AAD-1636-4C13-B158-3AE98115F1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A2E117F-04D2-4759-BBC2-70F74A2FD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F5A73D3-0229-4BD7-B809-2A28F8C1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FDDB-2006-4C2E-A73D-7B885ABD0C5D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1755271-B2CA-4DB4-8557-0DE2D4FAC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2C6552D-B646-4243-B421-2CFE0EFDA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4EE59-3999-41C4-9687-5AC8E02726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112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250729-7DB9-45D8-BF0D-1EB05949C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C8F1E89-39B4-4AB6-9161-A0865892C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28CE3D6-BFF1-42B3-AF18-1915546A5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EB0E936-2CF1-4D04-A46F-47C7E0F7C1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82DE333-4146-4001-B181-CB64228B3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0E26F2B-5E36-4E60-A679-8DC075267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FDDB-2006-4C2E-A73D-7B885ABD0C5D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F8F0C5B-4DF5-44BF-AC31-3157A80F7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00B3D95-32BC-44CC-AC09-583118795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4EE59-3999-41C4-9687-5AC8E02726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05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B42077-709B-4507-A48A-A96D409BE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8E16340-F3FA-463B-9A4A-0EFECC438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FDDB-2006-4C2E-A73D-7B885ABD0C5D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4157780-2BDB-45E5-A2E4-4DC7FA89D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D420683-87E7-4109-903A-196BD14D4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4EE59-3999-41C4-9687-5AC8E02726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451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C42FFDB-DC35-4C1F-9802-11D2CEA98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FDDB-2006-4C2E-A73D-7B885ABD0C5D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A6B3C47-45D4-4F2F-BD28-CA96262B4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ACC0E9A-5355-4A41-B09D-A9100111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4EE59-3999-41C4-9687-5AC8E02726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86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71C2A9-4013-4947-8FD6-68589E331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43F29E-0657-46CB-9978-B775BFF2B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132FE31-AFB7-4909-9B17-7E8BDB3A4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8BCE82C-2879-483A-8CC3-1B70D3DAF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FDDB-2006-4C2E-A73D-7B885ABD0C5D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8D485CF-9C12-458D-8B01-E9359AB0E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D228037-89C2-4CAA-9C34-6E9A4E73D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4EE59-3999-41C4-9687-5AC8E02726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56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C658C4-E45D-49B8-8918-7FB53A0D0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A3A37E1-A20E-4F66-BA90-660A089544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05037EE-B5A0-4973-805E-12C925521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0E0F6D0-32D5-4B95-9A3F-933153BDA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FDDB-2006-4C2E-A73D-7B885ABD0C5D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DB1B824-F8B7-4DF0-9DDB-5A854F001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A12AACC-0102-47C3-AE2D-76801893F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4EE59-3999-41C4-9687-5AC8E02726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046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9AB4BC8-CF4C-4DC2-A5CB-A1F141597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832F594-75A5-4766-8D19-9EB15ED76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4CF7A25-9A41-42CF-9268-C317DB7811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AFDDB-2006-4C2E-A73D-7B885ABD0C5D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485157-85E4-489B-AD37-416CFFB1BC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107A32-16A7-45E6-8CEE-461BA6CD0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4EE59-3999-41C4-9687-5AC8E02726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198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>
                <a:latin typeface="RobotoBR" pitchFamily="2" charset="0"/>
              </a:rPr>
              <a:t>Unidade 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380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933A70EC-6D8D-42BD-A00C-A8DB5B0416A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75751" y="1820640"/>
            <a:ext cx="7336540" cy="4299159"/>
          </a:xfrm>
          <a:prstGeom prst="rect">
            <a:avLst/>
          </a:prstGeom>
        </p:spPr>
      </p:pic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16BA9C0-958C-4236-9F88-148465660A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04511" y="1982769"/>
            <a:ext cx="3549289" cy="4427556"/>
          </a:xfrm>
        </p:spPr>
        <p:txBody>
          <a:bodyPr lIns="0" tIns="0" rIns="0" bIns="0">
            <a:normAutofit/>
          </a:bodyPr>
          <a:lstStyle/>
          <a:p>
            <a:pPr marL="0" indent="0">
              <a:buNone/>
            </a:pPr>
            <a:r>
              <a:rPr lang="pt-BR" b="1" i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Slogan </a:t>
            </a:r>
          </a:p>
          <a:p>
            <a:pPr marL="252000">
              <a:buClr>
                <a:srgbClr val="C00000"/>
              </a:buClr>
            </a:pPr>
            <a:r>
              <a:rPr lang="pt-BR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palavra, expressão </a:t>
            </a:r>
            <a:br>
              <a:rPr lang="pt-BR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pt-BR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ou frase curta e de fácil memorização</a:t>
            </a:r>
          </a:p>
          <a:p>
            <a:pPr marL="252000">
              <a:buClr>
                <a:srgbClr val="C00000"/>
              </a:buClr>
            </a:pPr>
            <a:r>
              <a:rPr lang="pt-BR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usado em anúncios publicitários para divulgar:</a:t>
            </a:r>
          </a:p>
          <a:p>
            <a:pPr marL="745200" indent="-457200">
              <a:buClr>
                <a:srgbClr val="C00000"/>
              </a:buClr>
              <a:buFont typeface="Wingdings" charset="2"/>
              <a:buChar char="ü"/>
            </a:pPr>
            <a:r>
              <a:rPr lang="pt-BR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produtos, marcas</a:t>
            </a:r>
          </a:p>
          <a:p>
            <a:pPr marL="745200" indent="-457200">
              <a:buClr>
                <a:srgbClr val="C00000"/>
              </a:buClr>
              <a:buFont typeface="Wingdings" charset="2"/>
              <a:buChar char="ü"/>
            </a:pPr>
            <a:r>
              <a:rPr lang="pt-BR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serviços ou ideias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B0860748-B6B8-4B84-9AB9-F0D477824D71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>
                <a:solidFill>
                  <a:schemeClr val="bg1"/>
                </a:solidFill>
                <a:latin typeface="RobotoBR" pitchFamily="2" charset="0"/>
              </a:rPr>
              <a:t>Anúncio publicitário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9390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Espaço Reservado para Conteúdo 3">
            <a:extLst>
              <a:ext uri="{FF2B5EF4-FFF2-40B4-BE49-F238E27FC236}">
                <a16:creationId xmlns:a16="http://schemas.microsoft.com/office/drawing/2014/main" id="{2BB1B013-7504-4F08-A306-1AA2E60F6380}"/>
              </a:ext>
            </a:extLst>
          </p:cNvPr>
          <p:cNvGraphicFramePr>
            <a:graphicFrameLocks/>
          </p:cNvGraphicFramePr>
          <p:nvPr/>
        </p:nvGraphicFramePr>
        <p:xfrm>
          <a:off x="838200" y="647704"/>
          <a:ext cx="10515600" cy="5620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2453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Espaço Reservado para Conteúdo 42">
            <a:extLst>
              <a:ext uri="{FF2B5EF4-FFF2-40B4-BE49-F238E27FC236}">
                <a16:creationId xmlns:a16="http://schemas.microsoft.com/office/drawing/2014/main" id="{9C19E700-B656-44D4-AADA-5CB3174348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202268"/>
            <a:ext cx="4402397" cy="2510771"/>
          </a:xfrm>
        </p:spPr>
        <p:txBody>
          <a:bodyPr lIns="0" tIns="0" rIns="0" bIns="0">
            <a:noAutofit/>
          </a:bodyPr>
          <a:lstStyle/>
          <a:p>
            <a:pPr marL="216000" indent="-216000">
              <a:lnSpc>
                <a:spcPct val="120000"/>
              </a:lnSpc>
            </a:pPr>
            <a:r>
              <a:rPr lang="pt-BR" sz="2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 formas </a:t>
            </a:r>
            <a:r>
              <a:rPr lang="pt-BR" sz="2400" dirty="0">
                <a:solidFill>
                  <a:srgbClr val="D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tu </a:t>
            </a:r>
            <a:r>
              <a:rPr lang="pt-BR" sz="2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</a:t>
            </a:r>
            <a:r>
              <a:rPr lang="pt-BR" sz="2400" dirty="0">
                <a:solidFill>
                  <a:srgbClr val="D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vós</a:t>
            </a:r>
            <a:r>
              <a:rPr lang="pt-BR" sz="2400" b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pt-BR" sz="2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são constituídas com base nas pessoas do presente do </a:t>
            </a:r>
            <a:r>
              <a:rPr lang="pt-BR" sz="2400" b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modo indicativo</a:t>
            </a:r>
            <a:r>
              <a:rPr lang="pt-BR" sz="2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retirando-se </a:t>
            </a:r>
            <a:br>
              <a:rPr lang="pt-BR" sz="2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pt-BR" sz="2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 </a:t>
            </a:r>
            <a:r>
              <a:rPr lang="pt-BR" sz="2400" dirty="0">
                <a:solidFill>
                  <a:srgbClr val="D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–s</a:t>
            </a:r>
            <a:r>
              <a:rPr lang="pt-BR" sz="2400" b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pt-BR" sz="2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que aparece no final.</a:t>
            </a:r>
          </a:p>
        </p:txBody>
      </p:sp>
      <p:pic>
        <p:nvPicPr>
          <p:cNvPr id="50" name="Imagem 49">
            <a:extLst>
              <a:ext uri="{FF2B5EF4-FFF2-40B4-BE49-F238E27FC236}">
                <a16:creationId xmlns:a16="http://schemas.microsoft.com/office/drawing/2014/main" id="{F42815B4-6EB5-487E-8D38-306CF184DC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8007" y="2279625"/>
            <a:ext cx="6538753" cy="3605400"/>
          </a:xfrm>
          <a:prstGeom prst="rect">
            <a:avLst/>
          </a:prstGeom>
        </p:spPr>
      </p:pic>
      <p:sp>
        <p:nvSpPr>
          <p:cNvPr id="5" name="Espaço Reservado para Conteúdo 42">
            <a:extLst>
              <a:ext uri="{FF2B5EF4-FFF2-40B4-BE49-F238E27FC236}">
                <a16:creationId xmlns:a16="http://schemas.microsoft.com/office/drawing/2014/main" id="{A270CFFD-F209-4950-9344-C0A5B0CB66BC}"/>
              </a:ext>
            </a:extLst>
          </p:cNvPr>
          <p:cNvSpPr txBox="1">
            <a:spLocks/>
          </p:cNvSpPr>
          <p:nvPr/>
        </p:nvSpPr>
        <p:spPr>
          <a:xfrm>
            <a:off x="882058" y="4652595"/>
            <a:ext cx="3804242" cy="17676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6000" indent="-216000">
              <a:lnSpc>
                <a:spcPct val="120000"/>
              </a:lnSpc>
            </a:pPr>
            <a:r>
              <a:rPr lang="pt-BR" sz="2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Demais formas são provenientes do presente do </a:t>
            </a:r>
            <a:r>
              <a:rPr lang="pt-BR" sz="2400" b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modo subjuntivo</a:t>
            </a:r>
            <a:r>
              <a:rPr lang="pt-BR" sz="2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</p:txBody>
      </p:sp>
      <p:sp>
        <p:nvSpPr>
          <p:cNvPr id="6" name="Forma Livre: Forma 5">
            <a:extLst>
              <a:ext uri="{FF2B5EF4-FFF2-40B4-BE49-F238E27FC236}">
                <a16:creationId xmlns:a16="http://schemas.microsoft.com/office/drawing/2014/main" id="{10F0F726-3512-4DBD-888C-BF9B286B5A3F}"/>
              </a:ext>
            </a:extLst>
          </p:cNvPr>
          <p:cNvSpPr/>
          <p:nvPr/>
        </p:nvSpPr>
        <p:spPr>
          <a:xfrm>
            <a:off x="2286058" y="3245555"/>
            <a:ext cx="2282418" cy="2000673"/>
          </a:xfrm>
          <a:custGeom>
            <a:avLst/>
            <a:gdLst>
              <a:gd name="connsiteX0" fmla="*/ 0 w 2282418"/>
              <a:gd name="connsiteY0" fmla="*/ 0 h 2000673"/>
              <a:gd name="connsiteX1" fmla="*/ 2282418 w 2282418"/>
              <a:gd name="connsiteY1" fmla="*/ 0 h 2000673"/>
              <a:gd name="connsiteX2" fmla="*/ 2282418 w 2282418"/>
              <a:gd name="connsiteY2" fmla="*/ 2000673 h 2000673"/>
              <a:gd name="connsiteX3" fmla="*/ 0 w 2282418"/>
              <a:gd name="connsiteY3" fmla="*/ 2000673 h 2000673"/>
              <a:gd name="connsiteX4" fmla="*/ 0 w 2282418"/>
              <a:gd name="connsiteY4" fmla="*/ 0 h 200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2418" h="2000673">
                <a:moveTo>
                  <a:pt x="0" y="0"/>
                </a:moveTo>
                <a:lnTo>
                  <a:pt x="2282418" y="0"/>
                </a:lnTo>
                <a:lnTo>
                  <a:pt x="2282418" y="2000673"/>
                </a:lnTo>
                <a:lnTo>
                  <a:pt x="0" y="200067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1930" tIns="201930" rIns="201930" bIns="201930" numCol="1" spcCol="1270" anchor="t" anchorCtr="0">
            <a:noAutofit/>
          </a:bodyPr>
          <a:lstStyle/>
          <a:p>
            <a:pPr marL="0" lvl="0" indent="0" algn="l" defTabSz="2355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5300" kern="1200" dirty="0"/>
          </a:p>
        </p:txBody>
      </p:sp>
      <p:sp>
        <p:nvSpPr>
          <p:cNvPr id="9" name="Forma Livre: Forma 8">
            <a:extLst>
              <a:ext uri="{FF2B5EF4-FFF2-40B4-BE49-F238E27FC236}">
                <a16:creationId xmlns:a16="http://schemas.microsoft.com/office/drawing/2014/main" id="{BBAE6B01-7575-46BE-B6CA-333972401939}"/>
              </a:ext>
            </a:extLst>
          </p:cNvPr>
          <p:cNvSpPr/>
          <p:nvPr/>
        </p:nvSpPr>
        <p:spPr>
          <a:xfrm>
            <a:off x="5080184" y="2554146"/>
            <a:ext cx="2282418" cy="2000673"/>
          </a:xfrm>
          <a:custGeom>
            <a:avLst/>
            <a:gdLst>
              <a:gd name="connsiteX0" fmla="*/ 0 w 2282418"/>
              <a:gd name="connsiteY0" fmla="*/ 0 h 2000673"/>
              <a:gd name="connsiteX1" fmla="*/ 2282418 w 2282418"/>
              <a:gd name="connsiteY1" fmla="*/ 0 h 2000673"/>
              <a:gd name="connsiteX2" fmla="*/ 2282418 w 2282418"/>
              <a:gd name="connsiteY2" fmla="*/ 2000673 h 2000673"/>
              <a:gd name="connsiteX3" fmla="*/ 0 w 2282418"/>
              <a:gd name="connsiteY3" fmla="*/ 2000673 h 2000673"/>
              <a:gd name="connsiteX4" fmla="*/ 0 w 2282418"/>
              <a:gd name="connsiteY4" fmla="*/ 0 h 200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2418" h="2000673">
                <a:moveTo>
                  <a:pt x="0" y="0"/>
                </a:moveTo>
                <a:lnTo>
                  <a:pt x="2282418" y="0"/>
                </a:lnTo>
                <a:lnTo>
                  <a:pt x="2282418" y="2000673"/>
                </a:lnTo>
                <a:lnTo>
                  <a:pt x="0" y="200067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1930" tIns="201930" rIns="201930" bIns="201930" numCol="1" spcCol="1270" anchor="t" anchorCtr="0">
            <a:noAutofit/>
          </a:bodyPr>
          <a:lstStyle/>
          <a:p>
            <a:pPr marL="0" lvl="0" indent="0" algn="l" defTabSz="2355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5300" kern="1200" dirty="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F36CB4F-0762-4F38-8AC6-5495A1BDE38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>
                <a:solidFill>
                  <a:schemeClr val="bg1"/>
                </a:solidFill>
                <a:latin typeface="RobotoBR" pitchFamily="2" charset="0"/>
              </a:rPr>
              <a:t>Imperativo afirmativo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10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1824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>
            <a:extLst>
              <a:ext uri="{FF2B5EF4-FFF2-40B4-BE49-F238E27FC236}">
                <a16:creationId xmlns:a16="http://schemas.microsoft.com/office/drawing/2014/main" id="{D9D7E88D-5DD2-47C9-90DB-24BEE56015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9676" y="2030750"/>
            <a:ext cx="5774124" cy="3928914"/>
          </a:xfrm>
          <a:prstGeom prst="rect">
            <a:avLst/>
          </a:prstGeom>
        </p:spPr>
      </p:pic>
      <p:sp>
        <p:nvSpPr>
          <p:cNvPr id="19" name="Forma Livre: Forma 18">
            <a:extLst>
              <a:ext uri="{FF2B5EF4-FFF2-40B4-BE49-F238E27FC236}">
                <a16:creationId xmlns:a16="http://schemas.microsoft.com/office/drawing/2014/main" id="{E4077E08-C1D3-4E50-B97B-C1A8CBD1527A}"/>
              </a:ext>
            </a:extLst>
          </p:cNvPr>
          <p:cNvSpPr/>
          <p:nvPr/>
        </p:nvSpPr>
        <p:spPr>
          <a:xfrm>
            <a:off x="9497910" y="1348570"/>
            <a:ext cx="1860507" cy="2646637"/>
          </a:xfrm>
          <a:custGeom>
            <a:avLst/>
            <a:gdLst>
              <a:gd name="connsiteX0" fmla="*/ 0 w 1860507"/>
              <a:gd name="connsiteY0" fmla="*/ 0 h 2646637"/>
              <a:gd name="connsiteX1" fmla="*/ 1860507 w 1860507"/>
              <a:gd name="connsiteY1" fmla="*/ 0 h 2646637"/>
              <a:gd name="connsiteX2" fmla="*/ 1860507 w 1860507"/>
              <a:gd name="connsiteY2" fmla="*/ 2646637 h 2646637"/>
              <a:gd name="connsiteX3" fmla="*/ 0 w 1860507"/>
              <a:gd name="connsiteY3" fmla="*/ 2646637 h 2646637"/>
              <a:gd name="connsiteX4" fmla="*/ 0 w 1860507"/>
              <a:gd name="connsiteY4" fmla="*/ 0 h 2646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0507" h="2646637">
                <a:moveTo>
                  <a:pt x="0" y="0"/>
                </a:moveTo>
                <a:lnTo>
                  <a:pt x="1860507" y="0"/>
                </a:lnTo>
                <a:lnTo>
                  <a:pt x="1860507" y="2646637"/>
                </a:lnTo>
                <a:lnTo>
                  <a:pt x="0" y="26466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6840" tIns="116840" rIns="116840" bIns="116840" numCol="1" spcCol="1270" anchor="t" anchorCtr="0">
            <a:noAutofit/>
          </a:bodyPr>
          <a:lstStyle/>
          <a:p>
            <a:pPr marL="0" lvl="0" indent="0" algn="l" defTabSz="2044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4600" kern="1200" dirty="0"/>
          </a:p>
        </p:txBody>
      </p:sp>
      <p:sp>
        <p:nvSpPr>
          <p:cNvPr id="32" name="Forma Livre: Forma 31">
            <a:extLst>
              <a:ext uri="{FF2B5EF4-FFF2-40B4-BE49-F238E27FC236}">
                <a16:creationId xmlns:a16="http://schemas.microsoft.com/office/drawing/2014/main" id="{E74EE498-7875-4052-85BB-EDFE2B2509E7}"/>
              </a:ext>
            </a:extLst>
          </p:cNvPr>
          <p:cNvSpPr/>
          <p:nvPr/>
        </p:nvSpPr>
        <p:spPr>
          <a:xfrm>
            <a:off x="5080184" y="2554146"/>
            <a:ext cx="2282418" cy="2000673"/>
          </a:xfrm>
          <a:custGeom>
            <a:avLst/>
            <a:gdLst>
              <a:gd name="connsiteX0" fmla="*/ 0 w 2282418"/>
              <a:gd name="connsiteY0" fmla="*/ 0 h 2000673"/>
              <a:gd name="connsiteX1" fmla="*/ 2282418 w 2282418"/>
              <a:gd name="connsiteY1" fmla="*/ 0 h 2000673"/>
              <a:gd name="connsiteX2" fmla="*/ 2282418 w 2282418"/>
              <a:gd name="connsiteY2" fmla="*/ 2000673 h 2000673"/>
              <a:gd name="connsiteX3" fmla="*/ 0 w 2282418"/>
              <a:gd name="connsiteY3" fmla="*/ 2000673 h 2000673"/>
              <a:gd name="connsiteX4" fmla="*/ 0 w 2282418"/>
              <a:gd name="connsiteY4" fmla="*/ 0 h 200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2418" h="2000673">
                <a:moveTo>
                  <a:pt x="0" y="0"/>
                </a:moveTo>
                <a:lnTo>
                  <a:pt x="2282418" y="0"/>
                </a:lnTo>
                <a:lnTo>
                  <a:pt x="2282418" y="2000673"/>
                </a:lnTo>
                <a:lnTo>
                  <a:pt x="0" y="200067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3820" tIns="83820" rIns="83820" bIns="83820" numCol="1" spcCol="1270" anchor="t" anchorCtr="0">
            <a:noAutofit/>
          </a:bodyPr>
          <a:lstStyle/>
          <a:p>
            <a:pPr marL="0" lvl="0" indent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2200" kern="1200" dirty="0"/>
          </a:p>
        </p:txBody>
      </p:sp>
      <p:sp>
        <p:nvSpPr>
          <p:cNvPr id="35" name="Forma Livre: Forma 34">
            <a:extLst>
              <a:ext uri="{FF2B5EF4-FFF2-40B4-BE49-F238E27FC236}">
                <a16:creationId xmlns:a16="http://schemas.microsoft.com/office/drawing/2014/main" id="{82EF7C18-6EA6-4188-941D-DAF4EDE5CF46}"/>
              </a:ext>
            </a:extLst>
          </p:cNvPr>
          <p:cNvSpPr/>
          <p:nvPr/>
        </p:nvSpPr>
        <p:spPr>
          <a:xfrm>
            <a:off x="833582" y="2690999"/>
            <a:ext cx="4386117" cy="1863819"/>
          </a:xfrm>
          <a:custGeom>
            <a:avLst/>
            <a:gdLst>
              <a:gd name="connsiteX0" fmla="*/ 0 w 2282418"/>
              <a:gd name="connsiteY0" fmla="*/ 0 h 2000673"/>
              <a:gd name="connsiteX1" fmla="*/ 2282418 w 2282418"/>
              <a:gd name="connsiteY1" fmla="*/ 0 h 2000673"/>
              <a:gd name="connsiteX2" fmla="*/ 2282418 w 2282418"/>
              <a:gd name="connsiteY2" fmla="*/ 2000673 h 2000673"/>
              <a:gd name="connsiteX3" fmla="*/ 0 w 2282418"/>
              <a:gd name="connsiteY3" fmla="*/ 2000673 h 2000673"/>
              <a:gd name="connsiteX4" fmla="*/ 0 w 2282418"/>
              <a:gd name="connsiteY4" fmla="*/ 0 h 200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2418" h="2000673">
                <a:moveTo>
                  <a:pt x="0" y="0"/>
                </a:moveTo>
                <a:lnTo>
                  <a:pt x="2282418" y="0"/>
                </a:lnTo>
                <a:lnTo>
                  <a:pt x="2282418" y="2000673"/>
                </a:lnTo>
                <a:lnTo>
                  <a:pt x="0" y="200067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3820" tIns="83820" rIns="83820" bIns="83820" numCol="1" spcCol="1270" anchor="t" anchorCtr="0">
            <a:noAutofit/>
          </a:bodyPr>
          <a:lstStyle/>
          <a:p>
            <a:pPr marL="0" lvl="0" indent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400" kern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 formas do </a:t>
            </a:r>
            <a:r>
              <a:rPr lang="pt-BR" sz="2400" b="1" kern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imperativo negativo</a:t>
            </a:r>
            <a:r>
              <a:rPr lang="pt-BR" sz="2400" kern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são provenientes do </a:t>
            </a:r>
            <a:r>
              <a:rPr lang="pt-BR" sz="2400" b="1" kern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presente do subjuntivo</a:t>
            </a:r>
            <a:r>
              <a:rPr lang="pt-BR" sz="2400" kern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pt-BR" sz="2400" kern="1200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3CC2A54D-F625-4CA6-96AF-1404E41DC35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>
                <a:solidFill>
                  <a:schemeClr val="bg1"/>
                </a:solidFill>
                <a:latin typeface="RobotoBR" pitchFamily="2" charset="0"/>
              </a:rPr>
              <a:t>Imperativo negativo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3080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Agrupar 39">
            <a:extLst>
              <a:ext uri="{FF2B5EF4-FFF2-40B4-BE49-F238E27FC236}">
                <a16:creationId xmlns:a16="http://schemas.microsoft.com/office/drawing/2014/main" id="{115357D0-CA33-449C-8BF0-40136976667A}"/>
              </a:ext>
            </a:extLst>
          </p:cNvPr>
          <p:cNvGrpSpPr/>
          <p:nvPr/>
        </p:nvGrpSpPr>
        <p:grpSpPr>
          <a:xfrm>
            <a:off x="702040" y="1849079"/>
            <a:ext cx="10908935" cy="4924358"/>
            <a:chOff x="702040" y="1004610"/>
            <a:chExt cx="11001939" cy="5397352"/>
          </a:xfrm>
        </p:grpSpPr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BFEBFD35-AEC2-4632-B5BE-15A4E05DDAC0}"/>
                </a:ext>
              </a:extLst>
            </p:cNvPr>
            <p:cNvSpPr txBox="1"/>
            <p:nvPr/>
          </p:nvSpPr>
          <p:spPr>
            <a:xfrm>
              <a:off x="839361" y="1334764"/>
              <a:ext cx="3024000" cy="1787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pt-BR" sz="2000" dirty="0">
                  <a:solidFill>
                    <a:schemeClr val="accent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É  um sinal de pontuação </a:t>
              </a:r>
            </a:p>
            <a:p>
              <a:pPr>
                <a:lnSpc>
                  <a:spcPct val="100000"/>
                </a:lnSpc>
              </a:pPr>
              <a:r>
                <a:rPr lang="pt-BR" sz="2000" dirty="0">
                  <a:solidFill>
                    <a:schemeClr val="accent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que expressa emoção.</a:t>
              </a:r>
            </a:p>
            <a:p>
              <a:pPr>
                <a:lnSpc>
                  <a:spcPct val="100000"/>
                </a:lnSpc>
              </a:pPr>
              <a:r>
                <a:rPr lang="pt-BR" sz="2000" dirty="0">
                  <a:solidFill>
                    <a:schemeClr val="accent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Pode ser usado:</a:t>
              </a:r>
            </a:p>
            <a:p>
              <a:endParaRPr lang="pt-BR" sz="2000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5" name="Elipse 4">
              <a:extLst>
                <a:ext uri="{FF2B5EF4-FFF2-40B4-BE49-F238E27FC236}">
                  <a16:creationId xmlns:a16="http://schemas.microsoft.com/office/drawing/2014/main" id="{E910325C-6AB5-458C-8874-18391580EF02}"/>
                </a:ext>
              </a:extLst>
            </p:cNvPr>
            <p:cNvSpPr/>
            <p:nvPr/>
          </p:nvSpPr>
          <p:spPr>
            <a:xfrm>
              <a:off x="702040" y="3161962"/>
              <a:ext cx="3240000" cy="3240000"/>
            </a:xfrm>
            <a:prstGeom prst="ellipse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orma Livre: Forma 7">
              <a:extLst>
                <a:ext uri="{FF2B5EF4-FFF2-40B4-BE49-F238E27FC236}">
                  <a16:creationId xmlns:a16="http://schemas.microsoft.com/office/drawing/2014/main" id="{B0415C8A-28B5-46A9-AA42-674B763F3C3C}"/>
                </a:ext>
              </a:extLst>
            </p:cNvPr>
            <p:cNvSpPr/>
            <p:nvPr/>
          </p:nvSpPr>
          <p:spPr>
            <a:xfrm>
              <a:off x="5133081" y="1421264"/>
              <a:ext cx="2880000" cy="1224000"/>
            </a:xfrm>
            <a:custGeom>
              <a:avLst/>
              <a:gdLst>
                <a:gd name="connsiteX0" fmla="*/ 0 w 2032000"/>
                <a:gd name="connsiteY0" fmla="*/ 0 h 1185333"/>
                <a:gd name="connsiteX1" fmla="*/ 2032000 w 2032000"/>
                <a:gd name="connsiteY1" fmla="*/ 0 h 1185333"/>
                <a:gd name="connsiteX2" fmla="*/ 2032000 w 2032000"/>
                <a:gd name="connsiteY2" fmla="*/ 1185333 h 1185333"/>
                <a:gd name="connsiteX3" fmla="*/ 0 w 2032000"/>
                <a:gd name="connsiteY3" fmla="*/ 1185333 h 1185333"/>
                <a:gd name="connsiteX4" fmla="*/ 0 w 2032000"/>
                <a:gd name="connsiteY4" fmla="*/ 0 h 118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2000" h="1185333">
                  <a:moveTo>
                    <a:pt x="0" y="0"/>
                  </a:moveTo>
                  <a:lnTo>
                    <a:pt x="2032000" y="0"/>
                  </a:lnTo>
                  <a:lnTo>
                    <a:pt x="2032000" y="1185333"/>
                  </a:lnTo>
                  <a:lnTo>
                    <a:pt x="0" y="1185333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em frases imperativas para dar ênfase a ordem, pedido, súplica, ou em outras situações.</a:t>
              </a:r>
            </a:p>
          </p:txBody>
        </p:sp>
        <p:sp>
          <p:nvSpPr>
            <p:cNvPr id="11" name="Forma Livre: Forma 10">
              <a:extLst>
                <a:ext uri="{FF2B5EF4-FFF2-40B4-BE49-F238E27FC236}">
                  <a16:creationId xmlns:a16="http://schemas.microsoft.com/office/drawing/2014/main" id="{8B0A4EF6-83EB-4FB2-9ACC-5739CA8F442F}"/>
                </a:ext>
              </a:extLst>
            </p:cNvPr>
            <p:cNvSpPr/>
            <p:nvPr/>
          </p:nvSpPr>
          <p:spPr>
            <a:xfrm>
              <a:off x="5952573" y="3028320"/>
              <a:ext cx="2772000" cy="1332000"/>
            </a:xfrm>
            <a:custGeom>
              <a:avLst/>
              <a:gdLst>
                <a:gd name="connsiteX0" fmla="*/ 0 w 2032000"/>
                <a:gd name="connsiteY0" fmla="*/ 0 h 1185333"/>
                <a:gd name="connsiteX1" fmla="*/ 2032000 w 2032000"/>
                <a:gd name="connsiteY1" fmla="*/ 0 h 1185333"/>
                <a:gd name="connsiteX2" fmla="*/ 2032000 w 2032000"/>
                <a:gd name="connsiteY2" fmla="*/ 1185333 h 1185333"/>
                <a:gd name="connsiteX3" fmla="*/ 0 w 2032000"/>
                <a:gd name="connsiteY3" fmla="*/ 1185333 h 1185333"/>
                <a:gd name="connsiteX4" fmla="*/ 0 w 2032000"/>
                <a:gd name="connsiteY4" fmla="*/ 0 h 118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2000" h="1185333">
                  <a:moveTo>
                    <a:pt x="0" y="0"/>
                  </a:moveTo>
                  <a:lnTo>
                    <a:pt x="2032000" y="0"/>
                  </a:lnTo>
                  <a:lnTo>
                    <a:pt x="2032000" y="1185333"/>
                  </a:lnTo>
                  <a:lnTo>
                    <a:pt x="0" y="1185333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r>
                <a:rPr lang="pt-BR" sz="20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em frases exclamativas que exprimem raiva,</a:t>
              </a:r>
            </a:p>
            <a:p>
              <a:r>
                <a:rPr lang="pt-BR" sz="20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espanto, alegria, desejo, admiração, entre outros.</a:t>
              </a:r>
            </a:p>
          </p:txBody>
        </p:sp>
        <p:sp>
          <p:nvSpPr>
            <p:cNvPr id="14" name="Forma Livre: Forma 13">
              <a:extLst>
                <a:ext uri="{FF2B5EF4-FFF2-40B4-BE49-F238E27FC236}">
                  <a16:creationId xmlns:a16="http://schemas.microsoft.com/office/drawing/2014/main" id="{97FA6798-EF60-43AB-B564-A6F91FA00395}"/>
                </a:ext>
              </a:extLst>
            </p:cNvPr>
            <p:cNvSpPr/>
            <p:nvPr/>
          </p:nvSpPr>
          <p:spPr>
            <a:xfrm>
              <a:off x="5189256" y="4842736"/>
              <a:ext cx="2124000" cy="1188000"/>
            </a:xfrm>
            <a:custGeom>
              <a:avLst/>
              <a:gdLst>
                <a:gd name="connsiteX0" fmla="*/ 0 w 2032000"/>
                <a:gd name="connsiteY0" fmla="*/ 0 h 1185333"/>
                <a:gd name="connsiteX1" fmla="*/ 2032000 w 2032000"/>
                <a:gd name="connsiteY1" fmla="*/ 0 h 1185333"/>
                <a:gd name="connsiteX2" fmla="*/ 2032000 w 2032000"/>
                <a:gd name="connsiteY2" fmla="*/ 1185333 h 1185333"/>
                <a:gd name="connsiteX3" fmla="*/ 0 w 2032000"/>
                <a:gd name="connsiteY3" fmla="*/ 1185333 h 1185333"/>
                <a:gd name="connsiteX4" fmla="*/ 0 w 2032000"/>
                <a:gd name="connsiteY4" fmla="*/ 0 h 118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2000" h="1185333">
                  <a:moveTo>
                    <a:pt x="0" y="0"/>
                  </a:moveTo>
                  <a:lnTo>
                    <a:pt x="2032000" y="0"/>
                  </a:lnTo>
                  <a:lnTo>
                    <a:pt x="2032000" y="1185333"/>
                  </a:lnTo>
                  <a:lnTo>
                    <a:pt x="0" y="1185333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dirty="0">
                  <a:solidFill>
                    <a:schemeClr val="tx2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em interjeições (palavras que exprimem uma emoção).</a:t>
              </a:r>
            </a:p>
          </p:txBody>
        </p:sp>
        <p:grpSp>
          <p:nvGrpSpPr>
            <p:cNvPr id="18" name="Agrupar 17">
              <a:extLst>
                <a:ext uri="{FF2B5EF4-FFF2-40B4-BE49-F238E27FC236}">
                  <a16:creationId xmlns:a16="http://schemas.microsoft.com/office/drawing/2014/main" id="{B521EA68-0282-4A56-A640-E6BAF972FDC4}"/>
                </a:ext>
              </a:extLst>
            </p:cNvPr>
            <p:cNvGrpSpPr/>
            <p:nvPr/>
          </p:nvGrpSpPr>
          <p:grpSpPr>
            <a:xfrm>
              <a:off x="2976115" y="3624624"/>
              <a:ext cx="2880000" cy="1296000"/>
              <a:chOff x="4674916" y="2312255"/>
              <a:chExt cx="2126826" cy="2176678"/>
            </a:xfrm>
          </p:grpSpPr>
          <p:sp>
            <p:nvSpPr>
              <p:cNvPr id="12" name="Conector reto 11">
                <a:extLst>
                  <a:ext uri="{FF2B5EF4-FFF2-40B4-BE49-F238E27FC236}">
                    <a16:creationId xmlns:a16="http://schemas.microsoft.com/office/drawing/2014/main" id="{CCD1CB40-2A62-4CFD-A85B-EEC3308392FF}"/>
                  </a:ext>
                </a:extLst>
              </p:cNvPr>
              <p:cNvSpPr/>
              <p:nvPr/>
            </p:nvSpPr>
            <p:spPr>
              <a:xfrm>
                <a:off x="6293742" y="2313001"/>
                <a:ext cx="508000" cy="0"/>
              </a:xfrm>
              <a:prstGeom prst="line">
                <a:avLst/>
              </a:prstGeom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Conector reto 12">
                <a:extLst>
                  <a:ext uri="{FF2B5EF4-FFF2-40B4-BE49-F238E27FC236}">
                    <a16:creationId xmlns:a16="http://schemas.microsoft.com/office/drawing/2014/main" id="{7FA8E2A6-2E34-408A-AE95-8AE534934E07}"/>
                  </a:ext>
                </a:extLst>
              </p:cNvPr>
              <p:cNvSpPr/>
              <p:nvPr/>
            </p:nvSpPr>
            <p:spPr>
              <a:xfrm rot="5400000">
                <a:off x="4394974" y="2592197"/>
                <a:ext cx="2176678" cy="1616794"/>
              </a:xfrm>
              <a:prstGeom prst="line">
                <a:avLst/>
              </a:prstGeom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EDF0C795-1DE3-464D-9507-D9E4139CA5F6}"/>
                </a:ext>
              </a:extLst>
            </p:cNvPr>
            <p:cNvGrpSpPr/>
            <p:nvPr/>
          </p:nvGrpSpPr>
          <p:grpSpPr>
            <a:xfrm rot="703416">
              <a:off x="3290519" y="4813643"/>
              <a:ext cx="1784057" cy="759024"/>
              <a:chOff x="5358965" y="3276437"/>
              <a:chExt cx="1546013" cy="1555157"/>
            </a:xfrm>
          </p:grpSpPr>
          <p:sp>
            <p:nvSpPr>
              <p:cNvPr id="15" name="Conector reto 14">
                <a:extLst>
                  <a:ext uri="{FF2B5EF4-FFF2-40B4-BE49-F238E27FC236}">
                    <a16:creationId xmlns:a16="http://schemas.microsoft.com/office/drawing/2014/main" id="{F3EF7564-B869-4F88-958D-F9E3B1970EEC}"/>
                  </a:ext>
                </a:extLst>
              </p:cNvPr>
              <p:cNvSpPr/>
              <p:nvPr/>
            </p:nvSpPr>
            <p:spPr>
              <a:xfrm>
                <a:off x="6396978" y="3277115"/>
                <a:ext cx="508000" cy="0"/>
              </a:xfrm>
              <a:prstGeom prst="line">
                <a:avLst/>
              </a:prstGeom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Conector reto 15">
                <a:extLst>
                  <a:ext uri="{FF2B5EF4-FFF2-40B4-BE49-F238E27FC236}">
                    <a16:creationId xmlns:a16="http://schemas.microsoft.com/office/drawing/2014/main" id="{D1390853-44FC-4662-A4C1-8EA0704C9B4D}"/>
                  </a:ext>
                </a:extLst>
              </p:cNvPr>
              <p:cNvSpPr/>
              <p:nvPr/>
            </p:nvSpPr>
            <p:spPr>
              <a:xfrm rot="5400000">
                <a:off x="5098530" y="3536872"/>
                <a:ext cx="1555157" cy="1034288"/>
              </a:xfrm>
              <a:prstGeom prst="line">
                <a:avLst/>
              </a:prstGeom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17" name="Agrupar 16">
              <a:extLst>
                <a:ext uri="{FF2B5EF4-FFF2-40B4-BE49-F238E27FC236}">
                  <a16:creationId xmlns:a16="http://schemas.microsoft.com/office/drawing/2014/main" id="{354038FF-A511-48A2-88A1-E675391271CD}"/>
                </a:ext>
              </a:extLst>
            </p:cNvPr>
            <p:cNvGrpSpPr/>
            <p:nvPr/>
          </p:nvGrpSpPr>
          <p:grpSpPr>
            <a:xfrm>
              <a:off x="2756021" y="2033264"/>
              <a:ext cx="2346849" cy="2480519"/>
              <a:chOff x="4343133" y="1112921"/>
              <a:chExt cx="2709334" cy="2794000"/>
            </a:xfrm>
          </p:grpSpPr>
          <p:sp>
            <p:nvSpPr>
              <p:cNvPr id="9" name="Conector reto 8">
                <a:extLst>
                  <a:ext uri="{FF2B5EF4-FFF2-40B4-BE49-F238E27FC236}">
                    <a16:creationId xmlns:a16="http://schemas.microsoft.com/office/drawing/2014/main" id="{350B74AB-5367-45C4-9A9A-AFB6B911105F}"/>
                  </a:ext>
                </a:extLst>
              </p:cNvPr>
              <p:cNvSpPr/>
              <p:nvPr/>
            </p:nvSpPr>
            <p:spPr>
              <a:xfrm>
                <a:off x="6544467" y="1112921"/>
                <a:ext cx="508000" cy="0"/>
              </a:xfrm>
              <a:prstGeom prst="line">
                <a:avLst/>
              </a:prstGeom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0" name="Conector reto 9">
                <a:extLst>
                  <a:ext uri="{FF2B5EF4-FFF2-40B4-BE49-F238E27FC236}">
                    <a16:creationId xmlns:a16="http://schemas.microsoft.com/office/drawing/2014/main" id="{4995DDDD-D3DE-4103-BC34-4B8773042909}"/>
                  </a:ext>
                </a:extLst>
              </p:cNvPr>
              <p:cNvSpPr/>
              <p:nvPr/>
            </p:nvSpPr>
            <p:spPr>
              <a:xfrm rot="5400000">
                <a:off x="4046123" y="1410609"/>
                <a:ext cx="2793322" cy="2199301"/>
              </a:xfrm>
              <a:prstGeom prst="line">
                <a:avLst/>
              </a:prstGeom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24" name="Espaço Reservado para Conteúdo 2">
              <a:extLst>
                <a:ext uri="{FF2B5EF4-FFF2-40B4-BE49-F238E27FC236}">
                  <a16:creationId xmlns:a16="http://schemas.microsoft.com/office/drawing/2014/main" id="{75F0E85C-04D5-4613-9168-8AB2EC928234}"/>
                </a:ext>
              </a:extLst>
            </p:cNvPr>
            <p:cNvSpPr txBox="1">
              <a:spLocks/>
            </p:cNvSpPr>
            <p:nvPr/>
          </p:nvSpPr>
          <p:spPr>
            <a:xfrm>
              <a:off x="2104606" y="4360320"/>
              <a:ext cx="864000" cy="12960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vert="horz" lIns="0" tIns="0" rIns="0" bIns="0" rtlCol="0" anchor="ctr" anchorCtr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accent5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accent5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accent5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accent5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accent5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accent5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accent5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accent5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accent5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None/>
              </a:pPr>
              <a:r>
                <a:rPr lang="pt-BR" sz="15000" b="1" dirty="0">
                  <a:ln w="12700">
                    <a:solidFill>
                      <a:schemeClr val="accent5"/>
                    </a:solidFill>
                    <a:prstDash val="solid"/>
                  </a:ln>
                  <a:pattFill prst="ltDnDiag">
                    <a:fgClr>
                      <a:schemeClr val="accent5">
                        <a:lumMod val="60000"/>
                        <a:lumOff val="40000"/>
                      </a:schemeClr>
                    </a:fgClr>
                    <a:bgClr>
                      <a:schemeClr val="bg1"/>
                    </a:bgClr>
                  </a:patt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!</a:t>
              </a:r>
              <a:endParaRPr lang="pt-BR" sz="15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401C0671-571B-488B-BF15-A82E57A38AFD}"/>
                </a:ext>
              </a:extLst>
            </p:cNvPr>
            <p:cNvSpPr txBox="1"/>
            <p:nvPr/>
          </p:nvSpPr>
          <p:spPr>
            <a:xfrm>
              <a:off x="8689767" y="1004610"/>
              <a:ext cx="2412000" cy="1044000"/>
            </a:xfrm>
            <a:prstGeom prst="rect">
              <a:avLst/>
            </a:prstGeom>
            <a:ln w="0" cap="rnd">
              <a:noFill/>
              <a:rou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72000" tIns="0" rIns="0" bIns="0" rtlCol="0" anchor="ctr" anchorCtr="0">
              <a:spAutoFit/>
            </a:bodyPr>
            <a:lstStyle/>
            <a:p>
              <a:pPr marL="144000" lvl="1" defTabSz="222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pt-BR" sz="19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Exemplos:</a:t>
              </a:r>
            </a:p>
            <a:p>
              <a:pPr marL="360000" lvl="1" indent="-216000" defTabSz="22225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pt-BR" sz="19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Não coma isso!</a:t>
              </a:r>
            </a:p>
            <a:p>
              <a:pPr marL="360000" lvl="1" indent="-216000" defTabSz="222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pt-BR" sz="19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Pratique esporte!</a:t>
              </a:r>
              <a:endParaRPr lang="pt-BR" dirty="0">
                <a:solidFill>
                  <a:schemeClr val="bg1"/>
                </a:solidFill>
              </a:endParaRPr>
            </a:p>
          </p:txBody>
        </p:sp>
        <p:grpSp>
          <p:nvGrpSpPr>
            <p:cNvPr id="30" name="Agrupar 29">
              <a:extLst>
                <a:ext uri="{FF2B5EF4-FFF2-40B4-BE49-F238E27FC236}">
                  <a16:creationId xmlns:a16="http://schemas.microsoft.com/office/drawing/2014/main" id="{8D6AFE0D-296E-40CA-9493-8642BFFBD03C}"/>
                </a:ext>
              </a:extLst>
            </p:cNvPr>
            <p:cNvGrpSpPr/>
            <p:nvPr/>
          </p:nvGrpSpPr>
          <p:grpSpPr>
            <a:xfrm>
              <a:off x="7665122" y="1078331"/>
              <a:ext cx="914176" cy="612222"/>
              <a:chOff x="7665122" y="1078331"/>
              <a:chExt cx="914176" cy="612222"/>
            </a:xfrm>
          </p:grpSpPr>
          <p:sp>
            <p:nvSpPr>
              <p:cNvPr id="28" name="Conector reto 27">
                <a:extLst>
                  <a:ext uri="{FF2B5EF4-FFF2-40B4-BE49-F238E27FC236}">
                    <a16:creationId xmlns:a16="http://schemas.microsoft.com/office/drawing/2014/main" id="{83E479E3-DFE7-4408-8660-0ECC62558B7B}"/>
                  </a:ext>
                </a:extLst>
              </p:cNvPr>
              <p:cNvSpPr/>
              <p:nvPr/>
            </p:nvSpPr>
            <p:spPr>
              <a:xfrm rot="21058302">
                <a:off x="8264246" y="1078331"/>
                <a:ext cx="315052" cy="50284"/>
              </a:xfrm>
              <a:prstGeom prst="line">
                <a:avLst/>
              </a:prstGeom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9" name="Conector reto 28">
                <a:extLst>
                  <a:ext uri="{FF2B5EF4-FFF2-40B4-BE49-F238E27FC236}">
                    <a16:creationId xmlns:a16="http://schemas.microsoft.com/office/drawing/2014/main" id="{FB05CACA-337B-4798-AE46-671E7AAACB89}"/>
                  </a:ext>
                </a:extLst>
              </p:cNvPr>
              <p:cNvSpPr/>
              <p:nvPr/>
            </p:nvSpPr>
            <p:spPr>
              <a:xfrm rot="4858302">
                <a:off x="7716640" y="1099166"/>
                <a:ext cx="539869" cy="642906"/>
              </a:xfrm>
              <a:prstGeom prst="line">
                <a:avLst/>
              </a:prstGeom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31" name="CaixaDeTexto 30">
              <a:extLst>
                <a:ext uri="{FF2B5EF4-FFF2-40B4-BE49-F238E27FC236}">
                  <a16:creationId xmlns:a16="http://schemas.microsoft.com/office/drawing/2014/main" id="{537BB9CA-BB3B-4365-A82B-C534A36C74FA}"/>
                </a:ext>
              </a:extLst>
            </p:cNvPr>
            <p:cNvSpPr txBox="1"/>
            <p:nvPr/>
          </p:nvSpPr>
          <p:spPr>
            <a:xfrm>
              <a:off x="9435979" y="2571824"/>
              <a:ext cx="2268000" cy="1404000"/>
            </a:xfrm>
            <a:prstGeom prst="rect">
              <a:avLst/>
            </a:prstGeom>
            <a:ln w="0" cap="rnd">
              <a:noFill/>
              <a:rou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72000" tIns="0" rIns="0" bIns="0" rtlCol="0" anchor="ctr" anchorCtr="0">
              <a:spAutoFit/>
            </a:bodyPr>
            <a:lstStyle/>
            <a:p>
              <a:pPr marL="144000" lvl="1" defTabSz="222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pt-BR" sz="19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Exemplos:</a:t>
              </a:r>
            </a:p>
            <a:p>
              <a:pPr marL="360000" lvl="1" indent="-216000" defTabSz="22225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pt-BR" sz="19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Que horror!</a:t>
              </a:r>
            </a:p>
            <a:p>
              <a:pPr marL="360000" lvl="1" indent="-216000" defTabSz="22225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pt-BR" sz="19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Quero que você seja feliz!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grpSp>
          <p:nvGrpSpPr>
            <p:cNvPr id="33" name="Agrupar 32">
              <a:extLst>
                <a:ext uri="{FF2B5EF4-FFF2-40B4-BE49-F238E27FC236}">
                  <a16:creationId xmlns:a16="http://schemas.microsoft.com/office/drawing/2014/main" id="{AE7A33C6-7AA4-4359-BCA1-E99320C351E7}"/>
                </a:ext>
              </a:extLst>
            </p:cNvPr>
            <p:cNvGrpSpPr/>
            <p:nvPr/>
          </p:nvGrpSpPr>
          <p:grpSpPr>
            <a:xfrm>
              <a:off x="8521803" y="2967713"/>
              <a:ext cx="914176" cy="612222"/>
              <a:chOff x="7665122" y="1078331"/>
              <a:chExt cx="914176" cy="612222"/>
            </a:xfrm>
          </p:grpSpPr>
          <p:sp>
            <p:nvSpPr>
              <p:cNvPr id="34" name="Conector reto 33">
                <a:extLst>
                  <a:ext uri="{FF2B5EF4-FFF2-40B4-BE49-F238E27FC236}">
                    <a16:creationId xmlns:a16="http://schemas.microsoft.com/office/drawing/2014/main" id="{F996070A-15A2-44BF-B459-0F265A5ED185}"/>
                  </a:ext>
                </a:extLst>
              </p:cNvPr>
              <p:cNvSpPr/>
              <p:nvPr/>
            </p:nvSpPr>
            <p:spPr>
              <a:xfrm rot="21058302">
                <a:off x="8264246" y="1078331"/>
                <a:ext cx="315052" cy="50284"/>
              </a:xfrm>
              <a:prstGeom prst="line">
                <a:avLst/>
              </a:prstGeom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5" name="Conector reto 34">
                <a:extLst>
                  <a:ext uri="{FF2B5EF4-FFF2-40B4-BE49-F238E27FC236}">
                    <a16:creationId xmlns:a16="http://schemas.microsoft.com/office/drawing/2014/main" id="{5A3C9FE6-8B0D-45D5-A93C-013F4C5F0E4C}"/>
                  </a:ext>
                </a:extLst>
              </p:cNvPr>
              <p:cNvSpPr/>
              <p:nvPr/>
            </p:nvSpPr>
            <p:spPr>
              <a:xfrm rot="4858302">
                <a:off x="7716640" y="1099166"/>
                <a:ext cx="539869" cy="642906"/>
              </a:xfrm>
              <a:prstGeom prst="line">
                <a:avLst/>
              </a:prstGeom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36" name="CaixaDeTexto 35">
              <a:extLst>
                <a:ext uri="{FF2B5EF4-FFF2-40B4-BE49-F238E27FC236}">
                  <a16:creationId xmlns:a16="http://schemas.microsoft.com/office/drawing/2014/main" id="{62F8A2F9-67CE-4E25-831C-C636AB750A9C}"/>
                </a:ext>
              </a:extLst>
            </p:cNvPr>
            <p:cNvSpPr txBox="1"/>
            <p:nvPr/>
          </p:nvSpPr>
          <p:spPr>
            <a:xfrm>
              <a:off x="7626745" y="4588864"/>
              <a:ext cx="1512000" cy="1224000"/>
            </a:xfrm>
            <a:prstGeom prst="rect">
              <a:avLst/>
            </a:prstGeom>
            <a:ln w="0" cap="rnd">
              <a:noFill/>
              <a:rou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72000" tIns="0" rIns="0" bIns="0" rtlCol="0" anchor="ctr" anchorCtr="0">
              <a:spAutoFit/>
            </a:bodyPr>
            <a:lstStyle/>
            <a:p>
              <a:pPr marL="144000" lvl="1" defTabSz="222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pt-BR" sz="19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Exemplos:</a:t>
              </a:r>
            </a:p>
            <a:p>
              <a:pPr marL="360000" lvl="1" indent="-216000" defTabSz="222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pt-BR" sz="19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Ufa!</a:t>
              </a:r>
            </a:p>
            <a:p>
              <a:pPr marL="360000" lvl="1" indent="-216000" defTabSz="222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pt-BR" sz="19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Oh!</a:t>
              </a:r>
            </a:p>
          </p:txBody>
        </p:sp>
        <p:grpSp>
          <p:nvGrpSpPr>
            <p:cNvPr id="37" name="Agrupar 36">
              <a:extLst>
                <a:ext uri="{FF2B5EF4-FFF2-40B4-BE49-F238E27FC236}">
                  <a16:creationId xmlns:a16="http://schemas.microsoft.com/office/drawing/2014/main" id="{E085260A-22CF-4144-920F-1AD62BE6AC7F}"/>
                </a:ext>
              </a:extLst>
            </p:cNvPr>
            <p:cNvGrpSpPr/>
            <p:nvPr/>
          </p:nvGrpSpPr>
          <p:grpSpPr>
            <a:xfrm>
              <a:off x="6780628" y="5082124"/>
              <a:ext cx="763795" cy="354612"/>
              <a:chOff x="7665122" y="1025569"/>
              <a:chExt cx="914176" cy="664984"/>
            </a:xfrm>
          </p:grpSpPr>
          <p:sp>
            <p:nvSpPr>
              <p:cNvPr id="38" name="Conector reto 37">
                <a:extLst>
                  <a:ext uri="{FF2B5EF4-FFF2-40B4-BE49-F238E27FC236}">
                    <a16:creationId xmlns:a16="http://schemas.microsoft.com/office/drawing/2014/main" id="{2DFC2E33-8570-4495-AE15-DB204337C4EF}"/>
                  </a:ext>
                </a:extLst>
              </p:cNvPr>
              <p:cNvSpPr/>
              <p:nvPr/>
            </p:nvSpPr>
            <p:spPr>
              <a:xfrm rot="21058302">
                <a:off x="8264246" y="1025569"/>
                <a:ext cx="315052" cy="50285"/>
              </a:xfrm>
              <a:prstGeom prst="line">
                <a:avLst/>
              </a:prstGeom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9" name="Conector reto 38">
                <a:extLst>
                  <a:ext uri="{FF2B5EF4-FFF2-40B4-BE49-F238E27FC236}">
                    <a16:creationId xmlns:a16="http://schemas.microsoft.com/office/drawing/2014/main" id="{D5DD7C1B-DD05-43D3-B4F0-BA71E3BE3C13}"/>
                  </a:ext>
                </a:extLst>
              </p:cNvPr>
              <p:cNvSpPr/>
              <p:nvPr/>
            </p:nvSpPr>
            <p:spPr>
              <a:xfrm rot="4858302">
                <a:off x="7716640" y="1099166"/>
                <a:ext cx="539869" cy="642906"/>
              </a:xfrm>
              <a:prstGeom prst="line">
                <a:avLst/>
              </a:prstGeom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</p:grpSp>
      <p:sp>
        <p:nvSpPr>
          <p:cNvPr id="32" name="Título 1">
            <a:extLst>
              <a:ext uri="{FF2B5EF4-FFF2-40B4-BE49-F238E27FC236}">
                <a16:creationId xmlns:a16="http://schemas.microsoft.com/office/drawing/2014/main" id="{533D10CF-3055-482B-8A5F-EB391C9E554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>
                <a:solidFill>
                  <a:schemeClr val="bg1"/>
                </a:solidFill>
                <a:latin typeface="RobotoBR" pitchFamily="2" charset="0"/>
              </a:rPr>
              <a:t>Ponto de exclamação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41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951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Conteúdo 15">
            <a:extLst>
              <a:ext uri="{FF2B5EF4-FFF2-40B4-BE49-F238E27FC236}">
                <a16:creationId xmlns:a16="http://schemas.microsoft.com/office/drawing/2014/main" id="{272AB0FA-3303-46B6-B2B8-DD963BADB6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501800" y="2729268"/>
            <a:ext cx="3852000" cy="3818688"/>
          </a:xfrm>
          <a:noFill/>
          <a:ln cap="rnd" cmpd="sng">
            <a:noFill/>
            <a:round/>
          </a:ln>
          <a:effectLst>
            <a:glow rad="635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80000" tIns="0" rIns="180000" bIns="0" anchor="ctr" anchorCtr="0">
            <a:noAutofit/>
          </a:bodyPr>
          <a:lstStyle/>
          <a:p>
            <a:pPr marL="10800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 artigo funciona como determinante do substantivo e concorda com ele em:</a:t>
            </a:r>
          </a:p>
          <a:p>
            <a:pPr marL="432000" indent="-216000">
              <a:lnSpc>
                <a:spcPct val="100000"/>
              </a:lnSpc>
              <a:spcBef>
                <a:spcPts val="0"/>
              </a:spcBef>
            </a:pPr>
            <a:r>
              <a:rPr lang="pt-BR" sz="2400" b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gênero</a:t>
            </a:r>
          </a:p>
          <a:p>
            <a:pPr marL="1080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   </a:t>
            </a:r>
            <a:r>
              <a:rPr lang="pt-BR" sz="2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masculino e feminino</a:t>
            </a:r>
          </a:p>
          <a:p>
            <a:pPr marL="432000" indent="-216000">
              <a:lnSpc>
                <a:spcPct val="100000"/>
              </a:lnSpc>
              <a:spcBef>
                <a:spcPts val="0"/>
              </a:spcBef>
            </a:pPr>
            <a:r>
              <a:rPr lang="pt-BR" sz="2400" b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número</a:t>
            </a:r>
          </a:p>
          <a:p>
            <a:pPr marL="1080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  </a:t>
            </a:r>
            <a:r>
              <a:rPr lang="pt-BR" sz="2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singular e plural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AEB7355B-1506-4165-B028-A8330536CEDB}"/>
              </a:ext>
            </a:extLst>
          </p:cNvPr>
          <p:cNvSpPr txBox="1">
            <a:spLocks/>
          </p:cNvSpPr>
          <p:nvPr/>
        </p:nvSpPr>
        <p:spPr>
          <a:xfrm>
            <a:off x="838201" y="1865268"/>
            <a:ext cx="10515600" cy="8640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0" tIns="0" rIns="0" bIns="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É a palavra colocada antes do substantivo para que ele seja: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2067C6A9-44B6-493B-AB71-9AFF732C59CB}"/>
              </a:ext>
            </a:extLst>
          </p:cNvPr>
          <p:cNvGrpSpPr/>
          <p:nvPr/>
        </p:nvGrpSpPr>
        <p:grpSpPr>
          <a:xfrm>
            <a:off x="838200" y="2729268"/>
            <a:ext cx="6323667" cy="3827966"/>
            <a:chOff x="838200" y="2729268"/>
            <a:chExt cx="6323667" cy="3827966"/>
          </a:xfrm>
        </p:grpSpPr>
        <p:grpSp>
          <p:nvGrpSpPr>
            <p:cNvPr id="18" name="Agrupar 17">
              <a:extLst>
                <a:ext uri="{FF2B5EF4-FFF2-40B4-BE49-F238E27FC236}">
                  <a16:creationId xmlns:a16="http://schemas.microsoft.com/office/drawing/2014/main" id="{3785D2F4-5AAC-470E-A063-244F184E84AD}"/>
                </a:ext>
              </a:extLst>
            </p:cNvPr>
            <p:cNvGrpSpPr/>
            <p:nvPr/>
          </p:nvGrpSpPr>
          <p:grpSpPr>
            <a:xfrm>
              <a:off x="838200" y="2729268"/>
              <a:ext cx="6323667" cy="1813610"/>
              <a:chOff x="838200" y="2729268"/>
              <a:chExt cx="6323667" cy="1813610"/>
            </a:xfrm>
          </p:grpSpPr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BCB35E7E-0072-4B7C-A5FA-5DE336E1514D}"/>
                  </a:ext>
                </a:extLst>
              </p:cNvPr>
              <p:cNvSpPr txBox="1"/>
              <p:nvPr/>
            </p:nvSpPr>
            <p:spPr>
              <a:xfrm>
                <a:off x="3381867" y="3102878"/>
                <a:ext cx="3780000" cy="1440000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spcFirstLastPara="0" vert="horz" wrap="square" lIns="108000" tIns="0" rIns="0" bIns="0" numCol="1" spcCol="1270" anchor="ctr" anchorCtr="0">
                <a:noAutofit/>
              </a:bodyPr>
              <a:lstStyle/>
              <a:p>
                <a:pPr marL="252000" lvl="1" indent="-144000" algn="l" defTabSz="488950">
                  <a:spcBef>
                    <a:spcPct val="0"/>
                  </a:spcBef>
                  <a:spcAft>
                    <a:spcPct val="150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pt-BR" sz="1900" kern="1200" dirty="0">
                    <a:solidFill>
                      <a:srgbClr val="FF0000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Os</a:t>
                </a:r>
                <a:r>
                  <a:rPr lang="pt-BR" sz="1900" kern="1200" dirty="0"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 </a:t>
                </a:r>
                <a:r>
                  <a:rPr lang="pt-BR" sz="1900" kern="1200" dirty="0">
                    <a:solidFill>
                      <a:schemeClr val="tx2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cavalos fugiram do celeiro.</a:t>
                </a:r>
              </a:p>
              <a:p>
                <a:pPr marL="252000" lvl="1" indent="-144000" algn="l" defTabSz="488950">
                  <a:spcBef>
                    <a:spcPct val="0"/>
                  </a:spcBef>
                  <a:spcAft>
                    <a:spcPct val="15000"/>
                  </a:spcAft>
                  <a:buSzPct val="100000"/>
                  <a:buFont typeface="Arial" panose="020B0604020202020204" pitchFamily="34" charset="0"/>
                  <a:buChar char="•"/>
                </a:pPr>
                <a:r>
                  <a:rPr lang="pt-BR" sz="1900" kern="1200" dirty="0">
                    <a:solidFill>
                      <a:schemeClr val="tx2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No domingo,</a:t>
                </a:r>
                <a:r>
                  <a:rPr lang="pt-BR" sz="1900" kern="1200" dirty="0"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 </a:t>
                </a:r>
                <a:r>
                  <a:rPr lang="pt-BR" sz="1900" kern="1200" dirty="0">
                    <a:solidFill>
                      <a:srgbClr val="FF0000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o</a:t>
                </a:r>
                <a:r>
                  <a:rPr lang="pt-BR" sz="1900" kern="1200" dirty="0"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 </a:t>
                </a:r>
                <a:r>
                  <a:rPr lang="pt-BR" sz="1900" kern="1200" dirty="0">
                    <a:solidFill>
                      <a:schemeClr val="tx2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irmão da Ana fez aniversário.</a:t>
                </a:r>
              </a:p>
            </p:txBody>
          </p:sp>
          <p:sp>
            <p:nvSpPr>
              <p:cNvPr id="6" name="Retângulo: Cantos Arredondados 5">
                <a:extLst>
                  <a:ext uri="{FF2B5EF4-FFF2-40B4-BE49-F238E27FC236}">
                    <a16:creationId xmlns:a16="http://schemas.microsoft.com/office/drawing/2014/main" id="{B0A4C079-E696-412A-A197-B0DDCF4CA1E8}"/>
                  </a:ext>
                </a:extLst>
              </p:cNvPr>
              <p:cNvSpPr/>
              <p:nvPr/>
            </p:nvSpPr>
            <p:spPr>
              <a:xfrm>
                <a:off x="838200" y="2729268"/>
                <a:ext cx="2700000" cy="1260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pt-BR" sz="2800" b="1" dirty="0">
                    <a:latin typeface="RobotoBRLight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Definido</a:t>
                </a:r>
              </a:p>
              <a:p>
                <a:pPr algn="ctr"/>
                <a:r>
                  <a:rPr lang="pt-BR" sz="2800" b="1" dirty="0">
                    <a:latin typeface="RobotoBRLight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(determinado)</a:t>
                </a:r>
              </a:p>
            </p:txBody>
          </p:sp>
        </p:grpSp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2C00AA14-F3CD-4A0C-85A7-F8C8A6EB28ED}"/>
                </a:ext>
              </a:extLst>
            </p:cNvPr>
            <p:cNvGrpSpPr/>
            <p:nvPr/>
          </p:nvGrpSpPr>
          <p:grpSpPr>
            <a:xfrm>
              <a:off x="838200" y="4743022"/>
              <a:ext cx="6323667" cy="1814212"/>
              <a:chOff x="838200" y="4743022"/>
              <a:chExt cx="6323667" cy="1814212"/>
            </a:xfrm>
          </p:grpSpPr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62CEB1E-2B54-4BA0-AA39-47780028FF38}"/>
                  </a:ext>
                </a:extLst>
              </p:cNvPr>
              <p:cNvSpPr txBox="1"/>
              <p:nvPr/>
            </p:nvSpPr>
            <p:spPr>
              <a:xfrm>
                <a:off x="3381867" y="5117234"/>
                <a:ext cx="3780000" cy="1440000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spcFirstLastPara="0" vert="horz" wrap="square" lIns="108000" tIns="0" rIns="0" bIns="0" numCol="1" spcCol="1270" anchor="ctr" anchorCtr="0">
                <a:noAutofit/>
              </a:bodyPr>
              <a:lstStyle/>
              <a:p>
                <a:pPr marL="252000" lvl="1" indent="-144000" algn="l" defTabSz="488950">
                  <a:spcBef>
                    <a:spcPct val="0"/>
                  </a:spcBef>
                  <a:spcAft>
                    <a:spcPct val="15000"/>
                  </a:spcAft>
                  <a:buClr>
                    <a:schemeClr val="tx2"/>
                  </a:buClr>
                  <a:buChar char="•"/>
                </a:pPr>
                <a:r>
                  <a:rPr lang="pt-BR" sz="1900" kern="1200" dirty="0">
                    <a:solidFill>
                      <a:srgbClr val="FF0000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Uma</a:t>
                </a:r>
                <a:r>
                  <a:rPr lang="pt-BR" sz="1900" kern="1200" dirty="0"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 </a:t>
                </a:r>
                <a:r>
                  <a:rPr lang="pt-BR" sz="1900" kern="1200" dirty="0">
                    <a:solidFill>
                      <a:schemeClr val="tx2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caixa foi deixada na portaria pelo carteiro.</a:t>
                </a:r>
              </a:p>
              <a:p>
                <a:pPr marL="252000" lvl="1" indent="-144000" algn="l" defTabSz="488950">
                  <a:spcBef>
                    <a:spcPct val="0"/>
                  </a:spcBef>
                  <a:spcAft>
                    <a:spcPct val="15000"/>
                  </a:spcAft>
                  <a:buClr>
                    <a:schemeClr val="tx1"/>
                  </a:buClr>
                  <a:buChar char="•"/>
                </a:pPr>
                <a:r>
                  <a:rPr lang="pt-BR" sz="1900" kern="1200" dirty="0">
                    <a:solidFill>
                      <a:srgbClr val="FF0000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Um</a:t>
                </a:r>
                <a:r>
                  <a:rPr lang="pt-BR" sz="1900" kern="1200" dirty="0"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 </a:t>
                </a:r>
                <a:r>
                  <a:rPr lang="pt-BR" sz="1900" kern="1200" dirty="0">
                    <a:solidFill>
                      <a:schemeClr val="tx2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rapaz deixou o celular cair do bolso.</a:t>
                </a:r>
              </a:p>
            </p:txBody>
          </p:sp>
          <p:sp>
            <p:nvSpPr>
              <p:cNvPr id="7" name="Retângulo: Cantos Arredondados 6">
                <a:extLst>
                  <a:ext uri="{FF2B5EF4-FFF2-40B4-BE49-F238E27FC236}">
                    <a16:creationId xmlns:a16="http://schemas.microsoft.com/office/drawing/2014/main" id="{CC0C8459-44F3-4C05-925D-0B40B815717B}"/>
                  </a:ext>
                </a:extLst>
              </p:cNvPr>
              <p:cNvSpPr/>
              <p:nvPr/>
            </p:nvSpPr>
            <p:spPr>
              <a:xfrm>
                <a:off x="838200" y="4743022"/>
                <a:ext cx="2700000" cy="1260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pt-BR" sz="2800" b="1" dirty="0">
                    <a:latin typeface="RobotoBRLight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Indefinido</a:t>
                </a:r>
              </a:p>
              <a:p>
                <a:pPr algn="ctr"/>
                <a:r>
                  <a:rPr lang="pt-BR" sz="2800" b="1" dirty="0">
                    <a:latin typeface="RobotoBRLight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(indeterminado)</a:t>
                </a:r>
              </a:p>
            </p:txBody>
          </p:sp>
        </p:grp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04D315BE-1A46-4AEC-9819-B3DBA31C32F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>
                <a:solidFill>
                  <a:schemeClr val="bg1"/>
                </a:solidFill>
                <a:latin typeface="RobotoBR" pitchFamily="2" charset="0"/>
              </a:rPr>
              <a:t>Artigo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417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1060316B-D4A6-4E14-85B0-0498E4E8217A}"/>
              </a:ext>
            </a:extLst>
          </p:cNvPr>
          <p:cNvGrpSpPr/>
          <p:nvPr/>
        </p:nvGrpSpPr>
        <p:grpSpPr>
          <a:xfrm>
            <a:off x="838200" y="2047874"/>
            <a:ext cx="10515600" cy="4354087"/>
            <a:chOff x="615457" y="886304"/>
            <a:chExt cx="11138788" cy="5515658"/>
          </a:xfrm>
        </p:grpSpPr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401C0671-571B-488B-BF15-A82E57A38AFD}"/>
                </a:ext>
              </a:extLst>
            </p:cNvPr>
            <p:cNvSpPr txBox="1"/>
            <p:nvPr/>
          </p:nvSpPr>
          <p:spPr>
            <a:xfrm>
              <a:off x="8591291" y="886304"/>
              <a:ext cx="2844000" cy="1656000"/>
            </a:xfrm>
            <a:prstGeom prst="rect">
              <a:avLst/>
            </a:prstGeom>
            <a:ln w="0" cap="rnd">
              <a:noFill/>
              <a:rou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72000" rIns="108000" bIns="72000" rtlCol="0" anchor="ctr" anchorCtr="0">
              <a:spAutoFit/>
            </a:bodyPr>
            <a:lstStyle/>
            <a:p>
              <a:pPr marL="144000" lvl="1" defTabSz="222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pt-BR" sz="19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Exemplos:</a:t>
              </a:r>
            </a:p>
            <a:p>
              <a:pPr marL="360000" lvl="1" indent="-216000" defTabSz="22225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pt-BR" sz="19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Tá doendo?</a:t>
              </a:r>
            </a:p>
            <a:p>
              <a:pPr marL="360000" lvl="1" indent="-216000" defTabSz="222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pt-BR" sz="19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Que horas será o almoço no domingo?</a:t>
              </a:r>
              <a:endParaRPr lang="pt-BR" dirty="0">
                <a:solidFill>
                  <a:schemeClr val="bg1"/>
                </a:solidFill>
              </a:endParaRPr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6CA533BA-AFA7-4DEE-A2CD-3C6227B7F177}"/>
                </a:ext>
              </a:extLst>
            </p:cNvPr>
            <p:cNvGrpSpPr/>
            <p:nvPr/>
          </p:nvGrpSpPr>
          <p:grpSpPr>
            <a:xfrm>
              <a:off x="615457" y="1231985"/>
              <a:ext cx="11138788" cy="5169977"/>
              <a:chOff x="615457" y="1231985"/>
              <a:chExt cx="11138788" cy="5169977"/>
            </a:xfrm>
          </p:grpSpPr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BFEBFD35-AEC2-4632-B5BE-15A4E05DDAC0}"/>
                  </a:ext>
                </a:extLst>
              </p:cNvPr>
              <p:cNvSpPr txBox="1"/>
              <p:nvPr/>
            </p:nvSpPr>
            <p:spPr>
              <a:xfrm>
                <a:off x="615457" y="1231985"/>
                <a:ext cx="3024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pt-BR" sz="2000" dirty="0">
                    <a:solidFill>
                      <a:schemeClr val="accent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Função de fazer uma pergunta direta.</a:t>
                </a:r>
              </a:p>
              <a:p>
                <a:endParaRPr lang="pt-BR" sz="2000" dirty="0">
                  <a:solidFill>
                    <a:schemeClr val="accent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endParaRPr>
              </a:p>
            </p:txBody>
          </p:sp>
          <p:sp>
            <p:nvSpPr>
              <p:cNvPr id="5" name="Elipse 4">
                <a:extLst>
                  <a:ext uri="{FF2B5EF4-FFF2-40B4-BE49-F238E27FC236}">
                    <a16:creationId xmlns:a16="http://schemas.microsoft.com/office/drawing/2014/main" id="{E910325C-6AB5-458C-8874-18391580EF02}"/>
                  </a:ext>
                </a:extLst>
              </p:cNvPr>
              <p:cNvSpPr/>
              <p:nvPr/>
            </p:nvSpPr>
            <p:spPr>
              <a:xfrm>
                <a:off x="702040" y="3161962"/>
                <a:ext cx="3240000" cy="3240000"/>
              </a:xfrm>
              <a:prstGeom prst="ellipse">
                <a:avLst/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" name="Forma Livre: Forma 7">
                <a:extLst>
                  <a:ext uri="{FF2B5EF4-FFF2-40B4-BE49-F238E27FC236}">
                    <a16:creationId xmlns:a16="http://schemas.microsoft.com/office/drawing/2014/main" id="{B0415C8A-28B5-46A9-AA42-674B763F3C3C}"/>
                  </a:ext>
                </a:extLst>
              </p:cNvPr>
              <p:cNvSpPr/>
              <p:nvPr/>
            </p:nvSpPr>
            <p:spPr>
              <a:xfrm>
                <a:off x="5133081" y="1421264"/>
                <a:ext cx="2880000" cy="1224000"/>
              </a:xfrm>
              <a:custGeom>
                <a:avLst/>
                <a:gdLst>
                  <a:gd name="connsiteX0" fmla="*/ 0 w 2032000"/>
                  <a:gd name="connsiteY0" fmla="*/ 0 h 1185333"/>
                  <a:gd name="connsiteX1" fmla="*/ 2032000 w 2032000"/>
                  <a:gd name="connsiteY1" fmla="*/ 0 h 1185333"/>
                  <a:gd name="connsiteX2" fmla="*/ 2032000 w 2032000"/>
                  <a:gd name="connsiteY2" fmla="*/ 1185333 h 1185333"/>
                  <a:gd name="connsiteX3" fmla="*/ 0 w 2032000"/>
                  <a:gd name="connsiteY3" fmla="*/ 1185333 h 1185333"/>
                  <a:gd name="connsiteX4" fmla="*/ 0 w 2032000"/>
                  <a:gd name="connsiteY4" fmla="*/ 0 h 11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32000" h="1185333">
                    <a:moveTo>
                      <a:pt x="0" y="0"/>
                    </a:moveTo>
                    <a:lnTo>
                      <a:pt x="2032000" y="0"/>
                    </a:lnTo>
                    <a:lnTo>
                      <a:pt x="2032000" y="1185333"/>
                    </a:lnTo>
                    <a:lnTo>
                      <a:pt x="0" y="1185333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2000" dirty="0">
                    <a:solidFill>
                      <a:schemeClr val="tx2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Usado apenas para fazer perguntas interrogativas diretas.</a:t>
                </a:r>
              </a:p>
            </p:txBody>
          </p:sp>
          <p:sp>
            <p:nvSpPr>
              <p:cNvPr id="11" name="Forma Livre: Forma 10">
                <a:extLst>
                  <a:ext uri="{FF2B5EF4-FFF2-40B4-BE49-F238E27FC236}">
                    <a16:creationId xmlns:a16="http://schemas.microsoft.com/office/drawing/2014/main" id="{8B0A4EF6-83EB-4FB2-9ACC-5739CA8F442F}"/>
                  </a:ext>
                </a:extLst>
              </p:cNvPr>
              <p:cNvSpPr/>
              <p:nvPr/>
            </p:nvSpPr>
            <p:spPr>
              <a:xfrm>
                <a:off x="4717290" y="3429000"/>
                <a:ext cx="2772000" cy="1332000"/>
              </a:xfrm>
              <a:custGeom>
                <a:avLst/>
                <a:gdLst>
                  <a:gd name="connsiteX0" fmla="*/ 0 w 2032000"/>
                  <a:gd name="connsiteY0" fmla="*/ 0 h 1185333"/>
                  <a:gd name="connsiteX1" fmla="*/ 2032000 w 2032000"/>
                  <a:gd name="connsiteY1" fmla="*/ 0 h 1185333"/>
                  <a:gd name="connsiteX2" fmla="*/ 2032000 w 2032000"/>
                  <a:gd name="connsiteY2" fmla="*/ 1185333 h 1185333"/>
                  <a:gd name="connsiteX3" fmla="*/ 0 w 2032000"/>
                  <a:gd name="connsiteY3" fmla="*/ 1185333 h 1185333"/>
                  <a:gd name="connsiteX4" fmla="*/ 0 w 2032000"/>
                  <a:gd name="connsiteY4" fmla="*/ 0 h 11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32000" h="1185333">
                    <a:moveTo>
                      <a:pt x="0" y="0"/>
                    </a:moveTo>
                    <a:lnTo>
                      <a:pt x="2032000" y="0"/>
                    </a:lnTo>
                    <a:lnTo>
                      <a:pt x="2032000" y="1185333"/>
                    </a:lnTo>
                    <a:lnTo>
                      <a:pt x="0" y="1185333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r>
                  <a:rPr lang="pt-BR" sz="2000" dirty="0">
                    <a:solidFill>
                      <a:schemeClr val="tx2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Usado em frases interrogativas indiretas, não se usa o ponto de interrogação.</a:t>
                </a:r>
              </a:p>
            </p:txBody>
          </p:sp>
          <p:grpSp>
            <p:nvGrpSpPr>
              <p:cNvPr id="18" name="Agrupar 17">
                <a:extLst>
                  <a:ext uri="{FF2B5EF4-FFF2-40B4-BE49-F238E27FC236}">
                    <a16:creationId xmlns:a16="http://schemas.microsoft.com/office/drawing/2014/main" id="{B521EA68-0282-4A56-A640-E6BAF972FDC4}"/>
                  </a:ext>
                </a:extLst>
              </p:cNvPr>
              <p:cNvGrpSpPr/>
              <p:nvPr/>
            </p:nvGrpSpPr>
            <p:grpSpPr>
              <a:xfrm>
                <a:off x="2937276" y="3897980"/>
                <a:ext cx="1660308" cy="1167150"/>
                <a:chOff x="4674916" y="2312255"/>
                <a:chExt cx="2126826" cy="2176678"/>
              </a:xfrm>
            </p:grpSpPr>
            <p:sp>
              <p:nvSpPr>
                <p:cNvPr id="12" name="Conector reto 11">
                  <a:extLst>
                    <a:ext uri="{FF2B5EF4-FFF2-40B4-BE49-F238E27FC236}">
                      <a16:creationId xmlns:a16="http://schemas.microsoft.com/office/drawing/2014/main" id="{CCD1CB40-2A62-4CFD-A85B-EEC3308392FF}"/>
                    </a:ext>
                  </a:extLst>
                </p:cNvPr>
                <p:cNvSpPr/>
                <p:nvPr/>
              </p:nvSpPr>
              <p:spPr>
                <a:xfrm>
                  <a:off x="6293742" y="2313001"/>
                  <a:ext cx="508000" cy="0"/>
                </a:xfrm>
                <a:prstGeom prst="line">
                  <a:avLst/>
                </a:prstGeom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tint val="5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3" name="Conector reto 12">
                  <a:extLst>
                    <a:ext uri="{FF2B5EF4-FFF2-40B4-BE49-F238E27FC236}">
                      <a16:creationId xmlns:a16="http://schemas.microsoft.com/office/drawing/2014/main" id="{7FA8E2A6-2E34-408A-AE95-8AE534934E07}"/>
                    </a:ext>
                  </a:extLst>
                </p:cNvPr>
                <p:cNvSpPr/>
                <p:nvPr/>
              </p:nvSpPr>
              <p:spPr>
                <a:xfrm rot="5400000">
                  <a:off x="4394974" y="2592197"/>
                  <a:ext cx="2176678" cy="1616794"/>
                </a:xfrm>
                <a:prstGeom prst="line">
                  <a:avLst/>
                </a:prstGeom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tint val="5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</p:grpSp>
          <p:grpSp>
            <p:nvGrpSpPr>
              <p:cNvPr id="17" name="Agrupar 16">
                <a:extLst>
                  <a:ext uri="{FF2B5EF4-FFF2-40B4-BE49-F238E27FC236}">
                    <a16:creationId xmlns:a16="http://schemas.microsoft.com/office/drawing/2014/main" id="{354038FF-A511-48A2-88A1-E675391271CD}"/>
                  </a:ext>
                </a:extLst>
              </p:cNvPr>
              <p:cNvGrpSpPr/>
              <p:nvPr/>
            </p:nvGrpSpPr>
            <p:grpSpPr>
              <a:xfrm>
                <a:off x="2756021" y="2033264"/>
                <a:ext cx="2346849" cy="2480519"/>
                <a:chOff x="4343133" y="1112921"/>
                <a:chExt cx="2709334" cy="2794000"/>
              </a:xfrm>
            </p:grpSpPr>
            <p:sp>
              <p:nvSpPr>
                <p:cNvPr id="9" name="Conector reto 8">
                  <a:extLst>
                    <a:ext uri="{FF2B5EF4-FFF2-40B4-BE49-F238E27FC236}">
                      <a16:creationId xmlns:a16="http://schemas.microsoft.com/office/drawing/2014/main" id="{350B74AB-5367-45C4-9A9A-AFB6B911105F}"/>
                    </a:ext>
                  </a:extLst>
                </p:cNvPr>
                <p:cNvSpPr/>
                <p:nvPr/>
              </p:nvSpPr>
              <p:spPr>
                <a:xfrm>
                  <a:off x="6544467" y="1112921"/>
                  <a:ext cx="508000" cy="0"/>
                </a:xfrm>
                <a:prstGeom prst="line">
                  <a:avLst/>
                </a:prstGeom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tint val="5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0" name="Conector reto 9">
                  <a:extLst>
                    <a:ext uri="{FF2B5EF4-FFF2-40B4-BE49-F238E27FC236}">
                      <a16:creationId xmlns:a16="http://schemas.microsoft.com/office/drawing/2014/main" id="{4995DDDD-D3DE-4103-BC34-4B8773042909}"/>
                    </a:ext>
                  </a:extLst>
                </p:cNvPr>
                <p:cNvSpPr/>
                <p:nvPr/>
              </p:nvSpPr>
              <p:spPr>
                <a:xfrm rot="5400000">
                  <a:off x="4046123" y="1410609"/>
                  <a:ext cx="2793322" cy="2199301"/>
                </a:xfrm>
                <a:prstGeom prst="line">
                  <a:avLst/>
                </a:prstGeom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tint val="5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</p:grpSp>
          <p:sp>
            <p:nvSpPr>
              <p:cNvPr id="24" name="Espaço Reservado para Conteúdo 2">
                <a:extLst>
                  <a:ext uri="{FF2B5EF4-FFF2-40B4-BE49-F238E27FC236}">
                    <a16:creationId xmlns:a16="http://schemas.microsoft.com/office/drawing/2014/main" id="{75F0E85C-04D5-4613-9168-8AB2EC92823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22409" y="4194736"/>
                <a:ext cx="864000" cy="1296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5"/>
              </a:fontRef>
            </p:style>
            <p:txBody>
              <a:bodyPr vert="horz" lIns="0" tIns="0" rIns="0" bIns="0" rtlCol="0" anchor="ctr" anchorCtr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0"/>
                  </a:spcBef>
                  <a:buNone/>
                </a:pPr>
                <a:r>
                  <a:rPr lang="pt-BR" sz="15000" b="1" dirty="0">
                    <a:ln w="12700">
                      <a:solidFill>
                        <a:schemeClr val="accent5"/>
                      </a:solidFill>
                      <a:prstDash val="solid"/>
                    </a:ln>
                    <a:pattFill prst="ltDnDiag">
                      <a:fgClr>
                        <a:schemeClr val="accent5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?</a:t>
                </a:r>
                <a:endParaRPr lang="pt-BR" sz="15000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endParaRPr>
              </a:p>
            </p:txBody>
          </p:sp>
          <p:grpSp>
            <p:nvGrpSpPr>
              <p:cNvPr id="2" name="Agrupar 1">
                <a:extLst>
                  <a:ext uri="{FF2B5EF4-FFF2-40B4-BE49-F238E27FC236}">
                    <a16:creationId xmlns:a16="http://schemas.microsoft.com/office/drawing/2014/main" id="{BA17333C-3E5C-4B38-8A80-1E50E44BD12A}"/>
                  </a:ext>
                </a:extLst>
              </p:cNvPr>
              <p:cNvGrpSpPr/>
              <p:nvPr/>
            </p:nvGrpSpPr>
            <p:grpSpPr>
              <a:xfrm>
                <a:off x="7850939" y="1296437"/>
                <a:ext cx="718283" cy="639783"/>
                <a:chOff x="7968286" y="1350194"/>
                <a:chExt cx="718283" cy="639783"/>
              </a:xfrm>
            </p:grpSpPr>
            <p:sp>
              <p:nvSpPr>
                <p:cNvPr id="28" name="Conector reto 27">
                  <a:extLst>
                    <a:ext uri="{FF2B5EF4-FFF2-40B4-BE49-F238E27FC236}">
                      <a16:creationId xmlns:a16="http://schemas.microsoft.com/office/drawing/2014/main" id="{83E479E3-DFE7-4408-8660-0ECC62558B7B}"/>
                    </a:ext>
                  </a:extLst>
                </p:cNvPr>
                <p:cNvSpPr/>
                <p:nvPr/>
              </p:nvSpPr>
              <p:spPr>
                <a:xfrm rot="21058302">
                  <a:off x="8324885" y="1350194"/>
                  <a:ext cx="361684" cy="69320"/>
                </a:xfrm>
                <a:prstGeom prst="line">
                  <a:avLst/>
                </a:prstGeom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tint val="5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29" name="Conector reto 28">
                  <a:extLst>
                    <a:ext uri="{FF2B5EF4-FFF2-40B4-BE49-F238E27FC236}">
                      <a16:creationId xmlns:a16="http://schemas.microsoft.com/office/drawing/2014/main" id="{FB05CACA-337B-4798-AE46-671E7AAACB89}"/>
                    </a:ext>
                  </a:extLst>
                </p:cNvPr>
                <p:cNvSpPr/>
                <p:nvPr/>
              </p:nvSpPr>
              <p:spPr>
                <a:xfrm rot="4858302">
                  <a:off x="7873712" y="1497204"/>
                  <a:ext cx="587347" cy="398199"/>
                </a:xfrm>
                <a:prstGeom prst="line">
                  <a:avLst/>
                </a:prstGeom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tint val="5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</p:grpSp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537BB9CA-BB3B-4365-A82B-C534A36C74FA}"/>
                  </a:ext>
                </a:extLst>
              </p:cNvPr>
              <p:cNvSpPr txBox="1"/>
              <p:nvPr/>
            </p:nvSpPr>
            <p:spPr>
              <a:xfrm>
                <a:off x="8046245" y="2810545"/>
                <a:ext cx="3708000" cy="2711101"/>
              </a:xfrm>
              <a:prstGeom prst="rect">
                <a:avLst/>
              </a:prstGeom>
              <a:ln w="0" cap="rnd">
                <a:noFill/>
                <a:round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80000" rIns="108000" bIns="180000" rtlCol="0" anchor="ctr" anchorCtr="0">
                <a:spAutoFit/>
              </a:bodyPr>
              <a:lstStyle/>
              <a:p>
                <a:pPr marL="144000" lvl="1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pt-BR" sz="1900" dirty="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Exemplos:</a:t>
                </a:r>
              </a:p>
              <a:p>
                <a:pPr marL="360000" lvl="1" indent="-216000" defTabSz="222250">
                  <a:lnSpc>
                    <a:spcPct val="90000"/>
                  </a:lnSpc>
                  <a:spcBef>
                    <a:spcPct val="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pt-BR" sz="1900" dirty="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Um pedestre perguntou ao homem se estava doendo.</a:t>
                </a:r>
              </a:p>
              <a:p>
                <a:pPr marL="360000" lvl="1" indent="-216000" defTabSz="222250">
                  <a:lnSpc>
                    <a:spcPct val="9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pt-BR" sz="1900" dirty="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O convidado perguntou que horas seria o almoço no domingo.</a:t>
                </a:r>
                <a:endParaRPr lang="pt-BR" sz="200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4" name="Agrupar 3">
                <a:extLst>
                  <a:ext uri="{FF2B5EF4-FFF2-40B4-BE49-F238E27FC236}">
                    <a16:creationId xmlns:a16="http://schemas.microsoft.com/office/drawing/2014/main" id="{EA21621F-8EDD-4151-A31E-471C971F17EC}"/>
                  </a:ext>
                </a:extLst>
              </p:cNvPr>
              <p:cNvGrpSpPr/>
              <p:nvPr/>
            </p:nvGrpSpPr>
            <p:grpSpPr>
              <a:xfrm>
                <a:off x="7300680" y="3806509"/>
                <a:ext cx="682080" cy="365590"/>
                <a:chOff x="7408263" y="3685451"/>
                <a:chExt cx="542516" cy="304547"/>
              </a:xfrm>
            </p:grpSpPr>
            <p:sp>
              <p:nvSpPr>
                <p:cNvPr id="34" name="Conector reto 33">
                  <a:extLst>
                    <a:ext uri="{FF2B5EF4-FFF2-40B4-BE49-F238E27FC236}">
                      <a16:creationId xmlns:a16="http://schemas.microsoft.com/office/drawing/2014/main" id="{F996070A-15A2-44BF-B459-0F265A5ED185}"/>
                    </a:ext>
                  </a:extLst>
                </p:cNvPr>
                <p:cNvSpPr/>
                <p:nvPr/>
              </p:nvSpPr>
              <p:spPr>
                <a:xfrm rot="21058302">
                  <a:off x="7635727" y="3685451"/>
                  <a:ext cx="315052" cy="50284"/>
                </a:xfrm>
                <a:prstGeom prst="line">
                  <a:avLst/>
                </a:prstGeom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tint val="5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35" name="Conector reto 34">
                  <a:extLst>
                    <a:ext uri="{FF2B5EF4-FFF2-40B4-BE49-F238E27FC236}">
                      <a16:creationId xmlns:a16="http://schemas.microsoft.com/office/drawing/2014/main" id="{5A3C9FE6-8B0D-45D5-A93C-013F4C5F0E4C}"/>
                    </a:ext>
                  </a:extLst>
                </p:cNvPr>
                <p:cNvSpPr/>
                <p:nvPr/>
              </p:nvSpPr>
              <p:spPr>
                <a:xfrm rot="4858302">
                  <a:off x="7402284" y="3734849"/>
                  <a:ext cx="261128" cy="249170"/>
                </a:xfrm>
                <a:prstGeom prst="line">
                  <a:avLst/>
                </a:prstGeom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tint val="5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</p:grpSp>
        </p:grpSp>
      </p:grpSp>
      <p:sp>
        <p:nvSpPr>
          <p:cNvPr id="25" name="Título 1">
            <a:extLst>
              <a:ext uri="{FF2B5EF4-FFF2-40B4-BE49-F238E27FC236}">
                <a16:creationId xmlns:a16="http://schemas.microsoft.com/office/drawing/2014/main" id="{CC3CAE3E-D06D-4CD8-8C52-D9E2B3C53D3F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>
                <a:solidFill>
                  <a:schemeClr val="bg1"/>
                </a:solidFill>
                <a:latin typeface="RobotoBR" pitchFamily="2" charset="0"/>
              </a:rPr>
              <a:t>Ponto de interrogação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 dirty="0"/>
          </a:p>
        </p:txBody>
      </p:sp>
      <p:pic>
        <p:nvPicPr>
          <p:cNvPr id="2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9232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363</Words>
  <Application>Microsoft Office PowerPoint</Application>
  <PresentationFormat>Widescreen</PresentationFormat>
  <Paragraphs>71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RobotoBR</vt:lpstr>
      <vt:lpstr>RobotoBRLight</vt:lpstr>
      <vt:lpstr>Wingdings</vt:lpstr>
      <vt:lpstr>Tema do Office</vt:lpstr>
      <vt:lpstr>Unidade 6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6</dc:title>
  <dc:creator>João Paulo Bortoluci</dc:creator>
  <cp:lastModifiedBy>João Paulo Bortoluci</cp:lastModifiedBy>
  <cp:revision>1</cp:revision>
  <dcterms:created xsi:type="dcterms:W3CDTF">2020-04-02T21:41:35Z</dcterms:created>
  <dcterms:modified xsi:type="dcterms:W3CDTF">2020-04-02T21:45:58Z</dcterms:modified>
</cp:coreProperties>
</file>